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2.xml" ContentType="application/vnd.openxmlformats-officedocument.presentationml.tags+xml"/>
  <Override PartName="/ppt/notesSlides/notesSlide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5.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6.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7.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8.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9.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10.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11.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12.xml" ContentType="application/vnd.openxmlformats-officedocument.presentationml.notesSlide+xml"/>
  <Override PartName="/ppt/tags/tag447.xml" ContentType="application/vnd.openxmlformats-officedocument.presentationml.tags+xml"/>
  <Override PartName="/ppt/notesSlides/notesSlide13.xml" ContentType="application/vnd.openxmlformats-officedocument.presentationml.notesSlide+xml"/>
  <Override PartName="/ppt/tags/tag44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Lst>
  <p:notesMasterIdLst>
    <p:notesMasterId r:id="rId27"/>
  </p:notesMasterIdLst>
  <p:handoutMasterIdLst>
    <p:handoutMasterId r:id="rId28"/>
  </p:handoutMasterIdLst>
  <p:sldIdLst>
    <p:sldId id="322" r:id="rId5"/>
    <p:sldId id="290" r:id="rId6"/>
    <p:sldId id="307" r:id="rId7"/>
    <p:sldId id="263" r:id="rId8"/>
    <p:sldId id="273" r:id="rId9"/>
    <p:sldId id="276" r:id="rId10"/>
    <p:sldId id="299" r:id="rId11"/>
    <p:sldId id="262" r:id="rId12"/>
    <p:sldId id="320" r:id="rId13"/>
    <p:sldId id="321" r:id="rId14"/>
    <p:sldId id="297" r:id="rId15"/>
    <p:sldId id="308" r:id="rId16"/>
    <p:sldId id="300" r:id="rId17"/>
    <p:sldId id="323" r:id="rId18"/>
    <p:sldId id="324" r:id="rId19"/>
    <p:sldId id="275" r:id="rId20"/>
    <p:sldId id="268" r:id="rId21"/>
    <p:sldId id="269" r:id="rId22"/>
    <p:sldId id="301" r:id="rId23"/>
    <p:sldId id="270" r:id="rId24"/>
    <p:sldId id="319" r:id="rId25"/>
    <p:sldId id="318" r:id="rId26"/>
  </p:sldIdLst>
  <p:sldSz cx="12192000" cy="6858000"/>
  <p:notesSz cx="10234613" cy="7099300"/>
  <p:custShowLst>
    <p:custShow name="Format Guide Workshop" id="0">
      <p:sldLst/>
    </p:custShow>
  </p:custShow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A74"/>
    <a:srgbClr val="B5BD3D"/>
    <a:srgbClr val="497691"/>
    <a:srgbClr val="EB3E70"/>
    <a:srgbClr val="63A64E"/>
    <a:srgbClr val="2A6B2A"/>
    <a:srgbClr val="235930"/>
    <a:srgbClr val="FFFFFF"/>
    <a:srgbClr val="F7F7F7"/>
    <a:srgbClr val="E71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7" autoAdjust="0"/>
  </p:normalViewPr>
  <p:slideViewPr>
    <p:cSldViewPr snapToGrid="0">
      <p:cViewPr varScale="1">
        <p:scale>
          <a:sx n="115" d="100"/>
          <a:sy n="115" d="100"/>
        </p:scale>
        <p:origin x="43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5" d="100"/>
          <a:sy n="105" d="100"/>
        </p:scale>
        <p:origin x="120" y="180"/>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6.emf"/><Relationship Id="rId4" Type="http://schemas.openxmlformats.org/officeDocument/2006/relationships/image" Target="../media/image22.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6.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1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434999" cy="356198"/>
          </a:xfrm>
          <a:prstGeom prst="rect">
            <a:avLst/>
          </a:prstGeom>
        </p:spPr>
        <p:txBody>
          <a:bodyPr vert="horz" lIns="99050" tIns="49525" rIns="99050" bIns="49525" rtlCol="0"/>
          <a:lstStyle>
            <a:lvl1pPr algn="l">
              <a:defRPr sz="1300"/>
            </a:lvl1pPr>
          </a:lstStyle>
          <a:p>
            <a:endParaRPr lang="en-US" sz="900" dirty="0"/>
          </a:p>
        </p:txBody>
      </p:sp>
      <p:sp>
        <p:nvSpPr>
          <p:cNvPr id="3" name="Date Placeholder 2"/>
          <p:cNvSpPr>
            <a:spLocks noGrp="1"/>
          </p:cNvSpPr>
          <p:nvPr>
            <p:ph type="dt" sz="quarter" idx="1"/>
          </p:nvPr>
        </p:nvSpPr>
        <p:spPr>
          <a:xfrm>
            <a:off x="5797249" y="3"/>
            <a:ext cx="4434999" cy="356198"/>
          </a:xfrm>
          <a:prstGeom prst="rect">
            <a:avLst/>
          </a:prstGeom>
        </p:spPr>
        <p:txBody>
          <a:bodyPr vert="horz" lIns="99050" tIns="49525" rIns="99050" bIns="49525" rtlCol="0"/>
          <a:lstStyle>
            <a:lvl1pPr algn="r">
              <a:defRPr sz="1300"/>
            </a:lvl1pPr>
          </a:lstStyle>
          <a:p>
            <a:fld id="{57691E93-EF64-46CC-85E2-BBB5BEDB9501}" type="datetimeFigureOut">
              <a:rPr lang="en-US" sz="900"/>
              <a:t>11/26/2018</a:t>
            </a:fld>
            <a:endParaRPr lang="en-US" sz="900" dirty="0"/>
          </a:p>
        </p:txBody>
      </p:sp>
      <p:sp>
        <p:nvSpPr>
          <p:cNvPr id="4" name="Footer Placeholder 3"/>
          <p:cNvSpPr>
            <a:spLocks noGrp="1"/>
          </p:cNvSpPr>
          <p:nvPr>
            <p:ph type="ftr" sz="quarter" idx="2"/>
          </p:nvPr>
        </p:nvSpPr>
        <p:spPr>
          <a:xfrm>
            <a:off x="3" y="6743105"/>
            <a:ext cx="4434999" cy="356197"/>
          </a:xfrm>
          <a:prstGeom prst="rect">
            <a:avLst/>
          </a:prstGeom>
        </p:spPr>
        <p:txBody>
          <a:bodyPr vert="horz" lIns="99050" tIns="49525" rIns="99050" bIns="49525" rtlCol="0" anchor="b"/>
          <a:lstStyle>
            <a:lvl1pPr algn="l">
              <a:defRPr sz="1300"/>
            </a:lvl1pPr>
          </a:lstStyle>
          <a:p>
            <a:endParaRPr lang="en-US" sz="900" dirty="0"/>
          </a:p>
        </p:txBody>
      </p:sp>
      <p:sp>
        <p:nvSpPr>
          <p:cNvPr id="5" name="Slide Number Placeholder 4"/>
          <p:cNvSpPr>
            <a:spLocks noGrp="1"/>
          </p:cNvSpPr>
          <p:nvPr>
            <p:ph type="sldNum" sz="quarter" idx="3"/>
          </p:nvPr>
        </p:nvSpPr>
        <p:spPr>
          <a:xfrm>
            <a:off x="5797249" y="6743105"/>
            <a:ext cx="4434999" cy="356197"/>
          </a:xfrm>
          <a:prstGeom prst="rect">
            <a:avLst/>
          </a:prstGeom>
        </p:spPr>
        <p:txBody>
          <a:bodyPr vert="horz" lIns="99050" tIns="49525" rIns="99050" bIns="49525" rtlCol="0" anchor="b"/>
          <a:lstStyle>
            <a:lvl1pPr algn="r">
              <a:defRPr sz="1300"/>
            </a:lvl1pPr>
          </a:lstStyle>
          <a:p>
            <a:fld id="{3DCECA85-2A7A-423F-89EA-6868CB52DF19}" type="slidenum">
              <a:rPr lang="en-US" sz="900"/>
              <a:t>‹#›</a:t>
            </a:fld>
            <a:endParaRPr lang="en-US" sz="9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5522985"/>
            <a:ext cx="10232245" cy="1576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050" tIns="49525" rIns="99050" bIns="49525" rtlCol="0" anchor="ctr"/>
          <a:lstStyle/>
          <a:p>
            <a:pPr algn="ctr"/>
            <a:endParaRPr lang="en-US" dirty="0"/>
          </a:p>
        </p:txBody>
      </p:sp>
      <p:sp>
        <p:nvSpPr>
          <p:cNvPr id="2" name="Header Placeholder 1"/>
          <p:cNvSpPr>
            <a:spLocks noGrp="1"/>
          </p:cNvSpPr>
          <p:nvPr>
            <p:ph type="hdr" sz="quarter"/>
          </p:nvPr>
        </p:nvSpPr>
        <p:spPr>
          <a:xfrm>
            <a:off x="121381" y="3"/>
            <a:ext cx="4313621" cy="356198"/>
          </a:xfrm>
          <a:prstGeom prst="rect">
            <a:avLst/>
          </a:prstGeom>
        </p:spPr>
        <p:txBody>
          <a:bodyPr vert="horz" lIns="99050" tIns="49525" rIns="99050" bIns="49525" rtlCol="0"/>
          <a:lstStyle>
            <a:lvl1pPr algn="l">
              <a:defRPr sz="900"/>
            </a:lvl1pPr>
          </a:lstStyle>
          <a:p>
            <a:endParaRPr lang="en-US" dirty="0"/>
          </a:p>
        </p:txBody>
      </p:sp>
      <p:sp>
        <p:nvSpPr>
          <p:cNvPr id="3" name="Date Placeholder 2"/>
          <p:cNvSpPr>
            <a:spLocks noGrp="1"/>
          </p:cNvSpPr>
          <p:nvPr>
            <p:ph type="dt" idx="1"/>
          </p:nvPr>
        </p:nvSpPr>
        <p:spPr>
          <a:xfrm>
            <a:off x="5797249" y="3"/>
            <a:ext cx="4315985" cy="356198"/>
          </a:xfrm>
          <a:prstGeom prst="rect">
            <a:avLst/>
          </a:prstGeom>
        </p:spPr>
        <p:txBody>
          <a:bodyPr vert="horz" lIns="99050" tIns="49525" rIns="99050" bIns="49525" rtlCol="0"/>
          <a:lstStyle>
            <a:lvl1pPr algn="r">
              <a:defRPr sz="900"/>
            </a:lvl1pPr>
          </a:lstStyle>
          <a:p>
            <a:fld id="{3AD9BDA7-98EF-4344-B91C-30A07E8A84B0}" type="datetimeFigureOut">
              <a:rPr lang="en-US" smtClean="0"/>
              <a:pPr/>
              <a:t>11/26/2018</a:t>
            </a:fld>
            <a:endParaRPr lang="en-US" dirty="0"/>
          </a:p>
        </p:txBody>
      </p:sp>
      <p:sp>
        <p:nvSpPr>
          <p:cNvPr id="4" name="Slide Image Placeholder 3"/>
          <p:cNvSpPr>
            <a:spLocks noGrp="1" noRot="1" noChangeAspect="1"/>
          </p:cNvSpPr>
          <p:nvPr>
            <p:ph type="sldImg" idx="2"/>
          </p:nvPr>
        </p:nvSpPr>
        <p:spPr>
          <a:xfrm>
            <a:off x="512763" y="214313"/>
            <a:ext cx="9209087" cy="5180012"/>
          </a:xfrm>
          <a:prstGeom prst="rect">
            <a:avLst/>
          </a:prstGeom>
          <a:noFill/>
          <a:ln w="9525">
            <a:solidFill>
              <a:schemeClr val="bg2"/>
            </a:solidFill>
          </a:ln>
        </p:spPr>
        <p:txBody>
          <a:bodyPr vert="horz" lIns="99050" tIns="49525" rIns="99050" bIns="49525" rtlCol="0" anchor="ctr"/>
          <a:lstStyle/>
          <a:p>
            <a:endParaRPr lang="en-US" dirty="0"/>
          </a:p>
        </p:txBody>
      </p:sp>
      <p:sp>
        <p:nvSpPr>
          <p:cNvPr id="5" name="Notes Placeholder 4"/>
          <p:cNvSpPr>
            <a:spLocks noGrp="1"/>
          </p:cNvSpPr>
          <p:nvPr>
            <p:ph type="body" sz="quarter" idx="3"/>
          </p:nvPr>
        </p:nvSpPr>
        <p:spPr>
          <a:xfrm>
            <a:off x="137465" y="5608764"/>
            <a:ext cx="9959685" cy="688906"/>
          </a:xfrm>
          <a:prstGeom prst="rect">
            <a:avLst/>
          </a:prstGeom>
        </p:spPr>
        <p:txBody>
          <a:bodyPr vert="horz" lIns="99050" tIns="49525" rIns="99050" bIns="4952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21381" y="6743105"/>
            <a:ext cx="4313621" cy="356197"/>
          </a:xfrm>
          <a:prstGeom prst="rect">
            <a:avLst/>
          </a:prstGeom>
        </p:spPr>
        <p:txBody>
          <a:bodyPr vert="horz" lIns="99050" tIns="49525" rIns="99050" bIns="49525" rtlCol="0" anchor="b"/>
          <a:lstStyle>
            <a:lvl1pPr algn="l">
              <a:defRPr sz="900"/>
            </a:lvl1pPr>
          </a:lstStyle>
          <a:p>
            <a:endParaRPr lang="en-US" dirty="0"/>
          </a:p>
        </p:txBody>
      </p:sp>
      <p:sp>
        <p:nvSpPr>
          <p:cNvPr id="7" name="Slide Number Placeholder 6"/>
          <p:cNvSpPr>
            <a:spLocks noGrp="1"/>
          </p:cNvSpPr>
          <p:nvPr>
            <p:ph type="sldNum" sz="quarter" idx="5"/>
          </p:nvPr>
        </p:nvSpPr>
        <p:spPr>
          <a:xfrm>
            <a:off x="5797250" y="6743105"/>
            <a:ext cx="4299901" cy="356197"/>
          </a:xfrm>
          <a:prstGeom prst="rect">
            <a:avLst/>
          </a:prstGeom>
        </p:spPr>
        <p:txBody>
          <a:bodyPr vert="horz" lIns="99050" tIns="49525" rIns="99050" bIns="49525" rtlCol="0" anchor="b"/>
          <a:lstStyle>
            <a:lvl1pPr algn="r">
              <a:defRPr sz="900"/>
            </a:lvl1pPr>
          </a:lstStyle>
          <a:p>
            <a:r>
              <a:rPr lang="en-US" dirty="0"/>
              <a:t>Notes view: </a:t>
            </a:r>
            <a:fld id="{128CEAFE-FA94-43E5-B0FF-D47E1CCDD1B4}" type="slidenum">
              <a:rPr lang="en-US" smtClean="0"/>
              <a:pPr/>
              <a:t>‹#›</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237" userDrawn="1">
          <p15:clr>
            <a:srgbClr val="F26B43"/>
          </p15:clr>
        </p15:guide>
        <p15:guide id="2" pos="3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r>
              <a:rPr lang="en-AU" dirty="0" smtClean="0"/>
              <a:t>Notes view: </a:t>
            </a:r>
            <a:fld id="{128CEAFE-FA94-43E5-B0FF-D47E1CCDD1B4}" type="slidenum">
              <a:rPr lang="en-AU" smtClean="0"/>
              <a:pPr/>
              <a:t>0</a:t>
            </a:fld>
            <a:endParaRPr lang="en-AU" dirty="0"/>
          </a:p>
        </p:txBody>
      </p:sp>
    </p:spTree>
    <p:extLst>
      <p:ext uri="{BB962C8B-B14F-4D97-AF65-F5344CB8AC3E}">
        <p14:creationId xmlns:p14="http://schemas.microsoft.com/office/powerpoint/2010/main" val="75568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17</a:t>
            </a:fld>
            <a:endParaRPr lang="en-US" dirty="0"/>
          </a:p>
        </p:txBody>
      </p:sp>
    </p:spTree>
    <p:extLst>
      <p:ext uri="{BB962C8B-B14F-4D97-AF65-F5344CB8AC3E}">
        <p14:creationId xmlns:p14="http://schemas.microsoft.com/office/powerpoint/2010/main" val="112894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18</a:t>
            </a:fld>
            <a:endParaRPr lang="en-US" dirty="0"/>
          </a:p>
        </p:txBody>
      </p:sp>
    </p:spTree>
    <p:extLst>
      <p:ext uri="{BB962C8B-B14F-4D97-AF65-F5344CB8AC3E}">
        <p14:creationId xmlns:p14="http://schemas.microsoft.com/office/powerpoint/2010/main" val="86575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19</a:t>
            </a:fld>
            <a:endParaRPr lang="en-US" dirty="0"/>
          </a:p>
        </p:txBody>
      </p:sp>
    </p:spTree>
    <p:extLst>
      <p:ext uri="{BB962C8B-B14F-4D97-AF65-F5344CB8AC3E}">
        <p14:creationId xmlns:p14="http://schemas.microsoft.com/office/powerpoint/2010/main" val="341787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20</a:t>
            </a:fld>
            <a:endParaRPr lang="en-US" dirty="0"/>
          </a:p>
        </p:txBody>
      </p:sp>
    </p:spTree>
    <p:extLst>
      <p:ext uri="{BB962C8B-B14F-4D97-AF65-F5344CB8AC3E}">
        <p14:creationId xmlns:p14="http://schemas.microsoft.com/office/powerpoint/2010/main" val="354272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21</a:t>
            </a:fld>
            <a:endParaRPr lang="en-US" dirty="0"/>
          </a:p>
        </p:txBody>
      </p:sp>
    </p:spTree>
    <p:extLst>
      <p:ext uri="{BB962C8B-B14F-4D97-AF65-F5344CB8AC3E}">
        <p14:creationId xmlns:p14="http://schemas.microsoft.com/office/powerpoint/2010/main" val="83166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a:t>
            </a:fld>
            <a:endParaRPr lang="en-US" dirty="0"/>
          </a:p>
        </p:txBody>
      </p:sp>
    </p:spTree>
    <p:extLst>
      <p:ext uri="{BB962C8B-B14F-4D97-AF65-F5344CB8AC3E}">
        <p14:creationId xmlns:p14="http://schemas.microsoft.com/office/powerpoint/2010/main" val="41325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r>
              <a:rPr lang="en-AU" dirty="0" smtClean="0"/>
              <a:t>Notes view: </a:t>
            </a:r>
            <a:fld id="{128CEAFE-FA94-43E5-B0FF-D47E1CCDD1B4}" type="slidenum">
              <a:rPr lang="en-AU" smtClean="0"/>
              <a:pPr/>
              <a:t>4</a:t>
            </a:fld>
            <a:endParaRPr lang="en-AU" dirty="0"/>
          </a:p>
        </p:txBody>
      </p:sp>
    </p:spTree>
    <p:extLst>
      <p:ext uri="{BB962C8B-B14F-4D97-AF65-F5344CB8AC3E}">
        <p14:creationId xmlns:p14="http://schemas.microsoft.com/office/powerpoint/2010/main" val="29774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179531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7</a:t>
            </a:fld>
            <a:endParaRPr lang="en-US" dirty="0"/>
          </a:p>
        </p:txBody>
      </p:sp>
    </p:spTree>
    <p:extLst>
      <p:ext uri="{BB962C8B-B14F-4D97-AF65-F5344CB8AC3E}">
        <p14:creationId xmlns:p14="http://schemas.microsoft.com/office/powerpoint/2010/main" val="54105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8</a:t>
            </a:fld>
            <a:endParaRPr lang="en-US" dirty="0"/>
          </a:p>
        </p:txBody>
      </p:sp>
    </p:spTree>
    <p:extLst>
      <p:ext uri="{BB962C8B-B14F-4D97-AF65-F5344CB8AC3E}">
        <p14:creationId xmlns:p14="http://schemas.microsoft.com/office/powerpoint/2010/main" val="305728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147314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15</a:t>
            </a:fld>
            <a:endParaRPr lang="en-US" dirty="0"/>
          </a:p>
        </p:txBody>
      </p:sp>
    </p:spTree>
    <p:extLst>
      <p:ext uri="{BB962C8B-B14F-4D97-AF65-F5344CB8AC3E}">
        <p14:creationId xmlns:p14="http://schemas.microsoft.com/office/powerpoint/2010/main" val="296166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16</a:t>
            </a:fld>
            <a:endParaRPr lang="en-US" dirty="0"/>
          </a:p>
        </p:txBody>
      </p:sp>
    </p:spTree>
    <p:extLst>
      <p:ext uri="{BB962C8B-B14F-4D97-AF65-F5344CB8AC3E}">
        <p14:creationId xmlns:p14="http://schemas.microsoft.com/office/powerpoint/2010/main" val="298954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png"/><Relationship Id="rId2" Type="http://schemas.openxmlformats.org/officeDocument/2006/relationships/tags" Target="../tags/tag40.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png"/><Relationship Id="rId2" Type="http://schemas.openxmlformats.org/officeDocument/2006/relationships/tags" Target="../tags/tag63.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png"/><Relationship Id="rId2" Type="http://schemas.openxmlformats.org/officeDocument/2006/relationships/tags" Target="../tags/tag69.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14.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494"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541"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grpSp>
        <p:nvGrpSpPr>
          <p:cNvPr id="12" name="Group 4"/>
          <p:cNvGrpSpPr>
            <a:grpSpLocks noChangeAspect="1"/>
          </p:cNvGrpSpPr>
          <p:nvPr userDrawn="1"/>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518"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563"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grpSp>
        <p:nvGrpSpPr>
          <p:cNvPr id="12" name="Group 4"/>
          <p:cNvGrpSpPr>
            <a:grpSpLocks noChangeAspect="1"/>
          </p:cNvGrpSpPr>
          <p:nvPr/>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27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29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32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34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36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39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1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4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46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solidFill>
                <a:latin typeface="+mn-lt"/>
                <a:sym typeface="Trebuchet MS" panose="020B0603020202020204" pitchFamily="34" charset="0"/>
              </a:rPr>
              <a:t>APS Appendix - APS Megatrend Survey.pptx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mn-lt"/>
                <a:sym typeface="Trebuchet MS" panose="020B0603020202020204" pitchFamily="34" charset="0"/>
              </a:rPr>
              <a:t>APS Appendix - APS Megatrend Survey.pptx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8"/>
            </p:custDataLst>
            <p:extLst>
              <p:ext uri="{D42A27DB-BD31-4B8C-83A1-F6EECF244321}">
                <p14:modId xmlns:p14="http://schemas.microsoft.com/office/powerpoint/2010/main" val="15010098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7" name="think-cell Slide" r:id="rId69" imgW="270" imgH="270" progId="TCLayout.ActiveDocument.1">
                  <p:embed/>
                </p:oleObj>
              </mc:Choice>
              <mc:Fallback>
                <p:oleObj name="think-cell Slide" r:id="rId69" imgW="270" imgH="270" progId="TCLayout.ActiveDocument.1">
                  <p:embed/>
                  <p:pic>
                    <p:nvPicPr>
                      <p:cNvPr id="0" name=""/>
                      <p:cNvPicPr/>
                      <p:nvPr/>
                    </p:nvPicPr>
                    <p:blipFill>
                      <a:blip r:embed="rId70"/>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58" r:id="rId3"/>
    <p:sldLayoutId id="2147485113" r:id="rId4"/>
    <p:sldLayoutId id="2147485114" r:id="rId5"/>
    <p:sldLayoutId id="2147485154" r:id="rId6"/>
    <p:sldLayoutId id="2147485162" r:id="rId7"/>
    <p:sldLayoutId id="2147485149" r:id="rId8"/>
    <p:sldLayoutId id="2147485087" r:id="rId9"/>
    <p:sldLayoutId id="2147485112" r:id="rId10"/>
    <p:sldLayoutId id="2147485155" r:id="rId11"/>
    <p:sldLayoutId id="2147485164" r:id="rId12"/>
    <p:sldLayoutId id="2147485109" r:id="rId13"/>
    <p:sldLayoutId id="2147485165" r:id="rId14"/>
    <p:sldLayoutId id="2147485110" r:id="rId15"/>
    <p:sldLayoutId id="2147485166" r:id="rId16"/>
    <p:sldLayoutId id="2147485156" r:id="rId17"/>
    <p:sldLayoutId id="2147485167" r:id="rId18"/>
    <p:sldLayoutId id="2147485108" r:id="rId19"/>
    <p:sldLayoutId id="2147485107" r:id="rId20"/>
    <p:sldLayoutId id="2147485106" r:id="rId21"/>
    <p:sldLayoutId id="2147485090" r:id="rId22"/>
    <p:sldLayoutId id="2147485091" r:id="rId23"/>
    <p:sldLayoutId id="2147485092" r:id="rId24"/>
    <p:sldLayoutId id="2147485093" r:id="rId25"/>
    <p:sldLayoutId id="2147485116" r:id="rId26"/>
    <p:sldLayoutId id="2147485161" r:id="rId27"/>
    <p:sldLayoutId id="2147485159" r:id="rId28"/>
    <p:sldLayoutId id="2147485119" r:id="rId29"/>
    <p:sldLayoutId id="2147485137" r:id="rId30"/>
    <p:sldLayoutId id="2147485120" r:id="rId31"/>
    <p:sldLayoutId id="2147485121" r:id="rId32"/>
    <p:sldLayoutId id="2147485141" r:id="rId33"/>
    <p:sldLayoutId id="2147485163" r:id="rId34"/>
    <p:sldLayoutId id="2147485139" r:id="rId35"/>
    <p:sldLayoutId id="2147485140" r:id="rId36"/>
    <p:sldLayoutId id="2147485122" r:id="rId37"/>
    <p:sldLayoutId id="2147485123" r:id="rId38"/>
    <p:sldLayoutId id="2147485151" r:id="rId39"/>
    <p:sldLayoutId id="2147485168" r:id="rId40"/>
    <p:sldLayoutId id="2147485127" r:id="rId41"/>
    <p:sldLayoutId id="2147485169" r:id="rId42"/>
    <p:sldLayoutId id="2147485126" r:id="rId43"/>
    <p:sldLayoutId id="2147485170" r:id="rId44"/>
    <p:sldLayoutId id="2147485153" r:id="rId45"/>
    <p:sldLayoutId id="2147485171" r:id="rId46"/>
    <p:sldLayoutId id="2147485128" r:id="rId47"/>
    <p:sldLayoutId id="2147485129" r:id="rId48"/>
    <p:sldLayoutId id="2147485130" r:id="rId49"/>
    <p:sldLayoutId id="2147485131" r:id="rId50"/>
    <p:sldLayoutId id="2147485145" r:id="rId51"/>
    <p:sldLayoutId id="2147485133" r:id="rId52"/>
    <p:sldLayoutId id="2147485144" r:id="rId53"/>
    <p:sldLayoutId id="2147485134" r:id="rId54"/>
    <p:sldLayoutId id="2147485146" r:id="rId55"/>
    <p:sldLayoutId id="2147485160" r:id="rId56"/>
    <p:sldLayoutId id="2147485172" r:id="rId57"/>
    <p:sldLayoutId id="2147485173" r:id="rId58"/>
    <p:sldLayoutId id="2147485174" r:id="rId59"/>
    <p:sldLayoutId id="2147485175" r:id="rId60"/>
    <p:sldLayoutId id="2147485176" r:id="rId61"/>
    <p:sldLayoutId id="2147485177" r:id="rId62"/>
    <p:sldLayoutId id="2147485178" r:id="rId63"/>
    <p:sldLayoutId id="2147485179" r:id="rId64"/>
    <p:sldLayoutId id="2147485180" r:id="rId6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16.xml"/><Relationship Id="rId7" Type="http://schemas.openxmlformats.org/officeDocument/2006/relationships/oleObject" Target="../embeddings/oleObject23.bin"/><Relationship Id="rId2" Type="http://schemas.openxmlformats.org/officeDocument/2006/relationships/tags" Target="../tags/tag215.xml"/><Relationship Id="rId1" Type="http://schemas.openxmlformats.org/officeDocument/2006/relationships/vmlDrawing" Target="../drawings/vmlDrawing21.vml"/><Relationship Id="rId6" Type="http://schemas.openxmlformats.org/officeDocument/2006/relationships/notesSlide" Target="../notesSlides/notesSlide7.xml"/><Relationship Id="rId5" Type="http://schemas.openxmlformats.org/officeDocument/2006/relationships/slideLayout" Target="../slideLayouts/slideLayout8.xml"/><Relationship Id="rId10" Type="http://schemas.openxmlformats.org/officeDocument/2006/relationships/image" Target="../media/image14.png"/><Relationship Id="rId4" Type="http://schemas.openxmlformats.org/officeDocument/2006/relationships/tags" Target="../tags/tag217.xml"/><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18" Type="http://schemas.openxmlformats.org/officeDocument/2006/relationships/tags" Target="../tags/tag234.xml"/><Relationship Id="rId3" Type="http://schemas.openxmlformats.org/officeDocument/2006/relationships/tags" Target="../tags/tag219.xml"/><Relationship Id="rId21" Type="http://schemas.openxmlformats.org/officeDocument/2006/relationships/slideLayout" Target="../slideLayouts/slideLayout2.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image" Target="../media/image18.emf"/><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tags" Target="../tags/tag236.xml"/><Relationship Id="rId1" Type="http://schemas.openxmlformats.org/officeDocument/2006/relationships/vmlDrawing" Target="../drawings/vmlDrawing22.v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oleObject" Target="../embeddings/oleObject25.bin"/><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image" Target="../media/image16.emf"/><Relationship Id="rId10" Type="http://schemas.openxmlformats.org/officeDocument/2006/relationships/tags" Target="../tags/tag226.xml"/><Relationship Id="rId19" Type="http://schemas.openxmlformats.org/officeDocument/2006/relationships/tags" Target="../tags/tag235.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tags" Target="../tags/tag253.xml"/><Relationship Id="rId3" Type="http://schemas.openxmlformats.org/officeDocument/2006/relationships/tags" Target="../tags/tag238.xml"/><Relationship Id="rId21" Type="http://schemas.openxmlformats.org/officeDocument/2006/relationships/slideLayout" Target="../slideLayouts/slideLayout2.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image" Target="../media/image19.emf"/><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tags" Target="../tags/tag255.xml"/><Relationship Id="rId1" Type="http://schemas.openxmlformats.org/officeDocument/2006/relationships/vmlDrawing" Target="../drawings/vmlDrawing23.v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oleObject" Target="../embeddings/oleObject27.bin"/><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image" Target="../media/image16.emf"/><Relationship Id="rId10" Type="http://schemas.openxmlformats.org/officeDocument/2006/relationships/tags" Target="../tags/tag245.xml"/><Relationship Id="rId19" Type="http://schemas.openxmlformats.org/officeDocument/2006/relationships/tags" Target="../tags/tag254.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image" Target="../media/image20.emf"/><Relationship Id="rId3" Type="http://schemas.openxmlformats.org/officeDocument/2006/relationships/tags" Target="../tags/tag257.xml"/><Relationship Id="rId21" Type="http://schemas.openxmlformats.org/officeDocument/2006/relationships/tags" Target="../tags/tag275.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oleObject" Target="../embeddings/oleObject29.bin"/><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oleObject" Target="../embeddings/oleObject31.bin"/><Relationship Id="rId1" Type="http://schemas.openxmlformats.org/officeDocument/2006/relationships/vmlDrawing" Target="../drawings/vmlDrawing24.v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image" Target="../media/image16.emf"/><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oleObject" Target="../embeddings/oleObject28.bin"/><Relationship Id="rId28" Type="http://schemas.openxmlformats.org/officeDocument/2006/relationships/image" Target="../media/image21.emf"/><Relationship Id="rId10" Type="http://schemas.openxmlformats.org/officeDocument/2006/relationships/tags" Target="../tags/tag264.xml"/><Relationship Id="rId19" Type="http://schemas.openxmlformats.org/officeDocument/2006/relationships/tags" Target="../tags/tag273.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slideLayout" Target="../slideLayouts/slideLayout2.xml"/><Relationship Id="rId27" Type="http://schemas.openxmlformats.org/officeDocument/2006/relationships/oleObject" Target="../embeddings/oleObject30.bin"/><Relationship Id="rId30" Type="http://schemas.openxmlformats.org/officeDocument/2006/relationships/image" Target="../media/image22.emf"/></Relationships>
</file>

<file path=ppt/slides/_rels/slide14.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18" Type="http://schemas.openxmlformats.org/officeDocument/2006/relationships/oleObject" Target="../embeddings/oleObject33.bin"/><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image" Target="../media/image16.emf"/><Relationship Id="rId2" Type="http://schemas.openxmlformats.org/officeDocument/2006/relationships/tags" Target="../tags/tag276.xml"/><Relationship Id="rId16" Type="http://schemas.openxmlformats.org/officeDocument/2006/relationships/oleObject" Target="../embeddings/oleObject32.bin"/><Relationship Id="rId1" Type="http://schemas.openxmlformats.org/officeDocument/2006/relationships/vmlDrawing" Target="../drawings/vmlDrawing25.v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5" Type="http://schemas.openxmlformats.org/officeDocument/2006/relationships/slideLayout" Target="../slideLayouts/slideLayout2.xml"/><Relationship Id="rId10" Type="http://schemas.openxmlformats.org/officeDocument/2006/relationships/tags" Target="../tags/tag284.xml"/><Relationship Id="rId19" Type="http://schemas.openxmlformats.org/officeDocument/2006/relationships/image" Target="../media/image23.emf"/><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s>
</file>

<file path=ppt/slides/_rels/slide15.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oleObject" Target="../embeddings/oleObject34.bin"/><Relationship Id="rId3" Type="http://schemas.openxmlformats.org/officeDocument/2006/relationships/tags" Target="../tags/tag290.xml"/><Relationship Id="rId21" Type="http://schemas.openxmlformats.org/officeDocument/2006/relationships/image" Target="../media/image24.emf"/><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slideLayout" Target="../slideLayouts/slideLayout2.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oleObject" Target="../embeddings/oleObject35.bin"/><Relationship Id="rId1" Type="http://schemas.openxmlformats.org/officeDocument/2006/relationships/vmlDrawing" Target="../drawings/vmlDrawing26.v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tags" Target="../tags/tag302.xml"/><Relationship Id="rId10" Type="http://schemas.openxmlformats.org/officeDocument/2006/relationships/tags" Target="../tags/tag297.xml"/><Relationship Id="rId19" Type="http://schemas.openxmlformats.org/officeDocument/2006/relationships/image" Target="../media/image16.emf"/><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304.xml"/></Relationships>
</file>

<file path=ppt/slides/_rels/slide17.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tags" Target="../tags/tag316.xml"/><Relationship Id="rId18" Type="http://schemas.openxmlformats.org/officeDocument/2006/relationships/tags" Target="../tags/tag321.xml"/><Relationship Id="rId26" Type="http://schemas.openxmlformats.org/officeDocument/2006/relationships/tags" Target="../tags/tag329.xml"/><Relationship Id="rId39" Type="http://schemas.openxmlformats.org/officeDocument/2006/relationships/oleObject" Target="../embeddings/oleObject37.bin"/><Relationship Id="rId3" Type="http://schemas.openxmlformats.org/officeDocument/2006/relationships/tags" Target="../tags/tag306.xml"/><Relationship Id="rId21" Type="http://schemas.openxmlformats.org/officeDocument/2006/relationships/tags" Target="../tags/tag324.xml"/><Relationship Id="rId34" Type="http://schemas.openxmlformats.org/officeDocument/2006/relationships/tags" Target="../tags/tag337.xml"/><Relationship Id="rId7" Type="http://schemas.openxmlformats.org/officeDocument/2006/relationships/tags" Target="../tags/tag310.xml"/><Relationship Id="rId12" Type="http://schemas.openxmlformats.org/officeDocument/2006/relationships/tags" Target="../tags/tag315.xml"/><Relationship Id="rId17" Type="http://schemas.openxmlformats.org/officeDocument/2006/relationships/tags" Target="../tags/tag320.xml"/><Relationship Id="rId25" Type="http://schemas.openxmlformats.org/officeDocument/2006/relationships/tags" Target="../tags/tag328.xml"/><Relationship Id="rId33" Type="http://schemas.openxmlformats.org/officeDocument/2006/relationships/tags" Target="../tags/tag336.xml"/><Relationship Id="rId38" Type="http://schemas.openxmlformats.org/officeDocument/2006/relationships/image" Target="../media/image10.emf"/><Relationship Id="rId2" Type="http://schemas.openxmlformats.org/officeDocument/2006/relationships/tags" Target="../tags/tag305.xml"/><Relationship Id="rId16" Type="http://schemas.openxmlformats.org/officeDocument/2006/relationships/tags" Target="../tags/tag319.xml"/><Relationship Id="rId20" Type="http://schemas.openxmlformats.org/officeDocument/2006/relationships/tags" Target="../tags/tag323.xml"/><Relationship Id="rId29" Type="http://schemas.openxmlformats.org/officeDocument/2006/relationships/tags" Target="../tags/tag332.xml"/><Relationship Id="rId1" Type="http://schemas.openxmlformats.org/officeDocument/2006/relationships/vmlDrawing" Target="../drawings/vmlDrawing27.vml"/><Relationship Id="rId6" Type="http://schemas.openxmlformats.org/officeDocument/2006/relationships/tags" Target="../tags/tag309.xml"/><Relationship Id="rId11" Type="http://schemas.openxmlformats.org/officeDocument/2006/relationships/tags" Target="../tags/tag314.xml"/><Relationship Id="rId24" Type="http://schemas.openxmlformats.org/officeDocument/2006/relationships/tags" Target="../tags/tag327.xml"/><Relationship Id="rId32" Type="http://schemas.openxmlformats.org/officeDocument/2006/relationships/tags" Target="../tags/tag335.xml"/><Relationship Id="rId37" Type="http://schemas.openxmlformats.org/officeDocument/2006/relationships/oleObject" Target="../embeddings/oleObject36.bin"/><Relationship Id="rId40" Type="http://schemas.openxmlformats.org/officeDocument/2006/relationships/image" Target="../media/image25.emf"/><Relationship Id="rId5" Type="http://schemas.openxmlformats.org/officeDocument/2006/relationships/tags" Target="../tags/tag308.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36" Type="http://schemas.openxmlformats.org/officeDocument/2006/relationships/notesSlide" Target="../notesSlides/notesSlide9.xml"/><Relationship Id="rId10" Type="http://schemas.openxmlformats.org/officeDocument/2006/relationships/tags" Target="../tags/tag313.xml"/><Relationship Id="rId19" Type="http://schemas.openxmlformats.org/officeDocument/2006/relationships/tags" Target="../tags/tag322.xml"/><Relationship Id="rId31" Type="http://schemas.openxmlformats.org/officeDocument/2006/relationships/tags" Target="../tags/tag334.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tags" Target="../tags/tag317.xml"/><Relationship Id="rId22" Type="http://schemas.openxmlformats.org/officeDocument/2006/relationships/tags" Target="../tags/tag325.xml"/><Relationship Id="rId27" Type="http://schemas.openxmlformats.org/officeDocument/2006/relationships/tags" Target="../tags/tag330.xml"/><Relationship Id="rId30" Type="http://schemas.openxmlformats.org/officeDocument/2006/relationships/tags" Target="../tags/tag333.xml"/><Relationship Id="rId35"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26" Type="http://schemas.openxmlformats.org/officeDocument/2006/relationships/tags" Target="../tags/tag362.xml"/><Relationship Id="rId39" Type="http://schemas.openxmlformats.org/officeDocument/2006/relationships/tags" Target="../tags/tag375.xml"/><Relationship Id="rId3" Type="http://schemas.openxmlformats.org/officeDocument/2006/relationships/tags" Target="../tags/tag339.xml"/><Relationship Id="rId21" Type="http://schemas.openxmlformats.org/officeDocument/2006/relationships/tags" Target="../tags/tag357.xml"/><Relationship Id="rId34" Type="http://schemas.openxmlformats.org/officeDocument/2006/relationships/tags" Target="../tags/tag370.xml"/><Relationship Id="rId42" Type="http://schemas.openxmlformats.org/officeDocument/2006/relationships/notesSlide" Target="../notesSlides/notesSlide10.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5" Type="http://schemas.openxmlformats.org/officeDocument/2006/relationships/tags" Target="../tags/tag361.xml"/><Relationship Id="rId33" Type="http://schemas.openxmlformats.org/officeDocument/2006/relationships/tags" Target="../tags/tag369.xml"/><Relationship Id="rId38" Type="http://schemas.openxmlformats.org/officeDocument/2006/relationships/tags" Target="../tags/tag374.xml"/><Relationship Id="rId46" Type="http://schemas.openxmlformats.org/officeDocument/2006/relationships/image" Target="../media/image26.emf"/><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tags" Target="../tags/tag356.xml"/><Relationship Id="rId29" Type="http://schemas.openxmlformats.org/officeDocument/2006/relationships/tags" Target="../tags/tag365.xml"/><Relationship Id="rId41"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tags" Target="../tags/tag342.xml"/><Relationship Id="rId11" Type="http://schemas.openxmlformats.org/officeDocument/2006/relationships/tags" Target="../tags/tag347.xml"/><Relationship Id="rId24" Type="http://schemas.openxmlformats.org/officeDocument/2006/relationships/tags" Target="../tags/tag360.xml"/><Relationship Id="rId32" Type="http://schemas.openxmlformats.org/officeDocument/2006/relationships/tags" Target="../tags/tag368.xml"/><Relationship Id="rId37" Type="http://schemas.openxmlformats.org/officeDocument/2006/relationships/tags" Target="../tags/tag373.xml"/><Relationship Id="rId40" Type="http://schemas.openxmlformats.org/officeDocument/2006/relationships/tags" Target="../tags/tag376.xml"/><Relationship Id="rId45" Type="http://schemas.openxmlformats.org/officeDocument/2006/relationships/oleObject" Target="../embeddings/oleObject39.bin"/><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tags" Target="../tags/tag359.xml"/><Relationship Id="rId28" Type="http://schemas.openxmlformats.org/officeDocument/2006/relationships/tags" Target="../tags/tag364.xml"/><Relationship Id="rId36" Type="http://schemas.openxmlformats.org/officeDocument/2006/relationships/tags" Target="../tags/tag372.xml"/><Relationship Id="rId10" Type="http://schemas.openxmlformats.org/officeDocument/2006/relationships/tags" Target="../tags/tag346.xml"/><Relationship Id="rId19" Type="http://schemas.openxmlformats.org/officeDocument/2006/relationships/tags" Target="../tags/tag355.xml"/><Relationship Id="rId31" Type="http://schemas.openxmlformats.org/officeDocument/2006/relationships/tags" Target="../tags/tag367.xml"/><Relationship Id="rId44" Type="http://schemas.openxmlformats.org/officeDocument/2006/relationships/image" Target="../media/image10.emf"/><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tags" Target="../tags/tag358.xml"/><Relationship Id="rId27" Type="http://schemas.openxmlformats.org/officeDocument/2006/relationships/tags" Target="../tags/tag363.xml"/><Relationship Id="rId30" Type="http://schemas.openxmlformats.org/officeDocument/2006/relationships/tags" Target="../tags/tag366.xml"/><Relationship Id="rId35" Type="http://schemas.openxmlformats.org/officeDocument/2006/relationships/tags" Target="../tags/tag371.xml"/><Relationship Id="rId43"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9" Type="http://schemas.openxmlformats.org/officeDocument/2006/relationships/oleObject" Target="../embeddings/oleObject40.bin"/><Relationship Id="rId3" Type="http://schemas.openxmlformats.org/officeDocument/2006/relationships/tags" Target="../tags/tag378.xml"/><Relationship Id="rId21" Type="http://schemas.openxmlformats.org/officeDocument/2006/relationships/tags" Target="../tags/tag396.xml"/><Relationship Id="rId34" Type="http://schemas.openxmlformats.org/officeDocument/2006/relationships/tags" Target="../tags/tag409.xml"/><Relationship Id="rId42" Type="http://schemas.openxmlformats.org/officeDocument/2006/relationships/image" Target="../media/image27.emf"/><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tags" Target="../tags/tag408.xml"/><Relationship Id="rId38" Type="http://schemas.openxmlformats.org/officeDocument/2006/relationships/notesSlide" Target="../notesSlides/notesSlide11.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29" Type="http://schemas.openxmlformats.org/officeDocument/2006/relationships/tags" Target="../tags/tag404.xml"/><Relationship Id="rId41" Type="http://schemas.openxmlformats.org/officeDocument/2006/relationships/oleObject" Target="../embeddings/oleObject41.bin"/><Relationship Id="rId1" Type="http://schemas.openxmlformats.org/officeDocument/2006/relationships/vmlDrawing" Target="../drawings/vmlDrawing29.v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37" Type="http://schemas.openxmlformats.org/officeDocument/2006/relationships/slideLayout" Target="../slideLayouts/slideLayout2.xml"/><Relationship Id="rId40" Type="http://schemas.openxmlformats.org/officeDocument/2006/relationships/image" Target="../media/image10.emf"/><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tags" Target="../tags/tag411.xml"/><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tags" Target="../tags/tag410.xml"/></Relationships>
</file>

<file path=ppt/slides/_rels/slide2.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0.emf"/><Relationship Id="rId2" Type="http://schemas.openxmlformats.org/officeDocument/2006/relationships/tags" Target="../tags/tag73.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18" Type="http://schemas.openxmlformats.org/officeDocument/2006/relationships/tags" Target="../tags/tag428.xml"/><Relationship Id="rId26" Type="http://schemas.openxmlformats.org/officeDocument/2006/relationships/tags" Target="../tags/tag436.xml"/><Relationship Id="rId39" Type="http://schemas.openxmlformats.org/officeDocument/2006/relationships/oleObject" Target="../embeddings/oleObject42.bin"/><Relationship Id="rId3" Type="http://schemas.openxmlformats.org/officeDocument/2006/relationships/tags" Target="../tags/tag413.xml"/><Relationship Id="rId21" Type="http://schemas.openxmlformats.org/officeDocument/2006/relationships/tags" Target="../tags/tag431.xml"/><Relationship Id="rId34" Type="http://schemas.openxmlformats.org/officeDocument/2006/relationships/tags" Target="../tags/tag444.xml"/><Relationship Id="rId42" Type="http://schemas.openxmlformats.org/officeDocument/2006/relationships/image" Target="../media/image28.emf"/><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tags" Target="../tags/tag427.xml"/><Relationship Id="rId25" Type="http://schemas.openxmlformats.org/officeDocument/2006/relationships/tags" Target="../tags/tag435.xml"/><Relationship Id="rId33" Type="http://schemas.openxmlformats.org/officeDocument/2006/relationships/tags" Target="../tags/tag443.xml"/><Relationship Id="rId38" Type="http://schemas.openxmlformats.org/officeDocument/2006/relationships/notesSlide" Target="../notesSlides/notesSlide12.xml"/><Relationship Id="rId2" Type="http://schemas.openxmlformats.org/officeDocument/2006/relationships/tags" Target="../tags/tag412.xml"/><Relationship Id="rId16" Type="http://schemas.openxmlformats.org/officeDocument/2006/relationships/tags" Target="../tags/tag426.xml"/><Relationship Id="rId20" Type="http://schemas.openxmlformats.org/officeDocument/2006/relationships/tags" Target="../tags/tag430.xml"/><Relationship Id="rId29" Type="http://schemas.openxmlformats.org/officeDocument/2006/relationships/tags" Target="../tags/tag439.xml"/><Relationship Id="rId41" Type="http://schemas.openxmlformats.org/officeDocument/2006/relationships/oleObject" Target="../embeddings/oleObject43.bin"/><Relationship Id="rId1" Type="http://schemas.openxmlformats.org/officeDocument/2006/relationships/vmlDrawing" Target="../drawings/vmlDrawing30.vml"/><Relationship Id="rId6" Type="http://schemas.openxmlformats.org/officeDocument/2006/relationships/tags" Target="../tags/tag416.xml"/><Relationship Id="rId11" Type="http://schemas.openxmlformats.org/officeDocument/2006/relationships/tags" Target="../tags/tag421.xml"/><Relationship Id="rId24" Type="http://schemas.openxmlformats.org/officeDocument/2006/relationships/tags" Target="../tags/tag434.xml"/><Relationship Id="rId32" Type="http://schemas.openxmlformats.org/officeDocument/2006/relationships/tags" Target="../tags/tag442.xml"/><Relationship Id="rId37" Type="http://schemas.openxmlformats.org/officeDocument/2006/relationships/slideLayout" Target="../slideLayouts/slideLayout2.xml"/><Relationship Id="rId40" Type="http://schemas.openxmlformats.org/officeDocument/2006/relationships/image" Target="../media/image10.emf"/><Relationship Id="rId5" Type="http://schemas.openxmlformats.org/officeDocument/2006/relationships/tags" Target="../tags/tag415.xml"/><Relationship Id="rId15" Type="http://schemas.openxmlformats.org/officeDocument/2006/relationships/tags" Target="../tags/tag425.xml"/><Relationship Id="rId23" Type="http://schemas.openxmlformats.org/officeDocument/2006/relationships/tags" Target="../tags/tag433.xml"/><Relationship Id="rId28" Type="http://schemas.openxmlformats.org/officeDocument/2006/relationships/tags" Target="../tags/tag438.xml"/><Relationship Id="rId36" Type="http://schemas.openxmlformats.org/officeDocument/2006/relationships/tags" Target="../tags/tag446.xml"/><Relationship Id="rId10" Type="http://schemas.openxmlformats.org/officeDocument/2006/relationships/tags" Target="../tags/tag420.xml"/><Relationship Id="rId19" Type="http://schemas.openxmlformats.org/officeDocument/2006/relationships/tags" Target="../tags/tag429.xml"/><Relationship Id="rId31" Type="http://schemas.openxmlformats.org/officeDocument/2006/relationships/tags" Target="../tags/tag441.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tags" Target="../tags/tag432.xml"/><Relationship Id="rId27" Type="http://schemas.openxmlformats.org/officeDocument/2006/relationships/tags" Target="../tags/tag437.xml"/><Relationship Id="rId30" Type="http://schemas.openxmlformats.org/officeDocument/2006/relationships/tags" Target="../tags/tag440.xml"/><Relationship Id="rId35" Type="http://schemas.openxmlformats.org/officeDocument/2006/relationships/tags" Target="../tags/tag44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4.xml"/><Relationship Id="rId1" Type="http://schemas.openxmlformats.org/officeDocument/2006/relationships/tags" Target="../tags/tag44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5.xml"/><Relationship Id="rId1" Type="http://schemas.openxmlformats.org/officeDocument/2006/relationships/tags" Target="../tags/tag4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9" Type="http://schemas.openxmlformats.org/officeDocument/2006/relationships/tags" Target="../tags/tag112.xml"/><Relationship Id="rId21" Type="http://schemas.openxmlformats.org/officeDocument/2006/relationships/tags" Target="../tags/tag94.xml"/><Relationship Id="rId34" Type="http://schemas.openxmlformats.org/officeDocument/2006/relationships/tags" Target="../tags/tag107.xml"/><Relationship Id="rId42" Type="http://schemas.openxmlformats.org/officeDocument/2006/relationships/tags" Target="../tags/tag115.xml"/><Relationship Id="rId47" Type="http://schemas.openxmlformats.org/officeDocument/2006/relationships/tags" Target="../tags/tag120.xml"/><Relationship Id="rId50" Type="http://schemas.openxmlformats.org/officeDocument/2006/relationships/tags" Target="../tags/tag123.xml"/><Relationship Id="rId55" Type="http://schemas.openxmlformats.org/officeDocument/2006/relationships/tags" Target="../tags/tag128.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tags" Target="../tags/tag106.xml"/><Relationship Id="rId38" Type="http://schemas.openxmlformats.org/officeDocument/2006/relationships/tags" Target="../tags/tag111.xml"/><Relationship Id="rId46" Type="http://schemas.openxmlformats.org/officeDocument/2006/relationships/tags" Target="../tags/tag119.xml"/><Relationship Id="rId59" Type="http://schemas.openxmlformats.org/officeDocument/2006/relationships/oleObject" Target="../embeddings/oleObject18.bin"/><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tags" Target="../tags/tag102.xml"/><Relationship Id="rId41" Type="http://schemas.openxmlformats.org/officeDocument/2006/relationships/tags" Target="../tags/tag114.xml"/><Relationship Id="rId54" Type="http://schemas.openxmlformats.org/officeDocument/2006/relationships/tags" Target="../tags/tag127.xml"/><Relationship Id="rId1" Type="http://schemas.openxmlformats.org/officeDocument/2006/relationships/vmlDrawing" Target="../drawings/vmlDrawing17.v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37" Type="http://schemas.openxmlformats.org/officeDocument/2006/relationships/tags" Target="../tags/tag110.xml"/><Relationship Id="rId40" Type="http://schemas.openxmlformats.org/officeDocument/2006/relationships/tags" Target="../tags/tag113.xml"/><Relationship Id="rId45" Type="http://schemas.openxmlformats.org/officeDocument/2006/relationships/tags" Target="../tags/tag118.xml"/><Relationship Id="rId53" Type="http://schemas.openxmlformats.org/officeDocument/2006/relationships/tags" Target="../tags/tag126.xml"/><Relationship Id="rId58" Type="http://schemas.openxmlformats.org/officeDocument/2006/relationships/image" Target="../media/image11.emf"/><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tags" Target="../tags/tag109.xml"/><Relationship Id="rId49" Type="http://schemas.openxmlformats.org/officeDocument/2006/relationships/tags" Target="../tags/tag122.xml"/><Relationship Id="rId57" Type="http://schemas.openxmlformats.org/officeDocument/2006/relationships/oleObject" Target="../embeddings/oleObject17.bin"/><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tags" Target="../tags/tag104.xml"/><Relationship Id="rId44" Type="http://schemas.openxmlformats.org/officeDocument/2006/relationships/tags" Target="../tags/tag117.xml"/><Relationship Id="rId52" Type="http://schemas.openxmlformats.org/officeDocument/2006/relationships/tags" Target="../tags/tag125.xml"/><Relationship Id="rId60" Type="http://schemas.openxmlformats.org/officeDocument/2006/relationships/image" Target="../media/image12.emf"/><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tags" Target="../tags/tag108.xml"/><Relationship Id="rId43" Type="http://schemas.openxmlformats.org/officeDocument/2006/relationships/tags" Target="../tags/tag116.xml"/><Relationship Id="rId48" Type="http://schemas.openxmlformats.org/officeDocument/2006/relationships/tags" Target="../tags/tag121.xml"/><Relationship Id="rId56" Type="http://schemas.openxmlformats.org/officeDocument/2006/relationships/slideLayout" Target="../slideLayouts/slideLayout2.xml"/><Relationship Id="rId8" Type="http://schemas.openxmlformats.org/officeDocument/2006/relationships/tags" Target="../tags/tag81.xml"/><Relationship Id="rId51" Type="http://schemas.openxmlformats.org/officeDocument/2006/relationships/tags" Target="../tags/tag124.xml"/><Relationship Id="rId3"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vmlDrawing" Target="../drawings/vmlDrawing18.vml"/><Relationship Id="rId6" Type="http://schemas.openxmlformats.org/officeDocument/2006/relationships/image" Target="../media/image9.emf"/><Relationship Id="rId5" Type="http://schemas.openxmlformats.org/officeDocument/2006/relationships/oleObject" Target="../embeddings/oleObject19.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0.emf"/><Relationship Id="rId2" Type="http://schemas.openxmlformats.org/officeDocument/2006/relationships/tags" Target="../tags/tag130.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143.xml"/><Relationship Id="rId18" Type="http://schemas.openxmlformats.org/officeDocument/2006/relationships/tags" Target="../tags/tag148.xml"/><Relationship Id="rId26" Type="http://schemas.openxmlformats.org/officeDocument/2006/relationships/tags" Target="../tags/tag156.xml"/><Relationship Id="rId39" Type="http://schemas.openxmlformats.org/officeDocument/2006/relationships/tags" Target="../tags/tag169.xml"/><Relationship Id="rId21" Type="http://schemas.openxmlformats.org/officeDocument/2006/relationships/tags" Target="../tags/tag151.xml"/><Relationship Id="rId34" Type="http://schemas.openxmlformats.org/officeDocument/2006/relationships/tags" Target="../tags/tag164.xml"/><Relationship Id="rId42" Type="http://schemas.openxmlformats.org/officeDocument/2006/relationships/tags" Target="../tags/tag172.xml"/><Relationship Id="rId47" Type="http://schemas.openxmlformats.org/officeDocument/2006/relationships/tags" Target="../tags/tag177.xml"/><Relationship Id="rId50" Type="http://schemas.openxmlformats.org/officeDocument/2006/relationships/tags" Target="../tags/tag180.xml"/><Relationship Id="rId55" Type="http://schemas.openxmlformats.org/officeDocument/2006/relationships/tags" Target="../tags/tag185.xml"/><Relationship Id="rId63" Type="http://schemas.openxmlformats.org/officeDocument/2006/relationships/tags" Target="../tags/tag193.xml"/><Relationship Id="rId68" Type="http://schemas.openxmlformats.org/officeDocument/2006/relationships/tags" Target="../tags/tag198.xml"/><Relationship Id="rId76" Type="http://schemas.openxmlformats.org/officeDocument/2006/relationships/tags" Target="../tags/tag206.xml"/><Relationship Id="rId84" Type="http://schemas.openxmlformats.org/officeDocument/2006/relationships/notesSlide" Target="../notesSlides/notesSlide5.xml"/><Relationship Id="rId7" Type="http://schemas.openxmlformats.org/officeDocument/2006/relationships/tags" Target="../tags/tag137.xml"/><Relationship Id="rId71" Type="http://schemas.openxmlformats.org/officeDocument/2006/relationships/tags" Target="../tags/tag201.xml"/><Relationship Id="rId2" Type="http://schemas.openxmlformats.org/officeDocument/2006/relationships/tags" Target="../tags/tag132.xml"/><Relationship Id="rId16" Type="http://schemas.openxmlformats.org/officeDocument/2006/relationships/tags" Target="../tags/tag146.xml"/><Relationship Id="rId29" Type="http://schemas.openxmlformats.org/officeDocument/2006/relationships/tags" Target="../tags/tag159.xml"/><Relationship Id="rId11" Type="http://schemas.openxmlformats.org/officeDocument/2006/relationships/tags" Target="../tags/tag141.xml"/><Relationship Id="rId24" Type="http://schemas.openxmlformats.org/officeDocument/2006/relationships/tags" Target="../tags/tag154.xml"/><Relationship Id="rId32" Type="http://schemas.openxmlformats.org/officeDocument/2006/relationships/tags" Target="../tags/tag162.xml"/><Relationship Id="rId37" Type="http://schemas.openxmlformats.org/officeDocument/2006/relationships/tags" Target="../tags/tag167.xml"/><Relationship Id="rId40" Type="http://schemas.openxmlformats.org/officeDocument/2006/relationships/tags" Target="../tags/tag170.xml"/><Relationship Id="rId45" Type="http://schemas.openxmlformats.org/officeDocument/2006/relationships/tags" Target="../tags/tag175.xml"/><Relationship Id="rId53" Type="http://schemas.openxmlformats.org/officeDocument/2006/relationships/tags" Target="../tags/tag183.xml"/><Relationship Id="rId58" Type="http://schemas.openxmlformats.org/officeDocument/2006/relationships/tags" Target="../tags/tag188.xml"/><Relationship Id="rId66" Type="http://schemas.openxmlformats.org/officeDocument/2006/relationships/tags" Target="../tags/tag196.xml"/><Relationship Id="rId74" Type="http://schemas.openxmlformats.org/officeDocument/2006/relationships/tags" Target="../tags/tag204.xml"/><Relationship Id="rId79" Type="http://schemas.openxmlformats.org/officeDocument/2006/relationships/tags" Target="../tags/tag209.xml"/><Relationship Id="rId87" Type="http://schemas.openxmlformats.org/officeDocument/2006/relationships/oleObject" Target="../embeddings/oleObject22.bin"/><Relationship Id="rId5" Type="http://schemas.openxmlformats.org/officeDocument/2006/relationships/tags" Target="../tags/tag135.xml"/><Relationship Id="rId61" Type="http://schemas.openxmlformats.org/officeDocument/2006/relationships/tags" Target="../tags/tag191.xml"/><Relationship Id="rId82" Type="http://schemas.openxmlformats.org/officeDocument/2006/relationships/tags" Target="../tags/tag212.xml"/><Relationship Id="rId19" Type="http://schemas.openxmlformats.org/officeDocument/2006/relationships/tags" Target="../tags/tag149.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 Id="rId22" Type="http://schemas.openxmlformats.org/officeDocument/2006/relationships/tags" Target="../tags/tag152.xml"/><Relationship Id="rId27" Type="http://schemas.openxmlformats.org/officeDocument/2006/relationships/tags" Target="../tags/tag157.xml"/><Relationship Id="rId30" Type="http://schemas.openxmlformats.org/officeDocument/2006/relationships/tags" Target="../tags/tag160.xml"/><Relationship Id="rId35" Type="http://schemas.openxmlformats.org/officeDocument/2006/relationships/tags" Target="../tags/tag165.xml"/><Relationship Id="rId43" Type="http://schemas.openxmlformats.org/officeDocument/2006/relationships/tags" Target="../tags/tag173.xml"/><Relationship Id="rId48" Type="http://schemas.openxmlformats.org/officeDocument/2006/relationships/tags" Target="../tags/tag178.xml"/><Relationship Id="rId56" Type="http://schemas.openxmlformats.org/officeDocument/2006/relationships/tags" Target="../tags/tag186.xml"/><Relationship Id="rId64" Type="http://schemas.openxmlformats.org/officeDocument/2006/relationships/tags" Target="../tags/tag194.xml"/><Relationship Id="rId69" Type="http://schemas.openxmlformats.org/officeDocument/2006/relationships/tags" Target="../tags/tag199.xml"/><Relationship Id="rId77" Type="http://schemas.openxmlformats.org/officeDocument/2006/relationships/tags" Target="../tags/tag207.xml"/><Relationship Id="rId8" Type="http://schemas.openxmlformats.org/officeDocument/2006/relationships/tags" Target="../tags/tag138.xml"/><Relationship Id="rId51" Type="http://schemas.openxmlformats.org/officeDocument/2006/relationships/tags" Target="../tags/tag181.xml"/><Relationship Id="rId72" Type="http://schemas.openxmlformats.org/officeDocument/2006/relationships/tags" Target="../tags/tag202.xml"/><Relationship Id="rId80" Type="http://schemas.openxmlformats.org/officeDocument/2006/relationships/tags" Target="../tags/tag210.xml"/><Relationship Id="rId85" Type="http://schemas.openxmlformats.org/officeDocument/2006/relationships/oleObject" Target="../embeddings/oleObject21.bin"/><Relationship Id="rId3" Type="http://schemas.openxmlformats.org/officeDocument/2006/relationships/tags" Target="../tags/tag133.xml"/><Relationship Id="rId12" Type="http://schemas.openxmlformats.org/officeDocument/2006/relationships/tags" Target="../tags/tag142.xml"/><Relationship Id="rId17" Type="http://schemas.openxmlformats.org/officeDocument/2006/relationships/tags" Target="../tags/tag147.xml"/><Relationship Id="rId25" Type="http://schemas.openxmlformats.org/officeDocument/2006/relationships/tags" Target="../tags/tag155.xml"/><Relationship Id="rId33" Type="http://schemas.openxmlformats.org/officeDocument/2006/relationships/tags" Target="../tags/tag163.xml"/><Relationship Id="rId38" Type="http://schemas.openxmlformats.org/officeDocument/2006/relationships/tags" Target="../tags/tag168.xml"/><Relationship Id="rId46" Type="http://schemas.openxmlformats.org/officeDocument/2006/relationships/tags" Target="../tags/tag176.xml"/><Relationship Id="rId59" Type="http://schemas.openxmlformats.org/officeDocument/2006/relationships/tags" Target="../tags/tag189.xml"/><Relationship Id="rId67" Type="http://schemas.openxmlformats.org/officeDocument/2006/relationships/tags" Target="../tags/tag197.xml"/><Relationship Id="rId20" Type="http://schemas.openxmlformats.org/officeDocument/2006/relationships/tags" Target="../tags/tag150.xml"/><Relationship Id="rId41" Type="http://schemas.openxmlformats.org/officeDocument/2006/relationships/tags" Target="../tags/tag171.xml"/><Relationship Id="rId54" Type="http://schemas.openxmlformats.org/officeDocument/2006/relationships/tags" Target="../tags/tag184.xml"/><Relationship Id="rId62" Type="http://schemas.openxmlformats.org/officeDocument/2006/relationships/tags" Target="../tags/tag192.xml"/><Relationship Id="rId70" Type="http://schemas.openxmlformats.org/officeDocument/2006/relationships/tags" Target="../tags/tag200.xml"/><Relationship Id="rId75" Type="http://schemas.openxmlformats.org/officeDocument/2006/relationships/tags" Target="../tags/tag205.xml"/><Relationship Id="rId83" Type="http://schemas.openxmlformats.org/officeDocument/2006/relationships/slideLayout" Target="../slideLayouts/slideLayout2.xml"/><Relationship Id="rId88" Type="http://schemas.openxmlformats.org/officeDocument/2006/relationships/image" Target="../media/image13.emf"/><Relationship Id="rId1" Type="http://schemas.openxmlformats.org/officeDocument/2006/relationships/vmlDrawing" Target="../drawings/vmlDrawing20.vml"/><Relationship Id="rId6" Type="http://schemas.openxmlformats.org/officeDocument/2006/relationships/tags" Target="../tags/tag136.xml"/><Relationship Id="rId15" Type="http://schemas.openxmlformats.org/officeDocument/2006/relationships/tags" Target="../tags/tag145.xml"/><Relationship Id="rId23" Type="http://schemas.openxmlformats.org/officeDocument/2006/relationships/tags" Target="../tags/tag153.xml"/><Relationship Id="rId28" Type="http://schemas.openxmlformats.org/officeDocument/2006/relationships/tags" Target="../tags/tag158.xml"/><Relationship Id="rId36" Type="http://schemas.openxmlformats.org/officeDocument/2006/relationships/tags" Target="../tags/tag166.xml"/><Relationship Id="rId49" Type="http://schemas.openxmlformats.org/officeDocument/2006/relationships/tags" Target="../tags/tag179.xml"/><Relationship Id="rId57" Type="http://schemas.openxmlformats.org/officeDocument/2006/relationships/tags" Target="../tags/tag187.xml"/><Relationship Id="rId10" Type="http://schemas.openxmlformats.org/officeDocument/2006/relationships/tags" Target="../tags/tag140.xml"/><Relationship Id="rId31" Type="http://schemas.openxmlformats.org/officeDocument/2006/relationships/tags" Target="../tags/tag161.xml"/><Relationship Id="rId44" Type="http://schemas.openxmlformats.org/officeDocument/2006/relationships/tags" Target="../tags/tag174.xml"/><Relationship Id="rId52" Type="http://schemas.openxmlformats.org/officeDocument/2006/relationships/tags" Target="../tags/tag182.xml"/><Relationship Id="rId60" Type="http://schemas.openxmlformats.org/officeDocument/2006/relationships/tags" Target="../tags/tag190.xml"/><Relationship Id="rId65" Type="http://schemas.openxmlformats.org/officeDocument/2006/relationships/tags" Target="../tags/tag195.xml"/><Relationship Id="rId73" Type="http://schemas.openxmlformats.org/officeDocument/2006/relationships/tags" Target="../tags/tag203.xml"/><Relationship Id="rId78" Type="http://schemas.openxmlformats.org/officeDocument/2006/relationships/tags" Target="../tags/tag208.xml"/><Relationship Id="rId81" Type="http://schemas.openxmlformats.org/officeDocument/2006/relationships/tags" Target="../tags/tag211.xml"/><Relationship Id="rId86"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99"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4"/>
          <p:cNvSpPr>
            <a:spLocks noGrp="1"/>
          </p:cNvSpPr>
          <p:nvPr>
            <p:ph type="body" sz="quarter" idx="12"/>
          </p:nvPr>
        </p:nvSpPr>
        <p:spPr/>
        <p:txBody>
          <a:bodyPr/>
          <a:lstStyle/>
          <a:p>
            <a:r>
              <a:rPr lang="en-AU" dirty="0" smtClean="0">
                <a:latin typeface="+mn-lt"/>
              </a:rPr>
              <a:t>October 2018</a:t>
            </a:r>
            <a:endParaRPr lang="en-AU" dirty="0">
              <a:latin typeface="+mn-lt"/>
            </a:endParaRPr>
          </a:p>
        </p:txBody>
      </p:sp>
      <p:sp>
        <p:nvSpPr>
          <p:cNvPr id="3" name="Subtitle 2"/>
          <p:cNvSpPr>
            <a:spLocks noGrp="1"/>
          </p:cNvSpPr>
          <p:nvPr>
            <p:ph type="subTitle" idx="1"/>
          </p:nvPr>
        </p:nvSpPr>
        <p:spPr/>
        <p:txBody>
          <a:bodyPr/>
          <a:lstStyle/>
          <a:p>
            <a:r>
              <a:rPr lang="en-US" dirty="0" smtClean="0"/>
              <a:t>Appendix – APS Megatrend Survey</a:t>
            </a:r>
            <a:endParaRPr lang="en-US" dirty="0"/>
          </a:p>
        </p:txBody>
      </p:sp>
      <p:sp>
        <p:nvSpPr>
          <p:cNvPr id="2" name="Title 1"/>
          <p:cNvSpPr>
            <a:spLocks noGrp="1"/>
          </p:cNvSpPr>
          <p:nvPr>
            <p:ph type="ctrTitle"/>
          </p:nvPr>
        </p:nvSpPr>
        <p:spPr/>
        <p:txBody>
          <a:bodyPr>
            <a:normAutofit/>
          </a:bodyPr>
          <a:lstStyle/>
          <a:p>
            <a:r>
              <a:rPr lang="en-AU" sz="3200" dirty="0"/>
              <a:t>In support of the APS Review: Future trends and scenario planning to 2030</a:t>
            </a:r>
          </a:p>
        </p:txBody>
      </p:sp>
    </p:spTree>
    <p:extLst>
      <p:ext uri="{BB962C8B-B14F-4D97-AF65-F5344CB8AC3E}">
        <p14:creationId xmlns:p14="http://schemas.microsoft.com/office/powerpoint/2010/main" val="413293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2621568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45"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22471" r="37612"/>
          <a:stretch/>
        </p:blipFill>
        <p:spPr>
          <a:xfrm>
            <a:off x="0" y="0"/>
            <a:ext cx="4093535" cy="6858000"/>
          </a:xfrm>
          <a:prstGeom prst="rect">
            <a:avLst/>
          </a:prstGeom>
        </p:spPr>
      </p:pic>
      <p:sp>
        <p:nvSpPr>
          <p:cNvPr id="9" name="TextBox 8"/>
          <p:cNvSpPr txBox="1"/>
          <p:nvPr/>
        </p:nvSpPr>
        <p:spPr>
          <a:xfrm>
            <a:off x="4813501" y="618150"/>
            <a:ext cx="6723677"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dirty="0">
                <a:solidFill>
                  <a:srgbClr val="575757"/>
                </a:solidFill>
              </a:rPr>
              <a:t>Cyber security risks means that the work and reputation of the APS can be threatened too readily</a:t>
            </a:r>
            <a:endParaRPr lang="en-US" dirty="0">
              <a:solidFill>
                <a:srgbClr val="575757"/>
              </a:solidFill>
            </a:endParaRPr>
          </a:p>
        </p:txBody>
      </p:sp>
      <p:sp>
        <p:nvSpPr>
          <p:cNvPr id="10" name="TextBox 9"/>
          <p:cNvSpPr txBox="1"/>
          <p:nvPr/>
        </p:nvSpPr>
        <p:spPr>
          <a:xfrm>
            <a:off x="11094581" y="1310648"/>
            <a:ext cx="516167"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n-US" dirty="0" smtClean="0">
                <a:solidFill>
                  <a:srgbClr val="29BA74"/>
                </a:solidFill>
              </a:rPr>
              <a:t>- EL2</a:t>
            </a:r>
          </a:p>
        </p:txBody>
      </p:sp>
      <p:sp>
        <p:nvSpPr>
          <p:cNvPr id="13" name="TextBox 12"/>
          <p:cNvSpPr txBox="1"/>
          <p:nvPr/>
        </p:nvSpPr>
        <p:spPr>
          <a:xfrm>
            <a:off x="4813501" y="2240492"/>
            <a:ext cx="6797247"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dirty="0">
                <a:solidFill>
                  <a:srgbClr val="575757"/>
                </a:solidFill>
              </a:rPr>
              <a:t>Failures by agencies to protect public data </a:t>
            </a:r>
            <a:r>
              <a:rPr lang="en-AU" dirty="0" smtClean="0">
                <a:solidFill>
                  <a:srgbClr val="575757"/>
                </a:solidFill>
              </a:rPr>
              <a:t>could </a:t>
            </a:r>
            <a:r>
              <a:rPr lang="en-AU" dirty="0">
                <a:solidFill>
                  <a:srgbClr val="575757"/>
                </a:solidFill>
              </a:rPr>
              <a:t>see </a:t>
            </a:r>
            <a:r>
              <a:rPr lang="en-AU" dirty="0" smtClean="0">
                <a:solidFill>
                  <a:srgbClr val="575757"/>
                </a:solidFill>
              </a:rPr>
              <a:t>withdrawal </a:t>
            </a:r>
            <a:r>
              <a:rPr lang="en-AU" dirty="0">
                <a:solidFill>
                  <a:srgbClr val="575757"/>
                </a:solidFill>
              </a:rPr>
              <a:t>of public support for increased automated </a:t>
            </a:r>
            <a:r>
              <a:rPr lang="en-AU" dirty="0" smtClean="0">
                <a:solidFill>
                  <a:srgbClr val="575757"/>
                </a:solidFill>
              </a:rPr>
              <a:t>services</a:t>
            </a:r>
            <a:endParaRPr lang="en-US" dirty="0">
              <a:solidFill>
                <a:srgbClr val="575757"/>
              </a:solidFill>
            </a:endParaRPr>
          </a:p>
        </p:txBody>
      </p:sp>
      <p:sp>
        <p:nvSpPr>
          <p:cNvPr id="14" name="TextBox 13"/>
          <p:cNvSpPr txBox="1"/>
          <p:nvPr/>
        </p:nvSpPr>
        <p:spPr>
          <a:xfrm>
            <a:off x="10345978" y="2794490"/>
            <a:ext cx="126477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n-US" dirty="0" smtClean="0">
                <a:solidFill>
                  <a:srgbClr val="29BA74"/>
                </a:solidFill>
              </a:rPr>
              <a:t>- SES Band 1</a:t>
            </a:r>
          </a:p>
        </p:txBody>
      </p:sp>
      <p:sp>
        <p:nvSpPr>
          <p:cNvPr id="16" name="TextBox 15"/>
          <p:cNvSpPr txBox="1"/>
          <p:nvPr/>
        </p:nvSpPr>
        <p:spPr>
          <a:xfrm>
            <a:off x="4813502" y="3706651"/>
            <a:ext cx="6797247"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dirty="0">
                <a:solidFill>
                  <a:srgbClr val="575757"/>
                </a:solidFill>
              </a:rPr>
              <a:t>Skills shortages, particularly the ability to attract true technical expertise to deliver innovative solutions for the community</a:t>
            </a:r>
            <a:endParaRPr lang="en-US" dirty="0">
              <a:solidFill>
                <a:srgbClr val="575757"/>
              </a:solidFill>
            </a:endParaRPr>
          </a:p>
        </p:txBody>
      </p:sp>
      <p:sp>
        <p:nvSpPr>
          <p:cNvPr id="17" name="TextBox 16"/>
          <p:cNvSpPr txBox="1"/>
          <p:nvPr/>
        </p:nvSpPr>
        <p:spPr>
          <a:xfrm>
            <a:off x="9843041" y="4537648"/>
            <a:ext cx="1767708"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r"/>
            <a:r>
              <a:rPr lang="en-US" dirty="0" smtClean="0">
                <a:solidFill>
                  <a:srgbClr val="29BA74"/>
                </a:solidFill>
              </a:rPr>
              <a:t>- SES Band 2</a:t>
            </a:r>
          </a:p>
        </p:txBody>
      </p:sp>
      <p:sp>
        <p:nvSpPr>
          <p:cNvPr id="20" name="TextBox 19"/>
          <p:cNvSpPr txBox="1"/>
          <p:nvPr/>
        </p:nvSpPr>
        <p:spPr>
          <a:xfrm>
            <a:off x="4813501" y="5234861"/>
            <a:ext cx="6723677"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dirty="0">
                <a:solidFill>
                  <a:srgbClr val="575757"/>
                </a:solidFill>
              </a:rPr>
              <a:t>It will be the pace of the impacts and our inability to respond in a timely way that is our greatest challenge</a:t>
            </a:r>
            <a:endParaRPr lang="en-US" dirty="0">
              <a:solidFill>
                <a:srgbClr val="575757"/>
              </a:solidFill>
            </a:endParaRPr>
          </a:p>
        </p:txBody>
      </p:sp>
      <p:sp>
        <p:nvSpPr>
          <p:cNvPr id="21" name="TextBox 20"/>
          <p:cNvSpPr txBox="1"/>
          <p:nvPr/>
        </p:nvSpPr>
        <p:spPr>
          <a:xfrm>
            <a:off x="10889326" y="5927359"/>
            <a:ext cx="721422"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dirty="0" smtClean="0">
                <a:solidFill>
                  <a:srgbClr val="29BA74"/>
                </a:solidFill>
              </a:rPr>
              <a:t>- EL2</a:t>
            </a:r>
          </a:p>
        </p:txBody>
      </p:sp>
      <p:pic>
        <p:nvPicPr>
          <p:cNvPr id="119810"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596613"/>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25"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278797" y="-15152"/>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0"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2240492"/>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1"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412933" y="1576658"/>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3"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3680307"/>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4"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416059" y="3090324"/>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6"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5240778"/>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7" name="Picture 2" descr="Image result for best font to show quote mar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439847" y="4645413"/>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sp>
        <p:nvSpPr>
          <p:cNvPr id="39" name="Overlay"/>
          <p:cNvSpPr/>
          <p:nvPr>
            <p:custDataLst>
              <p:tags r:id="rId4"/>
            </p:custDataLst>
          </p:nvPr>
        </p:nvSpPr>
        <p:spPr>
          <a:xfrm>
            <a:off x="-10878" y="6697"/>
            <a:ext cx="4104413" cy="6863214"/>
          </a:xfrm>
          <a:prstGeom prst="rect">
            <a:avLst/>
          </a:prstGeom>
          <a:solidFill>
            <a:srgbClr val="000000">
              <a:alpha val="60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smtClean="0">
              <a:solidFill>
                <a:schemeClr val="bg1"/>
              </a:solidFill>
            </a:endParaRPr>
          </a:p>
        </p:txBody>
      </p:sp>
      <p:sp>
        <p:nvSpPr>
          <p:cNvPr id="41" name="Title 3"/>
          <p:cNvSpPr txBox="1">
            <a:spLocks/>
          </p:cNvSpPr>
          <p:nvPr/>
        </p:nvSpPr>
        <p:spPr bwMode="black">
          <a:xfrm>
            <a:off x="213418" y="497249"/>
            <a:ext cx="3731316" cy="2492990"/>
          </a:xfrm>
          <a:prstGeom prst="rect">
            <a:avLst/>
          </a:prstGeom>
          <a:noFill/>
        </p:spPr>
        <p:txBody>
          <a:bodyPr vert="horz" wrap="square" lIns="0" tIns="0" rIns="320040" bIns="0" rtlCol="0" anchor="ctr">
            <a:sp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sym typeface="Trebuchet MS" panose="020B0603020202020204" pitchFamily="34" charset="0"/>
              </a:defRPr>
            </a:lvl1pPr>
          </a:lstStyle>
          <a:p>
            <a:pPr algn="ctr"/>
            <a:r>
              <a:rPr lang="en-US" sz="3600" b="1" dirty="0" smtClean="0"/>
              <a:t>Quotes from APS staff </a:t>
            </a:r>
            <a:r>
              <a:rPr lang="en-NZ" sz="3600" b="1" dirty="0" smtClean="0"/>
              <a:t>emphasise</a:t>
            </a:r>
            <a:r>
              <a:rPr lang="en-US" sz="3600" b="1" dirty="0" smtClean="0"/>
              <a:t> </a:t>
            </a:r>
            <a:r>
              <a:rPr lang="en-US" sz="3600" b="1" dirty="0" smtClean="0">
                <a:solidFill>
                  <a:srgbClr val="D4DF33"/>
                </a:solidFill>
              </a:rPr>
              <a:t>greatest risks </a:t>
            </a:r>
            <a:r>
              <a:rPr lang="en-US" sz="3600" b="1" dirty="0" smtClean="0">
                <a:solidFill>
                  <a:srgbClr val="FFFFFF"/>
                </a:solidFill>
              </a:rPr>
              <a:t>out to 2030</a:t>
            </a:r>
            <a:endParaRPr lang="en-US" sz="3600" b="1" dirty="0">
              <a:solidFill>
                <a:srgbClr val="FFFFFF"/>
              </a:solidFill>
            </a:endParaRPr>
          </a:p>
        </p:txBody>
      </p:sp>
    </p:spTree>
    <p:custDataLst>
      <p:tags r:id="rId2"/>
    </p:custDataLst>
    <p:extLst>
      <p:ext uri="{BB962C8B-B14F-4D97-AF65-F5344CB8AC3E}">
        <p14:creationId xmlns:p14="http://schemas.microsoft.com/office/powerpoint/2010/main" val="4016582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715672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97" name="think-cell Slide" r:id="rId22" imgW="395" imgH="394" progId="TCLayout.ActiveDocument.1">
                  <p:embed/>
                </p:oleObj>
              </mc:Choice>
              <mc:Fallback>
                <p:oleObj name="think-cell Slide" r:id="rId22" imgW="395" imgH="394"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AU" sz="1200" dirty="0" smtClean="0">
              <a:solidFill>
                <a:srgbClr val="FFFFFF"/>
              </a:solidFill>
              <a:sym typeface="+mn-lt"/>
            </a:endParaRPr>
          </a:p>
        </p:txBody>
      </p:sp>
      <p:sp>
        <p:nvSpPr>
          <p:cNvPr id="2" name="Title 1"/>
          <p:cNvSpPr>
            <a:spLocks noGrp="1"/>
          </p:cNvSpPr>
          <p:nvPr>
            <p:ph type="title"/>
          </p:nvPr>
        </p:nvSpPr>
        <p:spPr/>
        <p:txBody>
          <a:bodyPr/>
          <a:lstStyle/>
          <a:p>
            <a:r>
              <a:rPr lang="en-US" dirty="0" smtClean="0"/>
              <a:t>For most trends, more senior respondents gave higher impact scores</a:t>
            </a:r>
            <a:endParaRPr lang="en-US" dirty="0"/>
          </a:p>
        </p:txBody>
      </p:sp>
      <p:sp>
        <p:nvSpPr>
          <p:cNvPr id="15" name="TextBox 14"/>
          <p:cNvSpPr txBox="1"/>
          <p:nvPr/>
        </p:nvSpPr>
        <p:spPr>
          <a:xfrm>
            <a:off x="7917899" y="2038314"/>
            <a:ext cx="3919088" cy="4308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sz="1400" dirty="0" smtClean="0">
                <a:solidFill>
                  <a:srgbClr val="575757"/>
                </a:solidFill>
              </a:rPr>
              <a:t>The most senior leaders in the APS ranked </a:t>
            </a:r>
            <a:r>
              <a:rPr lang="en-AU" sz="1400" b="1" dirty="0" smtClean="0">
                <a:solidFill>
                  <a:srgbClr val="29BA74"/>
                </a:solidFill>
              </a:rPr>
              <a:t>most trends </a:t>
            </a:r>
            <a:r>
              <a:rPr lang="en-AU" sz="1400" dirty="0" smtClean="0">
                <a:solidFill>
                  <a:srgbClr val="575757"/>
                </a:solidFill>
              </a:rPr>
              <a:t>as higher impact</a:t>
            </a:r>
            <a:endParaRPr lang="en-AU" sz="1400" dirty="0">
              <a:solidFill>
                <a:srgbClr val="575757"/>
              </a:solidFill>
            </a:endParaRPr>
          </a:p>
        </p:txBody>
      </p:sp>
      <p:graphicFrame>
        <p:nvGraphicFramePr>
          <p:cNvPr id="11" name="Object 10"/>
          <p:cNvGraphicFramePr>
            <a:graphicFrameLocks/>
          </p:cNvGraphicFramePr>
          <p:nvPr>
            <p:custDataLst>
              <p:tags r:id="rId4"/>
            </p:custDataLst>
            <p:extLst>
              <p:ext uri="{D42A27DB-BD31-4B8C-83A1-F6EECF244321}">
                <p14:modId xmlns:p14="http://schemas.microsoft.com/office/powerpoint/2010/main" val="2651314685"/>
              </p:ext>
            </p:extLst>
          </p:nvPr>
        </p:nvGraphicFramePr>
        <p:xfrm>
          <a:off x="952500" y="2197100"/>
          <a:ext cx="6369038" cy="3098712"/>
        </p:xfrm>
        <a:graphic>
          <a:graphicData uri="http://schemas.openxmlformats.org/presentationml/2006/ole">
            <mc:AlternateContent xmlns:mc="http://schemas.openxmlformats.org/markup-compatibility/2006">
              <mc:Choice xmlns:v="urn:schemas-microsoft-com:vml" Requires="v">
                <p:oleObj spid="_x0000_s140298" name="Chart" r:id="rId24" imgW="6369038" imgH="3098712" progId="MSGraph.Chart.8">
                  <p:embed followColorScheme="full"/>
                </p:oleObj>
              </mc:Choice>
              <mc:Fallback>
                <p:oleObj name="Chart" r:id="rId24" imgW="6369038" imgH="3098712" progId="MSGraph.Chart.8">
                  <p:embed followColorScheme="full"/>
                  <p:pic>
                    <p:nvPicPr>
                      <p:cNvPr id="0" name=""/>
                      <p:cNvPicPr/>
                      <p:nvPr/>
                    </p:nvPicPr>
                    <p:blipFill>
                      <a:blip r:embed="rId25"/>
                      <a:stretch>
                        <a:fillRect/>
                      </a:stretch>
                    </p:blipFill>
                    <p:spPr>
                      <a:xfrm>
                        <a:off x="952500" y="2197100"/>
                        <a:ext cx="6369038" cy="3098712"/>
                      </a:xfrm>
                      <a:prstGeom prst="rect">
                        <a:avLst/>
                      </a:prstGeom>
                    </p:spPr>
                  </p:pic>
                </p:oleObj>
              </mc:Fallback>
            </mc:AlternateContent>
          </a:graphicData>
        </a:graphic>
      </p:graphicFrame>
      <p:sp>
        <p:nvSpPr>
          <p:cNvPr id="117" name="Text Placeholder 3"/>
          <p:cNvSpPr>
            <a:spLocks noGrp="1"/>
          </p:cNvSpPr>
          <p:nvPr>
            <p:custDataLst>
              <p:tags r:id="rId5"/>
            </p:custDataLst>
          </p:nvPr>
        </p:nvSpPr>
        <p:spPr bwMode="gray">
          <a:xfrm>
            <a:off x="4592638" y="5283200"/>
            <a:ext cx="2200275"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a:sym typeface="+mn-lt"/>
              </a:rPr>
              <a:t>Unclear role of government vs private sector and </a:t>
            </a:r>
            <a:r>
              <a:rPr lang="en-US" altLang="en-US" dirty="0" smtClean="0">
                <a:sym typeface="+mn-lt"/>
              </a:rPr>
              <a:t>not for profit</a:t>
            </a:r>
            <a:endParaRPr lang="en-US" dirty="0">
              <a:sym typeface="+mn-lt"/>
            </a:endParaRPr>
          </a:p>
        </p:txBody>
      </p:sp>
      <p:sp>
        <p:nvSpPr>
          <p:cNvPr id="126" name="Text Placeholder 3"/>
          <p:cNvSpPr>
            <a:spLocks noGrp="1"/>
          </p:cNvSpPr>
          <p:nvPr>
            <p:custDataLst>
              <p:tags r:id="rId6"/>
            </p:custDataLst>
          </p:nvPr>
        </p:nvSpPr>
        <p:spPr bwMode="gray">
          <a:xfrm>
            <a:off x="2195513" y="2471738"/>
            <a:ext cx="252413"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9DE2507-B2C2-44E8-936E-088D88CC9EC0}" type="datetime'''''''''''''''''''''''''''''''''''''''2.8'">
              <a:rPr lang="en-US" altLang="en-US"/>
              <a:pPr/>
              <a:t>2.8</a:t>
            </a:fld>
            <a:endParaRPr lang="en-US" dirty="0">
              <a:sym typeface="+mn-lt"/>
            </a:endParaRPr>
          </a:p>
        </p:txBody>
      </p:sp>
      <p:sp>
        <p:nvSpPr>
          <p:cNvPr id="42" name="Text Placeholder 3"/>
          <p:cNvSpPr>
            <a:spLocks noGrp="1"/>
          </p:cNvSpPr>
          <p:nvPr>
            <p:custDataLst>
              <p:tags r:id="rId7"/>
            </p:custDataLst>
          </p:nvPr>
        </p:nvSpPr>
        <p:spPr bwMode="gray">
          <a:xfrm>
            <a:off x="1593850" y="5283200"/>
            <a:ext cx="21145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AU" altLang="en-US" dirty="0" smtClean="0">
                <a:sym typeface="+mn-lt"/>
              </a:rPr>
              <a:t>Average score across all trends</a:t>
            </a:r>
            <a:endParaRPr lang="en-AU" altLang="en-US" dirty="0">
              <a:sym typeface="+mn-lt"/>
            </a:endParaRPr>
          </a:p>
        </p:txBody>
      </p:sp>
      <p:sp>
        <p:nvSpPr>
          <p:cNvPr id="86" name="Text Placeholder 3"/>
          <p:cNvSpPr>
            <a:spLocks noGrp="1"/>
          </p:cNvSpPr>
          <p:nvPr>
            <p:custDataLst>
              <p:tags r:id="rId8"/>
            </p:custDataLst>
          </p:nvPr>
        </p:nvSpPr>
        <p:spPr bwMode="gray">
          <a:xfrm>
            <a:off x="2859088" y="2662238"/>
            <a:ext cx="252413"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123DA90-5675-44E9-8E13-12C444B74F07}" type="datetime'''''''''''2''''''.''''''7'''''''''''''''''''''''">
              <a:rPr lang="en-US" altLang="en-US"/>
              <a:pPr/>
              <a:t>2.7</a:t>
            </a:fld>
            <a:endParaRPr lang="en-US" dirty="0">
              <a:sym typeface="+mn-lt"/>
            </a:endParaRPr>
          </a:p>
        </p:txBody>
      </p:sp>
      <p:sp>
        <p:nvSpPr>
          <p:cNvPr id="40" name="Text Placeholder 3"/>
          <p:cNvSpPr>
            <a:spLocks noGrp="1"/>
          </p:cNvSpPr>
          <p:nvPr>
            <p:custDataLst>
              <p:tags r:id="rId9"/>
            </p:custDataLst>
          </p:nvPr>
        </p:nvSpPr>
        <p:spPr bwMode="gray">
          <a:xfrm>
            <a:off x="6051550" y="5810250"/>
            <a:ext cx="1166813"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sz="1400" dirty="0" smtClean="0">
                <a:sym typeface="+mn-lt"/>
              </a:rPr>
              <a:t>Trends by </a:t>
            </a:r>
          </a:p>
          <a:p>
            <a:pPr algn="r">
              <a:lnSpc>
                <a:spcPct val="100000"/>
              </a:lnSpc>
              <a:spcBef>
                <a:spcPct val="0"/>
              </a:spcBef>
              <a:spcAft>
                <a:spcPct val="0"/>
              </a:spcAft>
            </a:pPr>
            <a:r>
              <a:rPr lang="en-US" sz="1400" dirty="0" smtClean="0">
                <a:sym typeface="+mn-lt"/>
              </a:rPr>
              <a:t>seniority Level</a:t>
            </a:r>
            <a:endParaRPr lang="en-US" sz="1400" dirty="0">
              <a:sym typeface="+mn-lt"/>
            </a:endParaRPr>
          </a:p>
        </p:txBody>
      </p:sp>
      <p:sp>
        <p:nvSpPr>
          <p:cNvPr id="89" name="Text Placeholder 3"/>
          <p:cNvSpPr>
            <a:spLocks noGrp="1"/>
          </p:cNvSpPr>
          <p:nvPr>
            <p:custDataLst>
              <p:tags r:id="rId10"/>
            </p:custDataLst>
          </p:nvPr>
        </p:nvSpPr>
        <p:spPr bwMode="gray">
          <a:xfrm>
            <a:off x="354013" y="2293938"/>
            <a:ext cx="5461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400" dirty="0" smtClean="0">
                <a:sym typeface="+mn-lt"/>
              </a:rPr>
              <a:t>Impact</a:t>
            </a:r>
            <a:endParaRPr lang="en-US" sz="1400" dirty="0">
              <a:sym typeface="+mn-lt"/>
            </a:endParaRPr>
          </a:p>
        </p:txBody>
      </p:sp>
      <p:sp>
        <p:nvSpPr>
          <p:cNvPr id="95" name="Text Placeholder 3"/>
          <p:cNvSpPr>
            <a:spLocks noGrp="1"/>
          </p:cNvSpPr>
          <p:nvPr>
            <p:custDataLst>
              <p:tags r:id="rId11"/>
            </p:custDataLst>
          </p:nvPr>
        </p:nvSpPr>
        <p:spPr bwMode="gray">
          <a:xfrm>
            <a:off x="1531938" y="2281238"/>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F6A87E7-0BFA-420E-9551-8AA7EB943E06}" type="datetime'''''''''''''''''''''''''''''''2''''''''''''''''.''9'''''''''">
              <a:rPr lang="en-US" altLang="en-US"/>
              <a:pPr/>
              <a:t>2.9</a:t>
            </a:fld>
            <a:endParaRPr lang="en-US" dirty="0">
              <a:sym typeface="+mn-lt"/>
            </a:endParaRPr>
          </a:p>
        </p:txBody>
      </p:sp>
      <p:sp>
        <p:nvSpPr>
          <p:cNvPr id="134" name="Text Placeholder 3"/>
          <p:cNvSpPr>
            <a:spLocks noGrp="1"/>
          </p:cNvSpPr>
          <p:nvPr>
            <p:custDataLst>
              <p:tags r:id="rId12"/>
            </p:custDataLst>
          </p:nvPr>
        </p:nvSpPr>
        <p:spPr bwMode="gray">
          <a:xfrm>
            <a:off x="5237163" y="3608388"/>
            <a:ext cx="252413"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229CDD1-B2D5-4532-9629-693F788D1E11}" type="datetime'''2''''''.''''''2'''''''''''''''''">
              <a:rPr lang="en-US" altLang="en-US"/>
              <a:pPr/>
              <a:t>2.2</a:t>
            </a:fld>
            <a:endParaRPr lang="en-US" dirty="0">
              <a:sym typeface="+mn-lt"/>
            </a:endParaRPr>
          </a:p>
        </p:txBody>
      </p:sp>
      <p:sp>
        <p:nvSpPr>
          <p:cNvPr id="14" name="Rectangle 13"/>
          <p:cNvSpPr/>
          <p:nvPr>
            <p:custDataLst>
              <p:tags r:id="rId13"/>
            </p:custDataLst>
          </p:nvPr>
        </p:nvSpPr>
        <p:spPr bwMode="gray">
          <a:xfrm>
            <a:off x="3943350" y="5954713"/>
            <a:ext cx="250825" cy="187325"/>
          </a:xfrm>
          <a:prstGeom prst="rect">
            <a:avLst/>
          </a:prstGeom>
          <a:solidFill>
            <a:srgbClr val="197A56"/>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2" name="Rectangle 11"/>
          <p:cNvSpPr/>
          <p:nvPr>
            <p:custDataLst>
              <p:tags r:id="rId14"/>
            </p:custDataLst>
          </p:nvPr>
        </p:nvSpPr>
        <p:spPr bwMode="gray">
          <a:xfrm>
            <a:off x="1422400" y="5954713"/>
            <a:ext cx="250825" cy="187325"/>
          </a:xfrm>
          <a:prstGeom prst="rect">
            <a:avLst/>
          </a:prstGeom>
          <a:solidFill>
            <a:srgbClr val="63A64E"/>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6" name="Rectangle 15"/>
          <p:cNvSpPr/>
          <p:nvPr>
            <p:custDataLst>
              <p:tags r:id="rId15"/>
            </p:custDataLst>
          </p:nvPr>
        </p:nvSpPr>
        <p:spPr bwMode="gray">
          <a:xfrm>
            <a:off x="5203825" y="5954713"/>
            <a:ext cx="250825" cy="187325"/>
          </a:xfrm>
          <a:prstGeom prst="rect">
            <a:avLst/>
          </a:prstGeom>
          <a:solidFill>
            <a:srgbClr val="29BA74"/>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3" name="Rectangle 12"/>
          <p:cNvSpPr/>
          <p:nvPr>
            <p:custDataLst>
              <p:tags r:id="rId16"/>
            </p:custDataLst>
          </p:nvPr>
        </p:nvSpPr>
        <p:spPr bwMode="gray">
          <a:xfrm>
            <a:off x="2682875" y="5954713"/>
            <a:ext cx="250825" cy="187325"/>
          </a:xfrm>
          <a:prstGeom prst="rect">
            <a:avLst/>
          </a:prstGeom>
          <a:solidFill>
            <a:srgbClr val="60DB65"/>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71" name="Text Placeholder 3"/>
          <p:cNvSpPr>
            <a:spLocks noGrp="1"/>
          </p:cNvSpPr>
          <p:nvPr>
            <p:custDataLst>
              <p:tags r:id="rId17"/>
            </p:custDataLst>
          </p:nvPr>
        </p:nvSpPr>
        <p:spPr bwMode="gray">
          <a:xfrm>
            <a:off x="4244975" y="5949950"/>
            <a:ext cx="8572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B34DB98-B042-4B04-B174-A085B7F028AE}" type="datetime'''SES'''''''''''''' ''''''''''''Ban''''d'' ''1'''">
              <a:rPr lang="en-US" altLang="en-US" sz="1400"/>
              <a:pPr/>
              <a:t>SES Band 1</a:t>
            </a:fld>
            <a:endParaRPr lang="en-US" sz="1400" dirty="0">
              <a:sym typeface="+mn-lt"/>
            </a:endParaRPr>
          </a:p>
        </p:txBody>
      </p:sp>
      <p:sp>
        <p:nvSpPr>
          <p:cNvPr id="46" name="Text Placeholder 3"/>
          <p:cNvSpPr>
            <a:spLocks noGrp="1"/>
          </p:cNvSpPr>
          <p:nvPr>
            <p:custDataLst>
              <p:tags r:id="rId18"/>
            </p:custDataLst>
          </p:nvPr>
        </p:nvSpPr>
        <p:spPr bwMode="gray">
          <a:xfrm>
            <a:off x="1724025" y="5949950"/>
            <a:ext cx="8572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72FF41F-A960-43A7-BA6C-B3F925493A75}" type="datetime'''''''S''''''ES B''''a''n''''''''d ''''''''''''''''''''3'">
              <a:rPr lang="en-US" altLang="en-US" sz="1400"/>
              <a:pPr/>
              <a:t>SES Band 3</a:t>
            </a:fld>
            <a:endParaRPr lang="en-US" sz="1400" dirty="0">
              <a:sym typeface="+mn-lt"/>
            </a:endParaRPr>
          </a:p>
        </p:txBody>
      </p:sp>
      <p:sp>
        <p:nvSpPr>
          <p:cNvPr id="47" name="Text Placeholder 3"/>
          <p:cNvSpPr>
            <a:spLocks noGrp="1"/>
          </p:cNvSpPr>
          <p:nvPr>
            <p:custDataLst>
              <p:tags r:id="rId19"/>
            </p:custDataLst>
          </p:nvPr>
        </p:nvSpPr>
        <p:spPr bwMode="gray">
          <a:xfrm>
            <a:off x="2984500" y="5949950"/>
            <a:ext cx="8572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D756B24-627F-457E-B6C8-33D97F43B061}" type="datetime'''S''''''''''ES'''''''''' B''''''an''''d ''2'''''">
              <a:rPr lang="en-US" altLang="en-US" sz="1400"/>
              <a:pPr/>
              <a:t>SES Band 2</a:t>
            </a:fld>
            <a:endParaRPr lang="en-US" sz="1400" dirty="0">
              <a:sym typeface="+mn-lt"/>
            </a:endParaRPr>
          </a:p>
        </p:txBody>
      </p:sp>
      <p:sp>
        <p:nvSpPr>
          <p:cNvPr id="72" name="Text Placeholder 3"/>
          <p:cNvSpPr>
            <a:spLocks noGrp="1"/>
          </p:cNvSpPr>
          <p:nvPr>
            <p:custDataLst>
              <p:tags r:id="rId20"/>
            </p:custDataLst>
          </p:nvPr>
        </p:nvSpPr>
        <p:spPr bwMode="gray">
          <a:xfrm>
            <a:off x="5505450" y="5949950"/>
            <a:ext cx="279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12EBC916-9E2A-4B77-A01B-12452CF6820B}" type="datetime'''''''E''''''''''''''''''''''''''''''''''''''''''''''L2'">
              <a:rPr lang="en-US" altLang="en-US" sz="1400"/>
              <a:pPr/>
              <a:t>EL2</a:t>
            </a:fld>
            <a:endParaRPr lang="en-US" sz="1400" dirty="0">
              <a:sym typeface="+mn-lt"/>
            </a:endParaRPr>
          </a:p>
        </p:txBody>
      </p:sp>
      <p:sp>
        <p:nvSpPr>
          <p:cNvPr id="45" name="Line Callout 2 (Accent Bar) 44"/>
          <p:cNvSpPr>
            <a:spLocks/>
          </p:cNvSpPr>
          <p:nvPr/>
        </p:nvSpPr>
        <p:spPr bwMode="auto">
          <a:xfrm>
            <a:off x="7917899" y="2049911"/>
            <a:ext cx="1095154" cy="407693"/>
          </a:xfrm>
          <a:prstGeom prst="accentCallout2">
            <a:avLst>
              <a:gd name="adj1" fmla="val 38785"/>
              <a:gd name="adj2" fmla="val -8305"/>
              <a:gd name="adj3" fmla="val 37741"/>
              <a:gd name="adj4" fmla="val -118100"/>
              <a:gd name="adj5" fmla="val 183380"/>
              <a:gd name="adj6" fmla="val -349098"/>
            </a:avLst>
          </a:prstGeom>
          <a:ln w="22860" cap="rnd" cmpd="sng" algn="ctr">
            <a:solidFill>
              <a:srgbClr val="63A64E"/>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0" tIns="0" rIns="0" bIns="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9" indent="-1429" fontAlgn="base">
              <a:buClr>
                <a:srgbClr val="414042"/>
              </a:buClr>
              <a:buSzPct val="100000"/>
            </a:pPr>
            <a:endParaRPr lang="en-AU" sz="1400" dirty="0">
              <a:solidFill>
                <a:srgbClr val="7F7F7F"/>
              </a:solidFill>
            </a:endParaRPr>
          </a:p>
        </p:txBody>
      </p:sp>
      <p:sp>
        <p:nvSpPr>
          <p:cNvPr id="108" name="Line Callout 2 (Accent Bar) 107"/>
          <p:cNvSpPr>
            <a:spLocks/>
          </p:cNvSpPr>
          <p:nvPr/>
        </p:nvSpPr>
        <p:spPr bwMode="auto">
          <a:xfrm>
            <a:off x="7908689" y="3713458"/>
            <a:ext cx="1095154" cy="407693"/>
          </a:xfrm>
          <a:prstGeom prst="accentCallout2">
            <a:avLst>
              <a:gd name="adj1" fmla="val 38785"/>
              <a:gd name="adj2" fmla="val -8305"/>
              <a:gd name="adj3" fmla="val 36661"/>
              <a:gd name="adj4" fmla="val -39117"/>
              <a:gd name="adj5" fmla="val 83996"/>
              <a:gd name="adj6" fmla="val -57336"/>
            </a:avLst>
          </a:prstGeom>
          <a:ln w="22860" cap="rnd" cmpd="sng" algn="ctr">
            <a:solidFill>
              <a:srgbClr val="29BA74"/>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0" tIns="0" rIns="0" bIns="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9" indent="-1429" fontAlgn="base">
              <a:buClr>
                <a:srgbClr val="414042"/>
              </a:buClr>
              <a:buSzPct val="100000"/>
            </a:pPr>
            <a:endParaRPr lang="en-AU" sz="1400" dirty="0">
              <a:solidFill>
                <a:srgbClr val="7F7F7F"/>
              </a:solidFill>
            </a:endParaRPr>
          </a:p>
        </p:txBody>
      </p:sp>
      <p:sp>
        <p:nvSpPr>
          <p:cNvPr id="109" name="TextBox 108"/>
          <p:cNvSpPr txBox="1"/>
          <p:nvPr/>
        </p:nvSpPr>
        <p:spPr>
          <a:xfrm>
            <a:off x="7917899" y="3484723"/>
            <a:ext cx="4025786" cy="8617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sz="1400" dirty="0" smtClean="0">
                <a:solidFill>
                  <a:srgbClr val="575757"/>
                </a:solidFill>
              </a:rPr>
              <a:t>The megatrend </a:t>
            </a:r>
            <a:r>
              <a:rPr lang="en-AU" sz="1400" b="1" dirty="0" smtClean="0">
                <a:solidFill>
                  <a:srgbClr val="29BA74"/>
                </a:solidFill>
              </a:rPr>
              <a:t>unclear </a:t>
            </a:r>
            <a:r>
              <a:rPr lang="en-AU" sz="1400" b="1" dirty="0">
                <a:solidFill>
                  <a:srgbClr val="29BA74"/>
                </a:solidFill>
              </a:rPr>
              <a:t>roles between government</a:t>
            </a:r>
            <a:r>
              <a:rPr lang="en-AU" sz="1400" dirty="0">
                <a:solidFill>
                  <a:srgbClr val="575757"/>
                </a:solidFill>
              </a:rPr>
              <a:t> </a:t>
            </a:r>
            <a:r>
              <a:rPr lang="en-AU" sz="1400" b="1" dirty="0">
                <a:solidFill>
                  <a:srgbClr val="29BA74"/>
                </a:solidFill>
              </a:rPr>
              <a:t>and other sectors </a:t>
            </a:r>
            <a:r>
              <a:rPr lang="en-AU" sz="1400" dirty="0" smtClean="0">
                <a:solidFill>
                  <a:srgbClr val="575757"/>
                </a:solidFill>
              </a:rPr>
              <a:t>is an exception to the rule. As respondent seniority decreases, the perception of the level of impact increases</a:t>
            </a:r>
            <a:endParaRPr lang="en-AU" sz="1400" dirty="0">
              <a:solidFill>
                <a:srgbClr val="575757"/>
              </a:solidFill>
            </a:endParaRPr>
          </a:p>
        </p:txBody>
      </p:sp>
      <p:sp>
        <p:nvSpPr>
          <p:cNvPr id="28" name="ee4pFootnotes"/>
          <p:cNvSpPr>
            <a:spLocks noChangeArrowheads="1"/>
          </p:cNvSpPr>
          <p:nvPr/>
        </p:nvSpPr>
        <p:spPr bwMode="auto">
          <a:xfrm>
            <a:off x="629999" y="6508363"/>
            <a:ext cx="1050643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schemeClr val="bg1">
                    <a:lumMod val="50000"/>
                  </a:schemeClr>
                </a:solidFill>
                <a:latin typeface="Trebuchet MS" panose="020B0603020202020204" pitchFamily="34" charset="0"/>
                <a:cs typeface="Arial" pitchFamily="34" charset="0"/>
              </a:rPr>
              <a:t>Note: Quantitative impact scores should be interpreted as: 1 - Limited impact; 2 - Noticeable impact; 3 – Substantial impact; 4 – Pervasive impact</a:t>
            </a:r>
            <a:endParaRPr lang="en-US" sz="1000" dirty="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4172505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267309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77" name="think-cell Slide" r:id="rId22" imgW="395" imgH="394" progId="TCLayout.ActiveDocument.1">
                  <p:embed/>
                </p:oleObj>
              </mc:Choice>
              <mc:Fallback>
                <p:oleObj name="think-cell Slide" r:id="rId22" imgW="395" imgH="394"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dirty="0" smtClean="0">
              <a:solidFill>
                <a:srgbClr val="FFFFFF"/>
              </a:solidFill>
              <a:sym typeface="+mn-lt"/>
            </a:endParaRPr>
          </a:p>
        </p:txBody>
      </p:sp>
      <p:sp>
        <p:nvSpPr>
          <p:cNvPr id="2" name="Title 1"/>
          <p:cNvSpPr>
            <a:spLocks noGrp="1"/>
          </p:cNvSpPr>
          <p:nvPr>
            <p:ph type="title"/>
          </p:nvPr>
        </p:nvSpPr>
        <p:spPr>
          <a:xfrm>
            <a:off x="630000" y="622800"/>
            <a:ext cx="11107474" cy="941796"/>
          </a:xfrm>
        </p:spPr>
        <p:txBody>
          <a:bodyPr/>
          <a:lstStyle/>
          <a:p>
            <a:r>
              <a:rPr lang="en-US" dirty="0" smtClean="0"/>
              <a:t>Agencies tend to over-index on impact of trends associated with their area of work</a:t>
            </a:r>
            <a:endParaRPr lang="en-US" dirty="0"/>
          </a:p>
        </p:txBody>
      </p:sp>
      <p:sp>
        <p:nvSpPr>
          <p:cNvPr id="15" name="TextBox 14"/>
          <p:cNvSpPr txBox="1"/>
          <p:nvPr/>
        </p:nvSpPr>
        <p:spPr>
          <a:xfrm>
            <a:off x="7908273" y="2751701"/>
            <a:ext cx="3919088" cy="4308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400" dirty="0" smtClean="0">
                <a:solidFill>
                  <a:srgbClr val="575757"/>
                </a:solidFill>
              </a:rPr>
              <a:t>Compared to other agencies, </a:t>
            </a:r>
            <a:r>
              <a:rPr lang="en-AU" sz="1400" dirty="0" err="1">
                <a:solidFill>
                  <a:srgbClr val="575757"/>
                </a:solidFill>
              </a:rPr>
              <a:t>DFAT</a:t>
            </a:r>
            <a:r>
              <a:rPr lang="en-AU" sz="1400" dirty="0">
                <a:solidFill>
                  <a:srgbClr val="575757"/>
                </a:solidFill>
              </a:rPr>
              <a:t> staff rated the impact of </a:t>
            </a:r>
            <a:r>
              <a:rPr lang="en-AU" sz="1400" b="1" dirty="0" smtClean="0">
                <a:solidFill>
                  <a:srgbClr val="29BA74"/>
                </a:solidFill>
              </a:rPr>
              <a:t>growing Asian economies</a:t>
            </a:r>
            <a:r>
              <a:rPr lang="en-AU" sz="1400" dirty="0" smtClean="0">
                <a:solidFill>
                  <a:srgbClr val="575757"/>
                </a:solidFill>
              </a:rPr>
              <a:t> higher</a:t>
            </a:r>
            <a:endParaRPr lang="en-AU" sz="1400" dirty="0">
              <a:solidFill>
                <a:srgbClr val="575757"/>
              </a:solidFill>
            </a:endParaRPr>
          </a:p>
        </p:txBody>
      </p:sp>
      <p:graphicFrame>
        <p:nvGraphicFramePr>
          <p:cNvPr id="11" name="Object 10"/>
          <p:cNvGraphicFramePr>
            <a:graphicFrameLocks/>
          </p:cNvGraphicFramePr>
          <p:nvPr>
            <p:custDataLst>
              <p:tags r:id="rId4"/>
            </p:custDataLst>
            <p:extLst>
              <p:ext uri="{D42A27DB-BD31-4B8C-83A1-F6EECF244321}">
                <p14:modId xmlns:p14="http://schemas.microsoft.com/office/powerpoint/2010/main" val="3302361278"/>
              </p:ext>
            </p:extLst>
          </p:nvPr>
        </p:nvGraphicFramePr>
        <p:xfrm>
          <a:off x="952500" y="2197101"/>
          <a:ext cx="6077061" cy="3105019"/>
        </p:xfrm>
        <a:graphic>
          <a:graphicData uri="http://schemas.openxmlformats.org/presentationml/2006/ole">
            <mc:AlternateContent xmlns:mc="http://schemas.openxmlformats.org/markup-compatibility/2006">
              <mc:Choice xmlns:v="urn:schemas-microsoft-com:vml" Requires="v">
                <p:oleObj spid="_x0000_s135178" name="Chart" r:id="rId24" imgW="6077061" imgH="3105019" progId="MSGraph.Chart.8">
                  <p:embed followColorScheme="full"/>
                </p:oleObj>
              </mc:Choice>
              <mc:Fallback>
                <p:oleObj name="Chart" r:id="rId24" imgW="6077061" imgH="3105019" progId="MSGraph.Chart.8">
                  <p:embed followColorScheme="full"/>
                  <p:pic>
                    <p:nvPicPr>
                      <p:cNvPr id="0" name=""/>
                      <p:cNvPicPr/>
                      <p:nvPr/>
                    </p:nvPicPr>
                    <p:blipFill>
                      <a:blip r:embed="rId25"/>
                      <a:stretch>
                        <a:fillRect/>
                      </a:stretch>
                    </p:blipFill>
                    <p:spPr>
                      <a:xfrm>
                        <a:off x="952500" y="2197101"/>
                        <a:ext cx="6077061" cy="3105019"/>
                      </a:xfrm>
                      <a:prstGeom prst="rect">
                        <a:avLst/>
                      </a:prstGeom>
                    </p:spPr>
                  </p:pic>
                </p:oleObj>
              </mc:Fallback>
            </mc:AlternateContent>
          </a:graphicData>
        </a:graphic>
      </p:graphicFrame>
      <p:sp>
        <p:nvSpPr>
          <p:cNvPr id="95" name="Text Placeholder 3"/>
          <p:cNvSpPr>
            <a:spLocks noGrp="1"/>
          </p:cNvSpPr>
          <p:nvPr>
            <p:custDataLst>
              <p:tags r:id="rId5"/>
            </p:custDataLst>
          </p:nvPr>
        </p:nvSpPr>
        <p:spPr bwMode="gray">
          <a:xfrm>
            <a:off x="1833563" y="3284538"/>
            <a:ext cx="252413"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FC1BFB3-1C0C-4294-B2C0-831E0F99076A}" type="datetime'''2''''''''''''''''''.''''''''7'''''''''''''''''''''''">
              <a:rPr lang="en-US" altLang="en-US" smtClean="0">
                <a:sym typeface="+mn-lt"/>
              </a:rPr>
              <a:pPr algn="ctr">
                <a:lnSpc>
                  <a:spcPct val="100000"/>
                </a:lnSpc>
                <a:spcBef>
                  <a:spcPct val="0"/>
                </a:spcBef>
                <a:spcAft>
                  <a:spcPct val="0"/>
                </a:spcAft>
              </a:pPr>
              <a:t>2.7</a:t>
            </a:fld>
            <a:endParaRPr lang="en-US" dirty="0">
              <a:sym typeface="+mn-lt"/>
            </a:endParaRPr>
          </a:p>
        </p:txBody>
      </p:sp>
      <p:sp>
        <p:nvSpPr>
          <p:cNvPr id="42" name="Text Placeholder 3"/>
          <p:cNvSpPr>
            <a:spLocks noGrp="1"/>
          </p:cNvSpPr>
          <p:nvPr>
            <p:custDataLst>
              <p:tags r:id="rId6"/>
            </p:custDataLst>
          </p:nvPr>
        </p:nvSpPr>
        <p:spPr bwMode="gray">
          <a:xfrm>
            <a:off x="2682875" y="5305425"/>
            <a:ext cx="2700338"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AU" altLang="en-US" sz="1400" dirty="0">
                <a:sym typeface="+mn-lt"/>
              </a:rPr>
              <a:t>Growth of major Asian </a:t>
            </a:r>
            <a:r>
              <a:rPr lang="en-AU" altLang="en-US" sz="1400" dirty="0" smtClean="0">
                <a:sym typeface="+mn-lt"/>
              </a:rPr>
              <a:t>economies</a:t>
            </a:r>
            <a:endParaRPr lang="en-AU" altLang="en-US" sz="1400" dirty="0">
              <a:sym typeface="+mn-lt"/>
            </a:endParaRPr>
          </a:p>
        </p:txBody>
      </p:sp>
      <p:sp>
        <p:nvSpPr>
          <p:cNvPr id="86" name="Text Placeholder 3"/>
          <p:cNvSpPr>
            <a:spLocks noGrp="1"/>
          </p:cNvSpPr>
          <p:nvPr>
            <p:custDataLst>
              <p:tags r:id="rId7"/>
            </p:custDataLst>
          </p:nvPr>
        </p:nvSpPr>
        <p:spPr bwMode="gray">
          <a:xfrm>
            <a:off x="3906838" y="4040188"/>
            <a:ext cx="252413"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81D8304-F3A5-434F-B957-E3CCDBD1D370}" type="datetime'''''''''''''''''''''''2''''.''''''''''''''''''''''1'''">
              <a:rPr lang="en-US" altLang="en-US" smtClean="0">
                <a:sym typeface="+mn-lt"/>
              </a:rPr>
              <a:pPr algn="ctr">
                <a:lnSpc>
                  <a:spcPct val="100000"/>
                </a:lnSpc>
                <a:spcBef>
                  <a:spcPct val="0"/>
                </a:spcBef>
                <a:spcAft>
                  <a:spcPct val="0"/>
                </a:spcAft>
              </a:pPr>
              <a:t>2.1</a:t>
            </a:fld>
            <a:endParaRPr lang="en-US" dirty="0">
              <a:sym typeface="+mn-lt"/>
            </a:endParaRPr>
          </a:p>
        </p:txBody>
      </p:sp>
      <p:sp>
        <p:nvSpPr>
          <p:cNvPr id="52" name="Text Placeholder 3"/>
          <p:cNvSpPr>
            <a:spLocks noGrp="1"/>
          </p:cNvSpPr>
          <p:nvPr>
            <p:custDataLst>
              <p:tags r:id="rId8"/>
            </p:custDataLst>
          </p:nvPr>
        </p:nvSpPr>
        <p:spPr bwMode="gray">
          <a:xfrm>
            <a:off x="2868613" y="3913188"/>
            <a:ext cx="252413" cy="18256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7FB6AAC-1926-4308-8337-557F5B5F7502}" type="datetime'''''''''''''''''2''''''''''''''''''.''''''''''''''2'''''''">
              <a:rPr lang="en-US" altLang="en-US">
                <a:sym typeface="+mn-lt"/>
              </a:rPr>
              <a:pPr algn="ctr">
                <a:lnSpc>
                  <a:spcPct val="100000"/>
                </a:lnSpc>
                <a:spcBef>
                  <a:spcPct val="0"/>
                </a:spcBef>
                <a:spcAft>
                  <a:spcPct val="0"/>
                </a:spcAft>
              </a:pPr>
              <a:t>2.2</a:t>
            </a:fld>
            <a:endParaRPr lang="en-US" dirty="0">
              <a:sym typeface="+mn-lt"/>
            </a:endParaRPr>
          </a:p>
        </p:txBody>
      </p:sp>
      <p:sp>
        <p:nvSpPr>
          <p:cNvPr id="40" name="Text Placeholder 3"/>
          <p:cNvSpPr>
            <a:spLocks noGrp="1"/>
          </p:cNvSpPr>
          <p:nvPr>
            <p:custDataLst>
              <p:tags r:id="rId9"/>
            </p:custDataLst>
          </p:nvPr>
        </p:nvSpPr>
        <p:spPr bwMode="gray">
          <a:xfrm>
            <a:off x="6072188" y="5680075"/>
            <a:ext cx="866775" cy="4889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600" dirty="0" smtClean="0">
                <a:sym typeface="+mn-lt"/>
              </a:rPr>
              <a:t>Trends by</a:t>
            </a:r>
          </a:p>
          <a:p>
            <a:pPr algn="r">
              <a:lnSpc>
                <a:spcPct val="100000"/>
              </a:lnSpc>
              <a:spcBef>
                <a:spcPct val="0"/>
              </a:spcBef>
              <a:spcAft>
                <a:spcPct val="0"/>
              </a:spcAft>
            </a:pPr>
            <a:r>
              <a:rPr lang="en-US" altLang="en-US" sz="1600" dirty="0" smtClean="0">
                <a:sym typeface="+mn-lt"/>
              </a:rPr>
              <a:t>Agencies</a:t>
            </a:r>
            <a:endParaRPr lang="en-US" sz="1600" dirty="0">
              <a:sym typeface="+mn-lt"/>
            </a:endParaRPr>
          </a:p>
        </p:txBody>
      </p:sp>
      <p:sp>
        <p:nvSpPr>
          <p:cNvPr id="89" name="Text Placeholder 3"/>
          <p:cNvSpPr>
            <a:spLocks noGrp="1"/>
          </p:cNvSpPr>
          <p:nvPr>
            <p:custDataLst>
              <p:tags r:id="rId10"/>
            </p:custDataLst>
          </p:nvPr>
        </p:nvSpPr>
        <p:spPr bwMode="gray">
          <a:xfrm>
            <a:off x="274638" y="2293938"/>
            <a:ext cx="62547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600" dirty="0" smtClean="0">
                <a:sym typeface="+mn-lt"/>
              </a:rPr>
              <a:t>Impact</a:t>
            </a:r>
            <a:endParaRPr lang="en-US" sz="1600" dirty="0">
              <a:sym typeface="+mn-lt"/>
            </a:endParaRPr>
          </a:p>
        </p:txBody>
      </p:sp>
      <p:sp>
        <p:nvSpPr>
          <p:cNvPr id="16" name="Rectangle 15"/>
          <p:cNvSpPr/>
          <p:nvPr>
            <p:custDataLst>
              <p:tags r:id="rId11"/>
            </p:custDataLst>
          </p:nvPr>
        </p:nvSpPr>
        <p:spPr bwMode="gray">
          <a:xfrm>
            <a:off x="4527550" y="5821363"/>
            <a:ext cx="250825" cy="187325"/>
          </a:xfrm>
          <a:prstGeom prst="rect">
            <a:avLst/>
          </a:prstGeom>
          <a:solidFill>
            <a:srgbClr val="235930"/>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3" name="Rectangle 12"/>
          <p:cNvSpPr/>
          <p:nvPr>
            <p:custDataLst>
              <p:tags r:id="rId12"/>
            </p:custDataLst>
          </p:nvPr>
        </p:nvSpPr>
        <p:spPr bwMode="gray">
          <a:xfrm>
            <a:off x="3109913" y="5821363"/>
            <a:ext cx="250825" cy="187325"/>
          </a:xfrm>
          <a:prstGeom prst="rect">
            <a:avLst/>
          </a:prstGeom>
          <a:solidFill>
            <a:srgbClr val="318C46"/>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2" name="Rectangle 11"/>
          <p:cNvSpPr/>
          <p:nvPr>
            <p:custDataLst>
              <p:tags r:id="rId13"/>
            </p:custDataLst>
          </p:nvPr>
        </p:nvSpPr>
        <p:spPr bwMode="gray">
          <a:xfrm>
            <a:off x="2073275" y="5821363"/>
            <a:ext cx="250825" cy="187325"/>
          </a:xfrm>
          <a:prstGeom prst="rect">
            <a:avLst/>
          </a:prstGeom>
          <a:solidFill>
            <a:srgbClr val="29BA74"/>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4" name="Rectangle 13"/>
          <p:cNvSpPr/>
          <p:nvPr>
            <p:custDataLst>
              <p:tags r:id="rId14"/>
            </p:custDataLst>
          </p:nvPr>
        </p:nvSpPr>
        <p:spPr bwMode="gray">
          <a:xfrm>
            <a:off x="3813175" y="5821363"/>
            <a:ext cx="250825" cy="187325"/>
          </a:xfrm>
          <a:prstGeom prst="rect">
            <a:avLst/>
          </a:prstGeom>
          <a:solidFill>
            <a:srgbClr val="2A6B2A"/>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88" name="Rectangle 87"/>
          <p:cNvSpPr/>
          <p:nvPr>
            <p:custDataLst>
              <p:tags r:id="rId15"/>
            </p:custDataLst>
          </p:nvPr>
        </p:nvSpPr>
        <p:spPr bwMode="gray">
          <a:xfrm>
            <a:off x="5305425" y="5821363"/>
            <a:ext cx="250825" cy="187325"/>
          </a:xfrm>
          <a:prstGeom prst="rect">
            <a:avLst/>
          </a:prstGeom>
          <a:solidFill>
            <a:srgbClr val="D4DF33"/>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71" name="Text Placeholder 3"/>
          <p:cNvSpPr>
            <a:spLocks noGrp="1"/>
          </p:cNvSpPr>
          <p:nvPr>
            <p:custDataLst>
              <p:tags r:id="rId16"/>
            </p:custDataLst>
          </p:nvPr>
        </p:nvSpPr>
        <p:spPr bwMode="gray">
          <a:xfrm>
            <a:off x="4114800" y="5816600"/>
            <a:ext cx="3111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A11AE44-7969-49EE-8D03-4AF0E145E6A3}" type="datetime'''''''''''''''''''''''''''''''''DH''''''''''''S'">
              <a:rPr lang="en-US" altLang="en-US" sz="1400">
                <a:sym typeface="+mn-lt"/>
              </a:rPr>
              <a:pPr/>
              <a:t>DHS</a:t>
            </a:fld>
            <a:endParaRPr lang="en-US" sz="1400" dirty="0">
              <a:sym typeface="+mn-lt"/>
            </a:endParaRPr>
          </a:p>
        </p:txBody>
      </p:sp>
      <p:sp>
        <p:nvSpPr>
          <p:cNvPr id="72" name="Text Placeholder 3"/>
          <p:cNvSpPr>
            <a:spLocks noGrp="1"/>
          </p:cNvSpPr>
          <p:nvPr>
            <p:custDataLst>
              <p:tags r:id="rId17"/>
            </p:custDataLst>
          </p:nvPr>
        </p:nvSpPr>
        <p:spPr bwMode="gray">
          <a:xfrm>
            <a:off x="4829175" y="5816600"/>
            <a:ext cx="3746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A68C51B-0B54-4DDF-9AC6-013A9D80D4DE}" type="datetime'''''''D''''''''''''F''''''''''''''''A''''''T'''''''''''''">
              <a:rPr lang="en-US" altLang="en-US" sz="1400">
                <a:sym typeface="+mn-lt"/>
              </a:rPr>
              <a:pPr/>
              <a:t>DFAT</a:t>
            </a:fld>
            <a:endParaRPr lang="en-US" sz="1400" dirty="0">
              <a:sym typeface="+mn-lt"/>
            </a:endParaRPr>
          </a:p>
        </p:txBody>
      </p:sp>
      <p:sp>
        <p:nvSpPr>
          <p:cNvPr id="46" name="Text Placeholder 3"/>
          <p:cNvSpPr>
            <a:spLocks noGrp="1"/>
          </p:cNvSpPr>
          <p:nvPr>
            <p:custDataLst>
              <p:tags r:id="rId18"/>
            </p:custDataLst>
          </p:nvPr>
        </p:nvSpPr>
        <p:spPr bwMode="gray">
          <a:xfrm>
            <a:off x="2374900" y="5816600"/>
            <a:ext cx="6334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DEDD34D-3E6B-4E19-B3B9-9140AB16DAD4}" type="datetime'''De''f''e''''''n''s''''e'''''''''''''">
              <a:rPr lang="en-US" altLang="en-US" sz="1400">
                <a:sym typeface="+mn-lt"/>
              </a:rPr>
              <a:pPr/>
              <a:t>Defense</a:t>
            </a:fld>
            <a:endParaRPr lang="en-US" sz="1400" dirty="0">
              <a:sym typeface="+mn-lt"/>
            </a:endParaRPr>
          </a:p>
        </p:txBody>
      </p:sp>
      <p:sp>
        <p:nvSpPr>
          <p:cNvPr id="87" name="Text Placeholder 3"/>
          <p:cNvSpPr>
            <a:spLocks noGrp="1"/>
          </p:cNvSpPr>
          <p:nvPr>
            <p:custDataLst>
              <p:tags r:id="rId19"/>
            </p:custDataLst>
          </p:nvPr>
        </p:nvSpPr>
        <p:spPr bwMode="gray">
          <a:xfrm>
            <a:off x="5607050" y="5816600"/>
            <a:ext cx="3302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5587E52-6A2A-437F-9518-6EF26CB3FBD6}" type="datetime'''''''''''''''''''''''''D''''H''A'''''''''''''''">
              <a:rPr lang="en-US" altLang="en-US" sz="1400">
                <a:sym typeface="+mn-lt"/>
              </a:rPr>
              <a:pPr/>
              <a:t>DHA</a:t>
            </a:fld>
            <a:endParaRPr lang="en-US" sz="1400" dirty="0">
              <a:sym typeface="+mn-lt"/>
            </a:endParaRPr>
          </a:p>
        </p:txBody>
      </p:sp>
      <p:sp>
        <p:nvSpPr>
          <p:cNvPr id="47" name="Text Placeholder 3"/>
          <p:cNvSpPr>
            <a:spLocks noGrp="1"/>
          </p:cNvSpPr>
          <p:nvPr>
            <p:custDataLst>
              <p:tags r:id="rId20"/>
            </p:custDataLst>
          </p:nvPr>
        </p:nvSpPr>
        <p:spPr bwMode="gray">
          <a:xfrm>
            <a:off x="3411538" y="5816600"/>
            <a:ext cx="3000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58CDDE2-202A-42E5-B9C8-5F32EA1F978D}" type="datetime'''''''''''''''''''A''T''O'''''''''''''''''''''''''''''''''">
              <a:rPr lang="en-US" altLang="en-US" sz="1400">
                <a:sym typeface="+mn-lt"/>
              </a:rPr>
              <a:pPr/>
              <a:t>ATO</a:t>
            </a:fld>
            <a:endParaRPr lang="en-US" sz="1400" dirty="0">
              <a:sym typeface="+mn-lt"/>
            </a:endParaRPr>
          </a:p>
        </p:txBody>
      </p:sp>
      <p:sp>
        <p:nvSpPr>
          <p:cNvPr id="45" name="Line Callout 2 (Accent Bar) 44"/>
          <p:cNvSpPr>
            <a:spLocks/>
          </p:cNvSpPr>
          <p:nvPr/>
        </p:nvSpPr>
        <p:spPr bwMode="auto">
          <a:xfrm>
            <a:off x="7735019" y="2763298"/>
            <a:ext cx="1095154" cy="407693"/>
          </a:xfrm>
          <a:prstGeom prst="accentCallout2">
            <a:avLst>
              <a:gd name="adj1" fmla="val 34063"/>
              <a:gd name="adj2" fmla="val -8305"/>
              <a:gd name="adj3" fmla="val 21446"/>
              <a:gd name="adj4" fmla="val -88432"/>
              <a:gd name="adj5" fmla="val 76645"/>
              <a:gd name="adj6" fmla="val -180001"/>
            </a:avLst>
          </a:prstGeom>
          <a:ln w="22860" cap="rnd" cmpd="sng" algn="ctr">
            <a:solidFill>
              <a:srgbClr val="235930"/>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0" tIns="0" rIns="0" bIns="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9" indent="-1429" fontAlgn="base">
              <a:buClr>
                <a:srgbClr val="414042"/>
              </a:buClr>
              <a:buSzPct val="100000"/>
            </a:pPr>
            <a:endParaRPr lang="en-AU" sz="1400" dirty="0">
              <a:solidFill>
                <a:srgbClr val="7F7F7F"/>
              </a:solidFill>
            </a:endParaRPr>
          </a:p>
        </p:txBody>
      </p:sp>
      <p:sp>
        <p:nvSpPr>
          <p:cNvPr id="28" name="ee4pFootnotes"/>
          <p:cNvSpPr>
            <a:spLocks noChangeArrowheads="1"/>
          </p:cNvSpPr>
          <p:nvPr/>
        </p:nvSpPr>
        <p:spPr bwMode="auto">
          <a:xfrm>
            <a:off x="629999" y="6508363"/>
            <a:ext cx="1050643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schemeClr val="bg1">
                    <a:lumMod val="50000"/>
                  </a:schemeClr>
                </a:solidFill>
                <a:latin typeface="Trebuchet MS" panose="020B0603020202020204" pitchFamily="34" charset="0"/>
                <a:cs typeface="Arial" pitchFamily="34" charset="0"/>
              </a:rPr>
              <a:t>Note: Quantitative impact scores should be interpreted as: 1 - Limited impact; 2 - Noticeable impact; 3 – Substantial impact; 4 – Pervasive impact</a:t>
            </a:r>
            <a:endParaRPr lang="en-US" sz="1000" dirty="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2375459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586272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1" name="think-cell Slide" r:id="rId23" imgW="395" imgH="394" progId="TCLayout.ActiveDocument.1">
                  <p:embed/>
                </p:oleObj>
              </mc:Choice>
              <mc:Fallback>
                <p:oleObj name="think-cell Slide" r:id="rId23" imgW="395" imgH="394"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000" dirty="0" smtClean="0">
              <a:solidFill>
                <a:srgbClr val="FFFFFF"/>
              </a:solidFill>
              <a:latin typeface="Trebuchet MS" panose="020B0603020202020204" pitchFamily="34" charset="0"/>
              <a:sym typeface="Trebuchet MS" panose="020B0603020202020204" pitchFamily="34" charset="0"/>
            </a:endParaRPr>
          </a:p>
        </p:txBody>
      </p:sp>
      <p:sp>
        <p:nvSpPr>
          <p:cNvPr id="2" name="Title 1"/>
          <p:cNvSpPr>
            <a:spLocks noGrp="1"/>
          </p:cNvSpPr>
          <p:nvPr>
            <p:ph type="title"/>
          </p:nvPr>
        </p:nvSpPr>
        <p:spPr>
          <a:xfrm>
            <a:off x="630000" y="622800"/>
            <a:ext cx="10933200" cy="941796"/>
          </a:xfrm>
        </p:spPr>
        <p:txBody>
          <a:bodyPr/>
          <a:lstStyle/>
          <a:p>
            <a:r>
              <a:rPr lang="en-US" dirty="0" smtClean="0"/>
              <a:t>Survey indicates some differences in perception between ACT and non-ACT respondents</a:t>
            </a:r>
            <a:endParaRPr lang="en-US" dirty="0"/>
          </a:p>
        </p:txBody>
      </p:sp>
      <p:sp>
        <p:nvSpPr>
          <p:cNvPr id="40" name="Freeform 18">
            <a:extLst>
              <a:ext uri="{FF2B5EF4-FFF2-40B4-BE49-F238E27FC236}">
                <a16:creationId xmlns:a16="http://schemas.microsoft.com/office/drawing/2014/main" id="{6ECB6301-E85F-43E2-83FF-A038FAB2FE04}"/>
              </a:ext>
            </a:extLst>
          </p:cNvPr>
          <p:cNvSpPr>
            <a:spLocks/>
          </p:cNvSpPr>
          <p:nvPr/>
        </p:nvSpPr>
        <p:spPr bwMode="auto">
          <a:xfrm>
            <a:off x="4493454" y="5157653"/>
            <a:ext cx="16288" cy="6515"/>
          </a:xfrm>
          <a:custGeom>
            <a:avLst/>
            <a:gdLst>
              <a:gd name="T0" fmla="*/ 0 w 10"/>
              <a:gd name="T1" fmla="*/ 3 h 4"/>
              <a:gd name="T2" fmla="*/ 2 w 10"/>
              <a:gd name="T3" fmla="*/ 1 h 4"/>
              <a:gd name="T4" fmla="*/ 5 w 10"/>
              <a:gd name="T5" fmla="*/ 0 h 4"/>
              <a:gd name="T6" fmla="*/ 6 w 10"/>
              <a:gd name="T7" fmla="*/ 0 h 4"/>
              <a:gd name="T8" fmla="*/ 6 w 10"/>
              <a:gd name="T9" fmla="*/ 0 h 4"/>
              <a:gd name="T10" fmla="*/ 6 w 10"/>
              <a:gd name="T11" fmla="*/ 0 h 4"/>
              <a:gd name="T12" fmla="*/ 7 w 10"/>
              <a:gd name="T13" fmla="*/ 1 h 4"/>
              <a:gd name="T14" fmla="*/ 8 w 10"/>
              <a:gd name="T15" fmla="*/ 0 h 4"/>
              <a:gd name="T16" fmla="*/ 9 w 10"/>
              <a:gd name="T17" fmla="*/ 0 h 4"/>
              <a:gd name="T18" fmla="*/ 9 w 10"/>
              <a:gd name="T19" fmla="*/ 0 h 4"/>
              <a:gd name="T20" fmla="*/ 10 w 10"/>
              <a:gd name="T21" fmla="*/ 1 h 4"/>
              <a:gd name="T22" fmla="*/ 9 w 10"/>
              <a:gd name="T23" fmla="*/ 2 h 4"/>
              <a:gd name="T24" fmla="*/ 9 w 10"/>
              <a:gd name="T25" fmla="*/ 3 h 4"/>
              <a:gd name="T26" fmla="*/ 9 w 10"/>
              <a:gd name="T27" fmla="*/ 4 h 4"/>
              <a:gd name="T28" fmla="*/ 8 w 10"/>
              <a:gd name="T29" fmla="*/ 4 h 4"/>
              <a:gd name="T30" fmla="*/ 8 w 10"/>
              <a:gd name="T31" fmla="*/ 4 h 4"/>
              <a:gd name="T32" fmla="*/ 7 w 10"/>
              <a:gd name="T33" fmla="*/ 3 h 4"/>
              <a:gd name="T34" fmla="*/ 7 w 10"/>
              <a:gd name="T35" fmla="*/ 4 h 4"/>
              <a:gd name="T36" fmla="*/ 7 w 10"/>
              <a:gd name="T37" fmla="*/ 4 h 4"/>
              <a:gd name="T38" fmla="*/ 6 w 10"/>
              <a:gd name="T39" fmla="*/ 4 h 4"/>
              <a:gd name="T40" fmla="*/ 6 w 10"/>
              <a:gd name="T41" fmla="*/ 4 h 4"/>
              <a:gd name="T42" fmla="*/ 6 w 10"/>
              <a:gd name="T43" fmla="*/ 4 h 4"/>
              <a:gd name="T44" fmla="*/ 5 w 10"/>
              <a:gd name="T45" fmla="*/ 3 h 4"/>
              <a:gd name="T46" fmla="*/ 1 w 10"/>
              <a:gd name="T47" fmla="*/ 3 h 4"/>
              <a:gd name="T48" fmla="*/ 0 w 10"/>
              <a:gd name="T4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4">
                <a:moveTo>
                  <a:pt x="0" y="3"/>
                </a:moveTo>
                <a:lnTo>
                  <a:pt x="2" y="1"/>
                </a:lnTo>
                <a:lnTo>
                  <a:pt x="5" y="0"/>
                </a:lnTo>
                <a:lnTo>
                  <a:pt x="6" y="0"/>
                </a:lnTo>
                <a:lnTo>
                  <a:pt x="6" y="0"/>
                </a:lnTo>
                <a:lnTo>
                  <a:pt x="6" y="0"/>
                </a:lnTo>
                <a:lnTo>
                  <a:pt x="7" y="1"/>
                </a:lnTo>
                <a:lnTo>
                  <a:pt x="8" y="0"/>
                </a:lnTo>
                <a:lnTo>
                  <a:pt x="9" y="0"/>
                </a:lnTo>
                <a:lnTo>
                  <a:pt x="9" y="0"/>
                </a:lnTo>
                <a:lnTo>
                  <a:pt x="10" y="1"/>
                </a:lnTo>
                <a:lnTo>
                  <a:pt x="9" y="2"/>
                </a:lnTo>
                <a:lnTo>
                  <a:pt x="9" y="3"/>
                </a:lnTo>
                <a:lnTo>
                  <a:pt x="9" y="4"/>
                </a:lnTo>
                <a:lnTo>
                  <a:pt x="8" y="4"/>
                </a:lnTo>
                <a:lnTo>
                  <a:pt x="8" y="4"/>
                </a:lnTo>
                <a:lnTo>
                  <a:pt x="7" y="3"/>
                </a:lnTo>
                <a:lnTo>
                  <a:pt x="7" y="4"/>
                </a:lnTo>
                <a:lnTo>
                  <a:pt x="7" y="4"/>
                </a:lnTo>
                <a:lnTo>
                  <a:pt x="6" y="4"/>
                </a:lnTo>
                <a:lnTo>
                  <a:pt x="6" y="4"/>
                </a:lnTo>
                <a:lnTo>
                  <a:pt x="6" y="4"/>
                </a:lnTo>
                <a:lnTo>
                  <a:pt x="5" y="3"/>
                </a:lnTo>
                <a:lnTo>
                  <a:pt x="1" y="3"/>
                </a:lnTo>
                <a:lnTo>
                  <a:pt x="0" y="3"/>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41" name="Freeform 19">
            <a:extLst>
              <a:ext uri="{FF2B5EF4-FFF2-40B4-BE49-F238E27FC236}">
                <a16:creationId xmlns:a16="http://schemas.microsoft.com/office/drawing/2014/main" id="{5B60C751-3A52-45EA-991A-683E8491496C}"/>
              </a:ext>
            </a:extLst>
          </p:cNvPr>
          <p:cNvSpPr>
            <a:spLocks noEditPoints="1"/>
          </p:cNvSpPr>
          <p:nvPr/>
        </p:nvSpPr>
        <p:spPr bwMode="auto">
          <a:xfrm>
            <a:off x="2289722" y="2170480"/>
            <a:ext cx="1045673" cy="1806312"/>
          </a:xfrm>
          <a:custGeom>
            <a:avLst/>
            <a:gdLst>
              <a:gd name="T0" fmla="*/ 575 w 642"/>
              <a:gd name="T1" fmla="*/ 349 h 1109"/>
              <a:gd name="T2" fmla="*/ 540 w 642"/>
              <a:gd name="T3" fmla="*/ 349 h 1109"/>
              <a:gd name="T4" fmla="*/ 480 w 642"/>
              <a:gd name="T5" fmla="*/ 294 h 1109"/>
              <a:gd name="T6" fmla="*/ 521 w 642"/>
              <a:gd name="T7" fmla="*/ 208 h 1109"/>
              <a:gd name="T8" fmla="*/ 552 w 642"/>
              <a:gd name="T9" fmla="*/ 208 h 1109"/>
              <a:gd name="T10" fmla="*/ 559 w 642"/>
              <a:gd name="T11" fmla="*/ 231 h 1109"/>
              <a:gd name="T12" fmla="*/ 570 w 642"/>
              <a:gd name="T13" fmla="*/ 249 h 1109"/>
              <a:gd name="T14" fmla="*/ 533 w 642"/>
              <a:gd name="T15" fmla="*/ 216 h 1109"/>
              <a:gd name="T16" fmla="*/ 556 w 642"/>
              <a:gd name="T17" fmla="*/ 202 h 1109"/>
              <a:gd name="T18" fmla="*/ 239 w 642"/>
              <a:gd name="T19" fmla="*/ 88 h 1109"/>
              <a:gd name="T20" fmla="*/ 515 w 642"/>
              <a:gd name="T21" fmla="*/ 81 h 1109"/>
              <a:gd name="T22" fmla="*/ 544 w 642"/>
              <a:gd name="T23" fmla="*/ 62 h 1109"/>
              <a:gd name="T24" fmla="*/ 313 w 642"/>
              <a:gd name="T25" fmla="*/ 51 h 1109"/>
              <a:gd name="T26" fmla="*/ 530 w 642"/>
              <a:gd name="T27" fmla="*/ 48 h 1109"/>
              <a:gd name="T28" fmla="*/ 97 w 642"/>
              <a:gd name="T29" fmla="*/ 57 h 1109"/>
              <a:gd name="T30" fmla="*/ 74 w 642"/>
              <a:gd name="T31" fmla="*/ 58 h 1109"/>
              <a:gd name="T32" fmla="*/ 104 w 642"/>
              <a:gd name="T33" fmla="*/ 35 h 1109"/>
              <a:gd name="T34" fmla="*/ 152 w 642"/>
              <a:gd name="T35" fmla="*/ 26 h 1109"/>
              <a:gd name="T36" fmla="*/ 172 w 642"/>
              <a:gd name="T37" fmla="*/ 41 h 1109"/>
              <a:gd name="T38" fmla="*/ 104 w 642"/>
              <a:gd name="T39" fmla="*/ 55 h 1109"/>
              <a:gd name="T40" fmla="*/ 249 w 642"/>
              <a:gd name="T41" fmla="*/ 28 h 1109"/>
              <a:gd name="T42" fmla="*/ 291 w 642"/>
              <a:gd name="T43" fmla="*/ 41 h 1109"/>
              <a:gd name="T44" fmla="*/ 324 w 642"/>
              <a:gd name="T45" fmla="*/ 60 h 1109"/>
              <a:gd name="T46" fmla="*/ 357 w 642"/>
              <a:gd name="T47" fmla="*/ 69 h 1109"/>
              <a:gd name="T48" fmla="*/ 396 w 642"/>
              <a:gd name="T49" fmla="*/ 82 h 1109"/>
              <a:gd name="T50" fmla="*/ 445 w 642"/>
              <a:gd name="T51" fmla="*/ 98 h 1109"/>
              <a:gd name="T52" fmla="*/ 471 w 642"/>
              <a:gd name="T53" fmla="*/ 83 h 1109"/>
              <a:gd name="T54" fmla="*/ 501 w 642"/>
              <a:gd name="T55" fmla="*/ 61 h 1109"/>
              <a:gd name="T56" fmla="*/ 499 w 642"/>
              <a:gd name="T57" fmla="*/ 90 h 1109"/>
              <a:gd name="T58" fmla="*/ 507 w 642"/>
              <a:gd name="T59" fmla="*/ 113 h 1109"/>
              <a:gd name="T60" fmla="*/ 536 w 642"/>
              <a:gd name="T61" fmla="*/ 76 h 1109"/>
              <a:gd name="T62" fmla="*/ 558 w 642"/>
              <a:gd name="T63" fmla="*/ 96 h 1109"/>
              <a:gd name="T64" fmla="*/ 561 w 642"/>
              <a:gd name="T65" fmla="*/ 121 h 1109"/>
              <a:gd name="T66" fmla="*/ 545 w 642"/>
              <a:gd name="T67" fmla="*/ 147 h 1109"/>
              <a:gd name="T68" fmla="*/ 529 w 642"/>
              <a:gd name="T69" fmla="*/ 176 h 1109"/>
              <a:gd name="T70" fmla="*/ 519 w 642"/>
              <a:gd name="T71" fmla="*/ 170 h 1109"/>
              <a:gd name="T72" fmla="*/ 500 w 642"/>
              <a:gd name="T73" fmla="*/ 186 h 1109"/>
              <a:gd name="T74" fmla="*/ 502 w 642"/>
              <a:gd name="T75" fmla="*/ 219 h 1109"/>
              <a:gd name="T76" fmla="*/ 464 w 642"/>
              <a:gd name="T77" fmla="*/ 296 h 1109"/>
              <a:gd name="T78" fmla="*/ 542 w 642"/>
              <a:gd name="T79" fmla="*/ 355 h 1109"/>
              <a:gd name="T80" fmla="*/ 601 w 642"/>
              <a:gd name="T81" fmla="*/ 386 h 1109"/>
              <a:gd name="T82" fmla="*/ 629 w 642"/>
              <a:gd name="T83" fmla="*/ 807 h 1109"/>
              <a:gd name="T84" fmla="*/ 142 w 642"/>
              <a:gd name="T85" fmla="*/ 1106 h 1109"/>
              <a:gd name="T86" fmla="*/ 7 w 642"/>
              <a:gd name="T87" fmla="*/ 300 h 1109"/>
              <a:gd name="T88" fmla="*/ 26 w 642"/>
              <a:gd name="T89" fmla="*/ 299 h 1109"/>
              <a:gd name="T90" fmla="*/ 60 w 642"/>
              <a:gd name="T91" fmla="*/ 293 h 1109"/>
              <a:gd name="T92" fmla="*/ 53 w 642"/>
              <a:gd name="T93" fmla="*/ 271 h 1109"/>
              <a:gd name="T94" fmla="*/ 37 w 642"/>
              <a:gd name="T95" fmla="*/ 238 h 1109"/>
              <a:gd name="T96" fmla="*/ 59 w 642"/>
              <a:gd name="T97" fmla="*/ 191 h 1109"/>
              <a:gd name="T98" fmla="*/ 81 w 642"/>
              <a:gd name="T99" fmla="*/ 149 h 1109"/>
              <a:gd name="T100" fmla="*/ 116 w 642"/>
              <a:gd name="T101" fmla="*/ 133 h 1109"/>
              <a:gd name="T102" fmla="*/ 124 w 642"/>
              <a:gd name="T103" fmla="*/ 123 h 1109"/>
              <a:gd name="T104" fmla="*/ 132 w 642"/>
              <a:gd name="T105" fmla="*/ 105 h 1109"/>
              <a:gd name="T106" fmla="*/ 159 w 642"/>
              <a:gd name="T107" fmla="*/ 82 h 1109"/>
              <a:gd name="T108" fmla="*/ 230 w 642"/>
              <a:gd name="T109" fmla="*/ 89 h 1109"/>
              <a:gd name="T110" fmla="*/ 257 w 642"/>
              <a:gd name="T111" fmla="*/ 77 h 1109"/>
              <a:gd name="T112" fmla="*/ 221 w 642"/>
              <a:gd name="T113" fmla="*/ 41 h 1109"/>
              <a:gd name="T114" fmla="*/ 199 w 642"/>
              <a:gd name="T115" fmla="*/ 22 h 1109"/>
              <a:gd name="T116" fmla="*/ 221 w 642"/>
              <a:gd name="T117" fmla="*/ 28 h 1109"/>
              <a:gd name="T118" fmla="*/ 231 w 642"/>
              <a:gd name="T119" fmla="*/ 19 h 1109"/>
              <a:gd name="T120" fmla="*/ 557 w 642"/>
              <a:gd name="T121" fmla="*/ 18 h 1109"/>
              <a:gd name="T122" fmla="*/ 246 w 642"/>
              <a:gd name="T123" fmla="*/ 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1109">
                <a:moveTo>
                  <a:pt x="550" y="357"/>
                </a:moveTo>
                <a:lnTo>
                  <a:pt x="548" y="359"/>
                </a:lnTo>
                <a:lnTo>
                  <a:pt x="547" y="358"/>
                </a:lnTo>
                <a:lnTo>
                  <a:pt x="545" y="357"/>
                </a:lnTo>
                <a:lnTo>
                  <a:pt x="545" y="356"/>
                </a:lnTo>
                <a:lnTo>
                  <a:pt x="544" y="355"/>
                </a:lnTo>
                <a:lnTo>
                  <a:pt x="545" y="354"/>
                </a:lnTo>
                <a:lnTo>
                  <a:pt x="547" y="352"/>
                </a:lnTo>
                <a:lnTo>
                  <a:pt x="548" y="351"/>
                </a:lnTo>
                <a:lnTo>
                  <a:pt x="549" y="351"/>
                </a:lnTo>
                <a:lnTo>
                  <a:pt x="549" y="352"/>
                </a:lnTo>
                <a:lnTo>
                  <a:pt x="550" y="352"/>
                </a:lnTo>
                <a:lnTo>
                  <a:pt x="551" y="354"/>
                </a:lnTo>
                <a:lnTo>
                  <a:pt x="551" y="355"/>
                </a:lnTo>
                <a:lnTo>
                  <a:pt x="550" y="357"/>
                </a:lnTo>
                <a:close/>
                <a:moveTo>
                  <a:pt x="558" y="350"/>
                </a:moveTo>
                <a:lnTo>
                  <a:pt x="559" y="350"/>
                </a:lnTo>
                <a:lnTo>
                  <a:pt x="561" y="351"/>
                </a:lnTo>
                <a:lnTo>
                  <a:pt x="561" y="352"/>
                </a:lnTo>
                <a:lnTo>
                  <a:pt x="559" y="354"/>
                </a:lnTo>
                <a:lnTo>
                  <a:pt x="559" y="352"/>
                </a:lnTo>
                <a:lnTo>
                  <a:pt x="558" y="351"/>
                </a:lnTo>
                <a:lnTo>
                  <a:pt x="557" y="351"/>
                </a:lnTo>
                <a:lnTo>
                  <a:pt x="557" y="352"/>
                </a:lnTo>
                <a:lnTo>
                  <a:pt x="557" y="354"/>
                </a:lnTo>
                <a:lnTo>
                  <a:pt x="557" y="355"/>
                </a:lnTo>
                <a:lnTo>
                  <a:pt x="557" y="356"/>
                </a:lnTo>
                <a:lnTo>
                  <a:pt x="556" y="356"/>
                </a:lnTo>
                <a:lnTo>
                  <a:pt x="555" y="357"/>
                </a:lnTo>
                <a:lnTo>
                  <a:pt x="554" y="357"/>
                </a:lnTo>
                <a:lnTo>
                  <a:pt x="554" y="355"/>
                </a:lnTo>
                <a:lnTo>
                  <a:pt x="554" y="354"/>
                </a:lnTo>
                <a:lnTo>
                  <a:pt x="554" y="352"/>
                </a:lnTo>
                <a:lnTo>
                  <a:pt x="554" y="350"/>
                </a:lnTo>
                <a:lnTo>
                  <a:pt x="555" y="350"/>
                </a:lnTo>
                <a:lnTo>
                  <a:pt x="557" y="350"/>
                </a:lnTo>
                <a:lnTo>
                  <a:pt x="558" y="350"/>
                </a:lnTo>
                <a:close/>
                <a:moveTo>
                  <a:pt x="572" y="347"/>
                </a:moveTo>
                <a:lnTo>
                  <a:pt x="573" y="347"/>
                </a:lnTo>
                <a:lnTo>
                  <a:pt x="575" y="347"/>
                </a:lnTo>
                <a:lnTo>
                  <a:pt x="575" y="349"/>
                </a:lnTo>
                <a:lnTo>
                  <a:pt x="576" y="350"/>
                </a:lnTo>
                <a:lnTo>
                  <a:pt x="577" y="349"/>
                </a:lnTo>
                <a:lnTo>
                  <a:pt x="577" y="350"/>
                </a:lnTo>
                <a:lnTo>
                  <a:pt x="578" y="351"/>
                </a:lnTo>
                <a:lnTo>
                  <a:pt x="578" y="354"/>
                </a:lnTo>
                <a:lnTo>
                  <a:pt x="578" y="356"/>
                </a:lnTo>
                <a:lnTo>
                  <a:pt x="578" y="357"/>
                </a:lnTo>
                <a:lnTo>
                  <a:pt x="578" y="358"/>
                </a:lnTo>
                <a:lnTo>
                  <a:pt x="578" y="359"/>
                </a:lnTo>
                <a:lnTo>
                  <a:pt x="579" y="359"/>
                </a:lnTo>
                <a:lnTo>
                  <a:pt x="579" y="362"/>
                </a:lnTo>
                <a:lnTo>
                  <a:pt x="578" y="363"/>
                </a:lnTo>
                <a:lnTo>
                  <a:pt x="577" y="365"/>
                </a:lnTo>
                <a:lnTo>
                  <a:pt x="576" y="364"/>
                </a:lnTo>
                <a:lnTo>
                  <a:pt x="575" y="363"/>
                </a:lnTo>
                <a:lnTo>
                  <a:pt x="575" y="362"/>
                </a:lnTo>
                <a:lnTo>
                  <a:pt x="573" y="361"/>
                </a:lnTo>
                <a:lnTo>
                  <a:pt x="572" y="361"/>
                </a:lnTo>
                <a:lnTo>
                  <a:pt x="571" y="358"/>
                </a:lnTo>
                <a:lnTo>
                  <a:pt x="571" y="357"/>
                </a:lnTo>
                <a:lnTo>
                  <a:pt x="571" y="356"/>
                </a:lnTo>
                <a:lnTo>
                  <a:pt x="571" y="355"/>
                </a:lnTo>
                <a:lnTo>
                  <a:pt x="570" y="355"/>
                </a:lnTo>
                <a:lnTo>
                  <a:pt x="569" y="355"/>
                </a:lnTo>
                <a:lnTo>
                  <a:pt x="569" y="356"/>
                </a:lnTo>
                <a:lnTo>
                  <a:pt x="568" y="356"/>
                </a:lnTo>
                <a:lnTo>
                  <a:pt x="568" y="354"/>
                </a:lnTo>
                <a:lnTo>
                  <a:pt x="568" y="352"/>
                </a:lnTo>
                <a:lnTo>
                  <a:pt x="569" y="351"/>
                </a:lnTo>
                <a:lnTo>
                  <a:pt x="570" y="350"/>
                </a:lnTo>
                <a:lnTo>
                  <a:pt x="571" y="351"/>
                </a:lnTo>
                <a:lnTo>
                  <a:pt x="571" y="349"/>
                </a:lnTo>
                <a:lnTo>
                  <a:pt x="572" y="349"/>
                </a:lnTo>
                <a:lnTo>
                  <a:pt x="572" y="348"/>
                </a:lnTo>
                <a:lnTo>
                  <a:pt x="572" y="347"/>
                </a:lnTo>
                <a:close/>
                <a:moveTo>
                  <a:pt x="544" y="347"/>
                </a:moveTo>
                <a:lnTo>
                  <a:pt x="543" y="349"/>
                </a:lnTo>
                <a:lnTo>
                  <a:pt x="542" y="349"/>
                </a:lnTo>
                <a:lnTo>
                  <a:pt x="541" y="349"/>
                </a:lnTo>
                <a:lnTo>
                  <a:pt x="540" y="348"/>
                </a:lnTo>
                <a:lnTo>
                  <a:pt x="540" y="349"/>
                </a:lnTo>
                <a:lnTo>
                  <a:pt x="538" y="349"/>
                </a:lnTo>
                <a:lnTo>
                  <a:pt x="537" y="349"/>
                </a:lnTo>
                <a:lnTo>
                  <a:pt x="536" y="348"/>
                </a:lnTo>
                <a:lnTo>
                  <a:pt x="537" y="348"/>
                </a:lnTo>
                <a:lnTo>
                  <a:pt x="537" y="347"/>
                </a:lnTo>
                <a:lnTo>
                  <a:pt x="537" y="345"/>
                </a:lnTo>
                <a:lnTo>
                  <a:pt x="536" y="345"/>
                </a:lnTo>
                <a:lnTo>
                  <a:pt x="538" y="344"/>
                </a:lnTo>
                <a:lnTo>
                  <a:pt x="538" y="343"/>
                </a:lnTo>
                <a:lnTo>
                  <a:pt x="538" y="342"/>
                </a:lnTo>
                <a:lnTo>
                  <a:pt x="538" y="341"/>
                </a:lnTo>
                <a:lnTo>
                  <a:pt x="540" y="341"/>
                </a:lnTo>
                <a:lnTo>
                  <a:pt x="542" y="341"/>
                </a:lnTo>
                <a:lnTo>
                  <a:pt x="543" y="340"/>
                </a:lnTo>
                <a:lnTo>
                  <a:pt x="544" y="340"/>
                </a:lnTo>
                <a:lnTo>
                  <a:pt x="545" y="342"/>
                </a:lnTo>
                <a:lnTo>
                  <a:pt x="544" y="343"/>
                </a:lnTo>
                <a:lnTo>
                  <a:pt x="544" y="347"/>
                </a:lnTo>
                <a:close/>
                <a:moveTo>
                  <a:pt x="563" y="349"/>
                </a:moveTo>
                <a:lnTo>
                  <a:pt x="562" y="349"/>
                </a:lnTo>
                <a:lnTo>
                  <a:pt x="561" y="348"/>
                </a:lnTo>
                <a:lnTo>
                  <a:pt x="562" y="348"/>
                </a:lnTo>
                <a:lnTo>
                  <a:pt x="561" y="347"/>
                </a:lnTo>
                <a:lnTo>
                  <a:pt x="562" y="345"/>
                </a:lnTo>
                <a:lnTo>
                  <a:pt x="562" y="344"/>
                </a:lnTo>
                <a:lnTo>
                  <a:pt x="562" y="343"/>
                </a:lnTo>
                <a:lnTo>
                  <a:pt x="562" y="342"/>
                </a:lnTo>
                <a:lnTo>
                  <a:pt x="563" y="341"/>
                </a:lnTo>
                <a:lnTo>
                  <a:pt x="563" y="340"/>
                </a:lnTo>
                <a:lnTo>
                  <a:pt x="564" y="340"/>
                </a:lnTo>
                <a:lnTo>
                  <a:pt x="564" y="341"/>
                </a:lnTo>
                <a:lnTo>
                  <a:pt x="564" y="342"/>
                </a:lnTo>
                <a:lnTo>
                  <a:pt x="565" y="345"/>
                </a:lnTo>
                <a:lnTo>
                  <a:pt x="564" y="345"/>
                </a:lnTo>
                <a:lnTo>
                  <a:pt x="563" y="347"/>
                </a:lnTo>
                <a:lnTo>
                  <a:pt x="564" y="348"/>
                </a:lnTo>
                <a:lnTo>
                  <a:pt x="563" y="349"/>
                </a:lnTo>
                <a:close/>
                <a:moveTo>
                  <a:pt x="485" y="293"/>
                </a:moveTo>
                <a:lnTo>
                  <a:pt x="484" y="293"/>
                </a:lnTo>
                <a:lnTo>
                  <a:pt x="483" y="293"/>
                </a:lnTo>
                <a:lnTo>
                  <a:pt x="480" y="294"/>
                </a:lnTo>
                <a:lnTo>
                  <a:pt x="479" y="294"/>
                </a:lnTo>
                <a:lnTo>
                  <a:pt x="480" y="293"/>
                </a:lnTo>
                <a:lnTo>
                  <a:pt x="481" y="292"/>
                </a:lnTo>
                <a:lnTo>
                  <a:pt x="481" y="291"/>
                </a:lnTo>
                <a:lnTo>
                  <a:pt x="481" y="289"/>
                </a:lnTo>
                <a:lnTo>
                  <a:pt x="483" y="288"/>
                </a:lnTo>
                <a:lnTo>
                  <a:pt x="484" y="288"/>
                </a:lnTo>
                <a:lnTo>
                  <a:pt x="485" y="289"/>
                </a:lnTo>
                <a:lnTo>
                  <a:pt x="485" y="291"/>
                </a:lnTo>
                <a:lnTo>
                  <a:pt x="485" y="293"/>
                </a:lnTo>
                <a:close/>
                <a:moveTo>
                  <a:pt x="45" y="295"/>
                </a:moveTo>
                <a:lnTo>
                  <a:pt x="44" y="296"/>
                </a:lnTo>
                <a:lnTo>
                  <a:pt x="43" y="295"/>
                </a:lnTo>
                <a:lnTo>
                  <a:pt x="42" y="293"/>
                </a:lnTo>
                <a:lnTo>
                  <a:pt x="40" y="292"/>
                </a:lnTo>
                <a:lnTo>
                  <a:pt x="42" y="291"/>
                </a:lnTo>
                <a:lnTo>
                  <a:pt x="43" y="292"/>
                </a:lnTo>
                <a:lnTo>
                  <a:pt x="44" y="293"/>
                </a:lnTo>
                <a:lnTo>
                  <a:pt x="45" y="294"/>
                </a:lnTo>
                <a:lnTo>
                  <a:pt x="45" y="295"/>
                </a:lnTo>
                <a:close/>
                <a:moveTo>
                  <a:pt x="42" y="299"/>
                </a:moveTo>
                <a:lnTo>
                  <a:pt x="42" y="302"/>
                </a:lnTo>
                <a:lnTo>
                  <a:pt x="42" y="301"/>
                </a:lnTo>
                <a:lnTo>
                  <a:pt x="40" y="300"/>
                </a:lnTo>
                <a:lnTo>
                  <a:pt x="39" y="299"/>
                </a:lnTo>
                <a:lnTo>
                  <a:pt x="38" y="295"/>
                </a:lnTo>
                <a:lnTo>
                  <a:pt x="37" y="294"/>
                </a:lnTo>
                <a:lnTo>
                  <a:pt x="36" y="291"/>
                </a:lnTo>
                <a:lnTo>
                  <a:pt x="36" y="289"/>
                </a:lnTo>
                <a:lnTo>
                  <a:pt x="37" y="291"/>
                </a:lnTo>
                <a:lnTo>
                  <a:pt x="40" y="295"/>
                </a:lnTo>
                <a:lnTo>
                  <a:pt x="42" y="296"/>
                </a:lnTo>
                <a:lnTo>
                  <a:pt x="42" y="299"/>
                </a:lnTo>
                <a:close/>
                <a:moveTo>
                  <a:pt x="562" y="215"/>
                </a:moveTo>
                <a:lnTo>
                  <a:pt x="562" y="214"/>
                </a:lnTo>
                <a:lnTo>
                  <a:pt x="563" y="214"/>
                </a:lnTo>
                <a:lnTo>
                  <a:pt x="562" y="214"/>
                </a:lnTo>
                <a:lnTo>
                  <a:pt x="562" y="215"/>
                </a:lnTo>
                <a:close/>
                <a:moveTo>
                  <a:pt x="523" y="208"/>
                </a:moveTo>
                <a:lnTo>
                  <a:pt x="522" y="208"/>
                </a:lnTo>
                <a:lnTo>
                  <a:pt x="521" y="208"/>
                </a:lnTo>
                <a:lnTo>
                  <a:pt x="521" y="209"/>
                </a:lnTo>
                <a:lnTo>
                  <a:pt x="522" y="209"/>
                </a:lnTo>
                <a:lnTo>
                  <a:pt x="522" y="210"/>
                </a:lnTo>
                <a:lnTo>
                  <a:pt x="523" y="211"/>
                </a:lnTo>
                <a:lnTo>
                  <a:pt x="522" y="212"/>
                </a:lnTo>
                <a:lnTo>
                  <a:pt x="521" y="212"/>
                </a:lnTo>
                <a:lnTo>
                  <a:pt x="521" y="214"/>
                </a:lnTo>
                <a:lnTo>
                  <a:pt x="521" y="215"/>
                </a:lnTo>
                <a:lnTo>
                  <a:pt x="520" y="216"/>
                </a:lnTo>
                <a:lnTo>
                  <a:pt x="519" y="216"/>
                </a:lnTo>
                <a:lnTo>
                  <a:pt x="518" y="216"/>
                </a:lnTo>
                <a:lnTo>
                  <a:pt x="518" y="215"/>
                </a:lnTo>
                <a:lnTo>
                  <a:pt x="519" y="215"/>
                </a:lnTo>
                <a:lnTo>
                  <a:pt x="518" y="214"/>
                </a:lnTo>
                <a:lnTo>
                  <a:pt x="516" y="210"/>
                </a:lnTo>
                <a:lnTo>
                  <a:pt x="514" y="210"/>
                </a:lnTo>
                <a:lnTo>
                  <a:pt x="514" y="211"/>
                </a:lnTo>
                <a:lnTo>
                  <a:pt x="514" y="214"/>
                </a:lnTo>
                <a:lnTo>
                  <a:pt x="514" y="215"/>
                </a:lnTo>
                <a:lnTo>
                  <a:pt x="512" y="214"/>
                </a:lnTo>
                <a:lnTo>
                  <a:pt x="512" y="207"/>
                </a:lnTo>
                <a:lnTo>
                  <a:pt x="514" y="208"/>
                </a:lnTo>
                <a:lnTo>
                  <a:pt x="515" y="208"/>
                </a:lnTo>
                <a:lnTo>
                  <a:pt x="515" y="207"/>
                </a:lnTo>
                <a:lnTo>
                  <a:pt x="516" y="205"/>
                </a:lnTo>
                <a:lnTo>
                  <a:pt x="516" y="204"/>
                </a:lnTo>
                <a:lnTo>
                  <a:pt x="518" y="203"/>
                </a:lnTo>
                <a:lnTo>
                  <a:pt x="519" y="202"/>
                </a:lnTo>
                <a:lnTo>
                  <a:pt x="520" y="202"/>
                </a:lnTo>
                <a:lnTo>
                  <a:pt x="521" y="203"/>
                </a:lnTo>
                <a:lnTo>
                  <a:pt x="522" y="203"/>
                </a:lnTo>
                <a:lnTo>
                  <a:pt x="522" y="204"/>
                </a:lnTo>
                <a:lnTo>
                  <a:pt x="523" y="204"/>
                </a:lnTo>
                <a:lnTo>
                  <a:pt x="523" y="205"/>
                </a:lnTo>
                <a:lnTo>
                  <a:pt x="524" y="205"/>
                </a:lnTo>
                <a:lnTo>
                  <a:pt x="524" y="207"/>
                </a:lnTo>
                <a:lnTo>
                  <a:pt x="523" y="208"/>
                </a:lnTo>
                <a:close/>
                <a:moveTo>
                  <a:pt x="556" y="204"/>
                </a:moveTo>
                <a:lnTo>
                  <a:pt x="555" y="207"/>
                </a:lnTo>
                <a:lnTo>
                  <a:pt x="552" y="207"/>
                </a:lnTo>
                <a:lnTo>
                  <a:pt x="552" y="208"/>
                </a:lnTo>
                <a:lnTo>
                  <a:pt x="552" y="209"/>
                </a:lnTo>
                <a:lnTo>
                  <a:pt x="552" y="210"/>
                </a:lnTo>
                <a:lnTo>
                  <a:pt x="554" y="210"/>
                </a:lnTo>
                <a:lnTo>
                  <a:pt x="555" y="210"/>
                </a:lnTo>
                <a:lnTo>
                  <a:pt x="556" y="210"/>
                </a:lnTo>
                <a:lnTo>
                  <a:pt x="555" y="211"/>
                </a:lnTo>
                <a:lnTo>
                  <a:pt x="555" y="212"/>
                </a:lnTo>
                <a:lnTo>
                  <a:pt x="555" y="214"/>
                </a:lnTo>
                <a:lnTo>
                  <a:pt x="555" y="215"/>
                </a:lnTo>
                <a:lnTo>
                  <a:pt x="556" y="216"/>
                </a:lnTo>
                <a:lnTo>
                  <a:pt x="557" y="216"/>
                </a:lnTo>
                <a:lnTo>
                  <a:pt x="561" y="217"/>
                </a:lnTo>
                <a:lnTo>
                  <a:pt x="562" y="217"/>
                </a:lnTo>
                <a:lnTo>
                  <a:pt x="563" y="216"/>
                </a:lnTo>
                <a:lnTo>
                  <a:pt x="564" y="215"/>
                </a:lnTo>
                <a:lnTo>
                  <a:pt x="564" y="214"/>
                </a:lnTo>
                <a:lnTo>
                  <a:pt x="563" y="214"/>
                </a:lnTo>
                <a:lnTo>
                  <a:pt x="563" y="212"/>
                </a:lnTo>
                <a:lnTo>
                  <a:pt x="564" y="210"/>
                </a:lnTo>
                <a:lnTo>
                  <a:pt x="565" y="210"/>
                </a:lnTo>
                <a:lnTo>
                  <a:pt x="568" y="210"/>
                </a:lnTo>
                <a:lnTo>
                  <a:pt x="569" y="210"/>
                </a:lnTo>
                <a:lnTo>
                  <a:pt x="569" y="211"/>
                </a:lnTo>
                <a:lnTo>
                  <a:pt x="570" y="211"/>
                </a:lnTo>
                <a:lnTo>
                  <a:pt x="570" y="212"/>
                </a:lnTo>
                <a:lnTo>
                  <a:pt x="570" y="214"/>
                </a:lnTo>
                <a:lnTo>
                  <a:pt x="570" y="215"/>
                </a:lnTo>
                <a:lnTo>
                  <a:pt x="568" y="217"/>
                </a:lnTo>
                <a:lnTo>
                  <a:pt x="566" y="218"/>
                </a:lnTo>
                <a:lnTo>
                  <a:pt x="565" y="222"/>
                </a:lnTo>
                <a:lnTo>
                  <a:pt x="563" y="221"/>
                </a:lnTo>
                <a:lnTo>
                  <a:pt x="561" y="222"/>
                </a:lnTo>
                <a:lnTo>
                  <a:pt x="558" y="224"/>
                </a:lnTo>
                <a:lnTo>
                  <a:pt x="558" y="226"/>
                </a:lnTo>
                <a:lnTo>
                  <a:pt x="558" y="228"/>
                </a:lnTo>
                <a:lnTo>
                  <a:pt x="558" y="229"/>
                </a:lnTo>
                <a:lnTo>
                  <a:pt x="559" y="229"/>
                </a:lnTo>
                <a:lnTo>
                  <a:pt x="561" y="230"/>
                </a:lnTo>
                <a:lnTo>
                  <a:pt x="562" y="230"/>
                </a:lnTo>
                <a:lnTo>
                  <a:pt x="561" y="230"/>
                </a:lnTo>
                <a:lnTo>
                  <a:pt x="559" y="231"/>
                </a:lnTo>
                <a:lnTo>
                  <a:pt x="559" y="232"/>
                </a:lnTo>
                <a:lnTo>
                  <a:pt x="558" y="231"/>
                </a:lnTo>
                <a:lnTo>
                  <a:pt x="557" y="232"/>
                </a:lnTo>
                <a:lnTo>
                  <a:pt x="557" y="233"/>
                </a:lnTo>
                <a:lnTo>
                  <a:pt x="556" y="233"/>
                </a:lnTo>
                <a:lnTo>
                  <a:pt x="556" y="232"/>
                </a:lnTo>
                <a:lnTo>
                  <a:pt x="555" y="232"/>
                </a:lnTo>
                <a:lnTo>
                  <a:pt x="554" y="233"/>
                </a:lnTo>
                <a:lnTo>
                  <a:pt x="554" y="235"/>
                </a:lnTo>
                <a:lnTo>
                  <a:pt x="554" y="236"/>
                </a:lnTo>
                <a:lnTo>
                  <a:pt x="554" y="237"/>
                </a:lnTo>
                <a:lnTo>
                  <a:pt x="555" y="240"/>
                </a:lnTo>
                <a:lnTo>
                  <a:pt x="555" y="242"/>
                </a:lnTo>
                <a:lnTo>
                  <a:pt x="556" y="242"/>
                </a:lnTo>
                <a:lnTo>
                  <a:pt x="557" y="242"/>
                </a:lnTo>
                <a:lnTo>
                  <a:pt x="559" y="242"/>
                </a:lnTo>
                <a:lnTo>
                  <a:pt x="559" y="240"/>
                </a:lnTo>
                <a:lnTo>
                  <a:pt x="559" y="239"/>
                </a:lnTo>
                <a:lnTo>
                  <a:pt x="562" y="240"/>
                </a:lnTo>
                <a:lnTo>
                  <a:pt x="565" y="244"/>
                </a:lnTo>
                <a:lnTo>
                  <a:pt x="566" y="244"/>
                </a:lnTo>
                <a:lnTo>
                  <a:pt x="568" y="243"/>
                </a:lnTo>
                <a:lnTo>
                  <a:pt x="568" y="242"/>
                </a:lnTo>
                <a:lnTo>
                  <a:pt x="569" y="242"/>
                </a:lnTo>
                <a:lnTo>
                  <a:pt x="569" y="240"/>
                </a:lnTo>
                <a:lnTo>
                  <a:pt x="569" y="239"/>
                </a:lnTo>
                <a:lnTo>
                  <a:pt x="570" y="239"/>
                </a:lnTo>
                <a:lnTo>
                  <a:pt x="571" y="239"/>
                </a:lnTo>
                <a:lnTo>
                  <a:pt x="572" y="239"/>
                </a:lnTo>
                <a:lnTo>
                  <a:pt x="573" y="239"/>
                </a:lnTo>
                <a:lnTo>
                  <a:pt x="572" y="239"/>
                </a:lnTo>
                <a:lnTo>
                  <a:pt x="572" y="240"/>
                </a:lnTo>
                <a:lnTo>
                  <a:pt x="571" y="242"/>
                </a:lnTo>
                <a:lnTo>
                  <a:pt x="570" y="243"/>
                </a:lnTo>
                <a:lnTo>
                  <a:pt x="571" y="244"/>
                </a:lnTo>
                <a:lnTo>
                  <a:pt x="571" y="245"/>
                </a:lnTo>
                <a:lnTo>
                  <a:pt x="572" y="245"/>
                </a:lnTo>
                <a:lnTo>
                  <a:pt x="571" y="246"/>
                </a:lnTo>
                <a:lnTo>
                  <a:pt x="570" y="247"/>
                </a:lnTo>
                <a:lnTo>
                  <a:pt x="571" y="249"/>
                </a:lnTo>
                <a:lnTo>
                  <a:pt x="570" y="249"/>
                </a:lnTo>
                <a:lnTo>
                  <a:pt x="570" y="250"/>
                </a:lnTo>
                <a:lnTo>
                  <a:pt x="569" y="249"/>
                </a:lnTo>
                <a:lnTo>
                  <a:pt x="568" y="250"/>
                </a:lnTo>
                <a:lnTo>
                  <a:pt x="568" y="251"/>
                </a:lnTo>
                <a:lnTo>
                  <a:pt x="565" y="249"/>
                </a:lnTo>
                <a:lnTo>
                  <a:pt x="564" y="249"/>
                </a:lnTo>
                <a:lnTo>
                  <a:pt x="563" y="250"/>
                </a:lnTo>
                <a:lnTo>
                  <a:pt x="562" y="249"/>
                </a:lnTo>
                <a:lnTo>
                  <a:pt x="561" y="247"/>
                </a:lnTo>
                <a:lnTo>
                  <a:pt x="558" y="247"/>
                </a:lnTo>
                <a:lnTo>
                  <a:pt x="556" y="247"/>
                </a:lnTo>
                <a:lnTo>
                  <a:pt x="555" y="247"/>
                </a:lnTo>
                <a:lnTo>
                  <a:pt x="551" y="249"/>
                </a:lnTo>
                <a:lnTo>
                  <a:pt x="549" y="249"/>
                </a:lnTo>
                <a:lnTo>
                  <a:pt x="536" y="244"/>
                </a:lnTo>
                <a:lnTo>
                  <a:pt x="536" y="243"/>
                </a:lnTo>
                <a:lnTo>
                  <a:pt x="534" y="243"/>
                </a:lnTo>
                <a:lnTo>
                  <a:pt x="534" y="242"/>
                </a:lnTo>
                <a:lnTo>
                  <a:pt x="533" y="242"/>
                </a:lnTo>
                <a:lnTo>
                  <a:pt x="530" y="243"/>
                </a:lnTo>
                <a:lnTo>
                  <a:pt x="528" y="244"/>
                </a:lnTo>
                <a:lnTo>
                  <a:pt x="527" y="244"/>
                </a:lnTo>
                <a:lnTo>
                  <a:pt x="527" y="245"/>
                </a:lnTo>
                <a:lnTo>
                  <a:pt x="526" y="244"/>
                </a:lnTo>
                <a:lnTo>
                  <a:pt x="527" y="244"/>
                </a:lnTo>
                <a:lnTo>
                  <a:pt x="527" y="243"/>
                </a:lnTo>
                <a:lnTo>
                  <a:pt x="529" y="242"/>
                </a:lnTo>
                <a:lnTo>
                  <a:pt x="531" y="240"/>
                </a:lnTo>
                <a:lnTo>
                  <a:pt x="533" y="239"/>
                </a:lnTo>
                <a:lnTo>
                  <a:pt x="533" y="238"/>
                </a:lnTo>
                <a:lnTo>
                  <a:pt x="534" y="237"/>
                </a:lnTo>
                <a:lnTo>
                  <a:pt x="535" y="237"/>
                </a:lnTo>
                <a:lnTo>
                  <a:pt x="534" y="236"/>
                </a:lnTo>
                <a:lnTo>
                  <a:pt x="534" y="235"/>
                </a:lnTo>
                <a:lnTo>
                  <a:pt x="533" y="232"/>
                </a:lnTo>
                <a:lnTo>
                  <a:pt x="533" y="228"/>
                </a:lnTo>
                <a:lnTo>
                  <a:pt x="533" y="225"/>
                </a:lnTo>
                <a:lnTo>
                  <a:pt x="534" y="221"/>
                </a:lnTo>
                <a:lnTo>
                  <a:pt x="534" y="218"/>
                </a:lnTo>
                <a:lnTo>
                  <a:pt x="534" y="217"/>
                </a:lnTo>
                <a:lnTo>
                  <a:pt x="533" y="216"/>
                </a:lnTo>
                <a:lnTo>
                  <a:pt x="533" y="215"/>
                </a:lnTo>
                <a:lnTo>
                  <a:pt x="533" y="214"/>
                </a:lnTo>
                <a:lnTo>
                  <a:pt x="534" y="214"/>
                </a:lnTo>
                <a:lnTo>
                  <a:pt x="535" y="214"/>
                </a:lnTo>
                <a:lnTo>
                  <a:pt x="537" y="216"/>
                </a:lnTo>
                <a:lnTo>
                  <a:pt x="537" y="215"/>
                </a:lnTo>
                <a:lnTo>
                  <a:pt x="540" y="215"/>
                </a:lnTo>
                <a:lnTo>
                  <a:pt x="541" y="215"/>
                </a:lnTo>
                <a:lnTo>
                  <a:pt x="541" y="214"/>
                </a:lnTo>
                <a:lnTo>
                  <a:pt x="542" y="211"/>
                </a:lnTo>
                <a:lnTo>
                  <a:pt x="542" y="212"/>
                </a:lnTo>
                <a:lnTo>
                  <a:pt x="543" y="214"/>
                </a:lnTo>
                <a:lnTo>
                  <a:pt x="544" y="215"/>
                </a:lnTo>
                <a:lnTo>
                  <a:pt x="544" y="212"/>
                </a:lnTo>
                <a:lnTo>
                  <a:pt x="545" y="214"/>
                </a:lnTo>
                <a:lnTo>
                  <a:pt x="547" y="214"/>
                </a:lnTo>
                <a:lnTo>
                  <a:pt x="547" y="211"/>
                </a:lnTo>
                <a:lnTo>
                  <a:pt x="548" y="212"/>
                </a:lnTo>
                <a:lnTo>
                  <a:pt x="549" y="211"/>
                </a:lnTo>
                <a:lnTo>
                  <a:pt x="548" y="210"/>
                </a:lnTo>
                <a:lnTo>
                  <a:pt x="548" y="211"/>
                </a:lnTo>
                <a:lnTo>
                  <a:pt x="547" y="209"/>
                </a:lnTo>
                <a:lnTo>
                  <a:pt x="547" y="208"/>
                </a:lnTo>
                <a:lnTo>
                  <a:pt x="545" y="207"/>
                </a:lnTo>
                <a:lnTo>
                  <a:pt x="545" y="205"/>
                </a:lnTo>
                <a:lnTo>
                  <a:pt x="544" y="205"/>
                </a:lnTo>
                <a:lnTo>
                  <a:pt x="544" y="204"/>
                </a:lnTo>
                <a:lnTo>
                  <a:pt x="545" y="204"/>
                </a:lnTo>
                <a:lnTo>
                  <a:pt x="547" y="204"/>
                </a:lnTo>
                <a:lnTo>
                  <a:pt x="548" y="204"/>
                </a:lnTo>
                <a:lnTo>
                  <a:pt x="548" y="205"/>
                </a:lnTo>
                <a:lnTo>
                  <a:pt x="548" y="207"/>
                </a:lnTo>
                <a:lnTo>
                  <a:pt x="549" y="207"/>
                </a:lnTo>
                <a:lnTo>
                  <a:pt x="549" y="205"/>
                </a:lnTo>
                <a:lnTo>
                  <a:pt x="550" y="205"/>
                </a:lnTo>
                <a:lnTo>
                  <a:pt x="551" y="205"/>
                </a:lnTo>
                <a:lnTo>
                  <a:pt x="552" y="204"/>
                </a:lnTo>
                <a:lnTo>
                  <a:pt x="552" y="203"/>
                </a:lnTo>
                <a:lnTo>
                  <a:pt x="552" y="202"/>
                </a:lnTo>
                <a:lnTo>
                  <a:pt x="555" y="202"/>
                </a:lnTo>
                <a:lnTo>
                  <a:pt x="556" y="202"/>
                </a:lnTo>
                <a:lnTo>
                  <a:pt x="556" y="203"/>
                </a:lnTo>
                <a:lnTo>
                  <a:pt x="556" y="204"/>
                </a:lnTo>
                <a:close/>
                <a:moveTo>
                  <a:pt x="518" y="187"/>
                </a:moveTo>
                <a:lnTo>
                  <a:pt x="519" y="187"/>
                </a:lnTo>
                <a:lnTo>
                  <a:pt x="518" y="188"/>
                </a:lnTo>
                <a:lnTo>
                  <a:pt x="516" y="187"/>
                </a:lnTo>
                <a:lnTo>
                  <a:pt x="516" y="188"/>
                </a:lnTo>
                <a:lnTo>
                  <a:pt x="515" y="188"/>
                </a:lnTo>
                <a:lnTo>
                  <a:pt x="515" y="189"/>
                </a:lnTo>
                <a:lnTo>
                  <a:pt x="515" y="191"/>
                </a:lnTo>
                <a:lnTo>
                  <a:pt x="514" y="193"/>
                </a:lnTo>
                <a:lnTo>
                  <a:pt x="514" y="195"/>
                </a:lnTo>
                <a:lnTo>
                  <a:pt x="513" y="194"/>
                </a:lnTo>
                <a:lnTo>
                  <a:pt x="513" y="193"/>
                </a:lnTo>
                <a:lnTo>
                  <a:pt x="514" y="191"/>
                </a:lnTo>
                <a:lnTo>
                  <a:pt x="514" y="190"/>
                </a:lnTo>
                <a:lnTo>
                  <a:pt x="513" y="189"/>
                </a:lnTo>
                <a:lnTo>
                  <a:pt x="513" y="188"/>
                </a:lnTo>
                <a:lnTo>
                  <a:pt x="514" y="186"/>
                </a:lnTo>
                <a:lnTo>
                  <a:pt x="514" y="183"/>
                </a:lnTo>
                <a:lnTo>
                  <a:pt x="513" y="182"/>
                </a:lnTo>
                <a:lnTo>
                  <a:pt x="513" y="181"/>
                </a:lnTo>
                <a:lnTo>
                  <a:pt x="511" y="180"/>
                </a:lnTo>
                <a:lnTo>
                  <a:pt x="512" y="180"/>
                </a:lnTo>
                <a:lnTo>
                  <a:pt x="513" y="181"/>
                </a:lnTo>
                <a:lnTo>
                  <a:pt x="514" y="182"/>
                </a:lnTo>
                <a:lnTo>
                  <a:pt x="515" y="183"/>
                </a:lnTo>
                <a:lnTo>
                  <a:pt x="516" y="186"/>
                </a:lnTo>
                <a:lnTo>
                  <a:pt x="518" y="186"/>
                </a:lnTo>
                <a:lnTo>
                  <a:pt x="518" y="187"/>
                </a:lnTo>
                <a:close/>
                <a:moveTo>
                  <a:pt x="566" y="89"/>
                </a:moveTo>
                <a:lnTo>
                  <a:pt x="565" y="89"/>
                </a:lnTo>
                <a:lnTo>
                  <a:pt x="564" y="89"/>
                </a:lnTo>
                <a:lnTo>
                  <a:pt x="564" y="88"/>
                </a:lnTo>
                <a:lnTo>
                  <a:pt x="564" y="85"/>
                </a:lnTo>
                <a:lnTo>
                  <a:pt x="565" y="85"/>
                </a:lnTo>
                <a:lnTo>
                  <a:pt x="565" y="86"/>
                </a:lnTo>
                <a:lnTo>
                  <a:pt x="565" y="88"/>
                </a:lnTo>
                <a:lnTo>
                  <a:pt x="566" y="89"/>
                </a:lnTo>
                <a:close/>
                <a:moveTo>
                  <a:pt x="242" y="88"/>
                </a:moveTo>
                <a:lnTo>
                  <a:pt x="239" y="88"/>
                </a:lnTo>
                <a:lnTo>
                  <a:pt x="236" y="85"/>
                </a:lnTo>
                <a:lnTo>
                  <a:pt x="237" y="84"/>
                </a:lnTo>
                <a:lnTo>
                  <a:pt x="238" y="83"/>
                </a:lnTo>
                <a:lnTo>
                  <a:pt x="239" y="83"/>
                </a:lnTo>
                <a:lnTo>
                  <a:pt x="242" y="84"/>
                </a:lnTo>
                <a:lnTo>
                  <a:pt x="242" y="85"/>
                </a:lnTo>
                <a:lnTo>
                  <a:pt x="242" y="88"/>
                </a:lnTo>
                <a:close/>
                <a:moveTo>
                  <a:pt x="427" y="85"/>
                </a:moveTo>
                <a:lnTo>
                  <a:pt x="424" y="85"/>
                </a:lnTo>
                <a:lnTo>
                  <a:pt x="423" y="85"/>
                </a:lnTo>
                <a:lnTo>
                  <a:pt x="423" y="84"/>
                </a:lnTo>
                <a:lnTo>
                  <a:pt x="422" y="83"/>
                </a:lnTo>
                <a:lnTo>
                  <a:pt x="421" y="79"/>
                </a:lnTo>
                <a:lnTo>
                  <a:pt x="423" y="81"/>
                </a:lnTo>
                <a:lnTo>
                  <a:pt x="423" y="82"/>
                </a:lnTo>
                <a:lnTo>
                  <a:pt x="424" y="82"/>
                </a:lnTo>
                <a:lnTo>
                  <a:pt x="426" y="82"/>
                </a:lnTo>
                <a:lnTo>
                  <a:pt x="427" y="82"/>
                </a:lnTo>
                <a:lnTo>
                  <a:pt x="427" y="83"/>
                </a:lnTo>
                <a:lnTo>
                  <a:pt x="427" y="85"/>
                </a:lnTo>
                <a:close/>
                <a:moveTo>
                  <a:pt x="430" y="81"/>
                </a:moveTo>
                <a:lnTo>
                  <a:pt x="428" y="81"/>
                </a:lnTo>
                <a:lnTo>
                  <a:pt x="427" y="81"/>
                </a:lnTo>
                <a:lnTo>
                  <a:pt x="426" y="79"/>
                </a:lnTo>
                <a:lnTo>
                  <a:pt x="426" y="78"/>
                </a:lnTo>
                <a:lnTo>
                  <a:pt x="429" y="78"/>
                </a:lnTo>
                <a:lnTo>
                  <a:pt x="429" y="79"/>
                </a:lnTo>
                <a:lnTo>
                  <a:pt x="430" y="79"/>
                </a:lnTo>
                <a:lnTo>
                  <a:pt x="430" y="81"/>
                </a:lnTo>
                <a:close/>
                <a:moveTo>
                  <a:pt x="528" y="79"/>
                </a:moveTo>
                <a:lnTo>
                  <a:pt x="524" y="81"/>
                </a:lnTo>
                <a:lnTo>
                  <a:pt x="522" y="82"/>
                </a:lnTo>
                <a:lnTo>
                  <a:pt x="521" y="82"/>
                </a:lnTo>
                <a:lnTo>
                  <a:pt x="521" y="83"/>
                </a:lnTo>
                <a:lnTo>
                  <a:pt x="520" y="83"/>
                </a:lnTo>
                <a:lnTo>
                  <a:pt x="519" y="84"/>
                </a:lnTo>
                <a:lnTo>
                  <a:pt x="518" y="84"/>
                </a:lnTo>
                <a:lnTo>
                  <a:pt x="516" y="84"/>
                </a:lnTo>
                <a:lnTo>
                  <a:pt x="515" y="83"/>
                </a:lnTo>
                <a:lnTo>
                  <a:pt x="515" y="82"/>
                </a:lnTo>
                <a:lnTo>
                  <a:pt x="515" y="81"/>
                </a:lnTo>
                <a:lnTo>
                  <a:pt x="515" y="79"/>
                </a:lnTo>
                <a:lnTo>
                  <a:pt x="516" y="79"/>
                </a:lnTo>
                <a:lnTo>
                  <a:pt x="516" y="81"/>
                </a:lnTo>
                <a:lnTo>
                  <a:pt x="518" y="81"/>
                </a:lnTo>
                <a:lnTo>
                  <a:pt x="520" y="78"/>
                </a:lnTo>
                <a:lnTo>
                  <a:pt x="521" y="78"/>
                </a:lnTo>
                <a:lnTo>
                  <a:pt x="520" y="79"/>
                </a:lnTo>
                <a:lnTo>
                  <a:pt x="520" y="81"/>
                </a:lnTo>
                <a:lnTo>
                  <a:pt x="521" y="81"/>
                </a:lnTo>
                <a:lnTo>
                  <a:pt x="522" y="79"/>
                </a:lnTo>
                <a:lnTo>
                  <a:pt x="523" y="79"/>
                </a:lnTo>
                <a:lnTo>
                  <a:pt x="524" y="79"/>
                </a:lnTo>
                <a:lnTo>
                  <a:pt x="526" y="77"/>
                </a:lnTo>
                <a:lnTo>
                  <a:pt x="527" y="76"/>
                </a:lnTo>
                <a:lnTo>
                  <a:pt x="529" y="77"/>
                </a:lnTo>
                <a:lnTo>
                  <a:pt x="528" y="79"/>
                </a:lnTo>
                <a:close/>
                <a:moveTo>
                  <a:pt x="438" y="72"/>
                </a:moveTo>
                <a:lnTo>
                  <a:pt x="436" y="74"/>
                </a:lnTo>
                <a:lnTo>
                  <a:pt x="435" y="72"/>
                </a:lnTo>
                <a:lnTo>
                  <a:pt x="436" y="71"/>
                </a:lnTo>
                <a:lnTo>
                  <a:pt x="438" y="71"/>
                </a:lnTo>
                <a:lnTo>
                  <a:pt x="440" y="71"/>
                </a:lnTo>
                <a:lnTo>
                  <a:pt x="441" y="71"/>
                </a:lnTo>
                <a:lnTo>
                  <a:pt x="440" y="72"/>
                </a:lnTo>
                <a:lnTo>
                  <a:pt x="438" y="72"/>
                </a:lnTo>
                <a:close/>
                <a:moveTo>
                  <a:pt x="540" y="71"/>
                </a:moveTo>
                <a:lnTo>
                  <a:pt x="540" y="70"/>
                </a:lnTo>
                <a:lnTo>
                  <a:pt x="540" y="69"/>
                </a:lnTo>
                <a:lnTo>
                  <a:pt x="541" y="67"/>
                </a:lnTo>
                <a:lnTo>
                  <a:pt x="541" y="64"/>
                </a:lnTo>
                <a:lnTo>
                  <a:pt x="542" y="63"/>
                </a:lnTo>
                <a:lnTo>
                  <a:pt x="542" y="64"/>
                </a:lnTo>
                <a:lnTo>
                  <a:pt x="541" y="69"/>
                </a:lnTo>
                <a:lnTo>
                  <a:pt x="541" y="70"/>
                </a:lnTo>
                <a:lnTo>
                  <a:pt x="541" y="71"/>
                </a:lnTo>
                <a:lnTo>
                  <a:pt x="540" y="71"/>
                </a:lnTo>
                <a:close/>
                <a:moveTo>
                  <a:pt x="549" y="62"/>
                </a:moveTo>
                <a:lnTo>
                  <a:pt x="549" y="63"/>
                </a:lnTo>
                <a:lnTo>
                  <a:pt x="547" y="63"/>
                </a:lnTo>
                <a:lnTo>
                  <a:pt x="544" y="63"/>
                </a:lnTo>
                <a:lnTo>
                  <a:pt x="544" y="62"/>
                </a:lnTo>
                <a:lnTo>
                  <a:pt x="545" y="62"/>
                </a:lnTo>
                <a:lnTo>
                  <a:pt x="547" y="62"/>
                </a:lnTo>
                <a:lnTo>
                  <a:pt x="548" y="62"/>
                </a:lnTo>
                <a:lnTo>
                  <a:pt x="549" y="61"/>
                </a:lnTo>
                <a:lnTo>
                  <a:pt x="550" y="60"/>
                </a:lnTo>
                <a:lnTo>
                  <a:pt x="551" y="58"/>
                </a:lnTo>
                <a:lnTo>
                  <a:pt x="551" y="60"/>
                </a:lnTo>
                <a:lnTo>
                  <a:pt x="551" y="61"/>
                </a:lnTo>
                <a:lnTo>
                  <a:pt x="549" y="62"/>
                </a:lnTo>
                <a:close/>
                <a:moveTo>
                  <a:pt x="506" y="56"/>
                </a:moveTo>
                <a:lnTo>
                  <a:pt x="505" y="56"/>
                </a:lnTo>
                <a:lnTo>
                  <a:pt x="502" y="56"/>
                </a:lnTo>
                <a:lnTo>
                  <a:pt x="502" y="54"/>
                </a:lnTo>
                <a:lnTo>
                  <a:pt x="505" y="53"/>
                </a:lnTo>
                <a:lnTo>
                  <a:pt x="507" y="51"/>
                </a:lnTo>
                <a:lnTo>
                  <a:pt x="509" y="51"/>
                </a:lnTo>
                <a:lnTo>
                  <a:pt x="507" y="55"/>
                </a:lnTo>
                <a:lnTo>
                  <a:pt x="506" y="56"/>
                </a:lnTo>
                <a:close/>
                <a:moveTo>
                  <a:pt x="253" y="50"/>
                </a:moveTo>
                <a:lnTo>
                  <a:pt x="255" y="51"/>
                </a:lnTo>
                <a:lnTo>
                  <a:pt x="257" y="50"/>
                </a:lnTo>
                <a:lnTo>
                  <a:pt x="258" y="50"/>
                </a:lnTo>
                <a:lnTo>
                  <a:pt x="258" y="51"/>
                </a:lnTo>
                <a:lnTo>
                  <a:pt x="259" y="53"/>
                </a:lnTo>
                <a:lnTo>
                  <a:pt x="258" y="53"/>
                </a:lnTo>
                <a:lnTo>
                  <a:pt x="258" y="54"/>
                </a:lnTo>
                <a:lnTo>
                  <a:pt x="258" y="55"/>
                </a:lnTo>
                <a:lnTo>
                  <a:pt x="257" y="55"/>
                </a:lnTo>
                <a:lnTo>
                  <a:pt x="256" y="56"/>
                </a:lnTo>
                <a:lnTo>
                  <a:pt x="255" y="56"/>
                </a:lnTo>
                <a:lnTo>
                  <a:pt x="252" y="56"/>
                </a:lnTo>
                <a:lnTo>
                  <a:pt x="251" y="55"/>
                </a:lnTo>
                <a:lnTo>
                  <a:pt x="250" y="54"/>
                </a:lnTo>
                <a:lnTo>
                  <a:pt x="249" y="53"/>
                </a:lnTo>
                <a:lnTo>
                  <a:pt x="249" y="51"/>
                </a:lnTo>
                <a:lnTo>
                  <a:pt x="250" y="50"/>
                </a:lnTo>
                <a:lnTo>
                  <a:pt x="251" y="50"/>
                </a:lnTo>
                <a:lnTo>
                  <a:pt x="252" y="50"/>
                </a:lnTo>
                <a:lnTo>
                  <a:pt x="253" y="50"/>
                </a:lnTo>
                <a:close/>
                <a:moveTo>
                  <a:pt x="314" y="51"/>
                </a:moveTo>
                <a:lnTo>
                  <a:pt x="313" y="51"/>
                </a:lnTo>
                <a:lnTo>
                  <a:pt x="312" y="51"/>
                </a:lnTo>
                <a:lnTo>
                  <a:pt x="312" y="49"/>
                </a:lnTo>
                <a:lnTo>
                  <a:pt x="312" y="48"/>
                </a:lnTo>
                <a:lnTo>
                  <a:pt x="313" y="48"/>
                </a:lnTo>
                <a:lnTo>
                  <a:pt x="315" y="47"/>
                </a:lnTo>
                <a:lnTo>
                  <a:pt x="316" y="46"/>
                </a:lnTo>
                <a:lnTo>
                  <a:pt x="319" y="46"/>
                </a:lnTo>
                <a:lnTo>
                  <a:pt x="320" y="46"/>
                </a:lnTo>
                <a:lnTo>
                  <a:pt x="321" y="47"/>
                </a:lnTo>
                <a:lnTo>
                  <a:pt x="320" y="48"/>
                </a:lnTo>
                <a:lnTo>
                  <a:pt x="317" y="48"/>
                </a:lnTo>
                <a:lnTo>
                  <a:pt x="315" y="48"/>
                </a:lnTo>
                <a:lnTo>
                  <a:pt x="314" y="49"/>
                </a:lnTo>
                <a:lnTo>
                  <a:pt x="315" y="50"/>
                </a:lnTo>
                <a:lnTo>
                  <a:pt x="314" y="51"/>
                </a:lnTo>
                <a:close/>
                <a:moveTo>
                  <a:pt x="540" y="43"/>
                </a:moveTo>
                <a:lnTo>
                  <a:pt x="535" y="46"/>
                </a:lnTo>
                <a:lnTo>
                  <a:pt x="534" y="48"/>
                </a:lnTo>
                <a:lnTo>
                  <a:pt x="530" y="49"/>
                </a:lnTo>
                <a:lnTo>
                  <a:pt x="529" y="50"/>
                </a:lnTo>
                <a:lnTo>
                  <a:pt x="528" y="50"/>
                </a:lnTo>
                <a:lnTo>
                  <a:pt x="528" y="49"/>
                </a:lnTo>
                <a:lnTo>
                  <a:pt x="527" y="50"/>
                </a:lnTo>
                <a:lnTo>
                  <a:pt x="526" y="51"/>
                </a:lnTo>
                <a:lnTo>
                  <a:pt x="524" y="53"/>
                </a:lnTo>
                <a:lnTo>
                  <a:pt x="523" y="53"/>
                </a:lnTo>
                <a:lnTo>
                  <a:pt x="522" y="53"/>
                </a:lnTo>
                <a:lnTo>
                  <a:pt x="520" y="54"/>
                </a:lnTo>
                <a:lnTo>
                  <a:pt x="519" y="55"/>
                </a:lnTo>
                <a:lnTo>
                  <a:pt x="519" y="54"/>
                </a:lnTo>
                <a:lnTo>
                  <a:pt x="520" y="51"/>
                </a:lnTo>
                <a:lnTo>
                  <a:pt x="521" y="51"/>
                </a:lnTo>
                <a:lnTo>
                  <a:pt x="523" y="50"/>
                </a:lnTo>
                <a:lnTo>
                  <a:pt x="523" y="49"/>
                </a:lnTo>
                <a:lnTo>
                  <a:pt x="524" y="48"/>
                </a:lnTo>
                <a:lnTo>
                  <a:pt x="526" y="47"/>
                </a:lnTo>
                <a:lnTo>
                  <a:pt x="527" y="46"/>
                </a:lnTo>
                <a:lnTo>
                  <a:pt x="527" y="47"/>
                </a:lnTo>
                <a:lnTo>
                  <a:pt x="528" y="48"/>
                </a:lnTo>
                <a:lnTo>
                  <a:pt x="529" y="49"/>
                </a:lnTo>
                <a:lnTo>
                  <a:pt x="530" y="48"/>
                </a:lnTo>
                <a:lnTo>
                  <a:pt x="533" y="44"/>
                </a:lnTo>
                <a:lnTo>
                  <a:pt x="534" y="44"/>
                </a:lnTo>
                <a:lnTo>
                  <a:pt x="534" y="43"/>
                </a:lnTo>
                <a:lnTo>
                  <a:pt x="535" y="43"/>
                </a:lnTo>
                <a:lnTo>
                  <a:pt x="537" y="42"/>
                </a:lnTo>
                <a:lnTo>
                  <a:pt x="540" y="40"/>
                </a:lnTo>
                <a:lnTo>
                  <a:pt x="541" y="40"/>
                </a:lnTo>
                <a:lnTo>
                  <a:pt x="541" y="39"/>
                </a:lnTo>
                <a:lnTo>
                  <a:pt x="542" y="40"/>
                </a:lnTo>
                <a:lnTo>
                  <a:pt x="541" y="41"/>
                </a:lnTo>
                <a:lnTo>
                  <a:pt x="540" y="43"/>
                </a:lnTo>
                <a:close/>
                <a:moveTo>
                  <a:pt x="322" y="40"/>
                </a:moveTo>
                <a:lnTo>
                  <a:pt x="321" y="40"/>
                </a:lnTo>
                <a:lnTo>
                  <a:pt x="320" y="40"/>
                </a:lnTo>
                <a:lnTo>
                  <a:pt x="319" y="40"/>
                </a:lnTo>
                <a:lnTo>
                  <a:pt x="317" y="40"/>
                </a:lnTo>
                <a:lnTo>
                  <a:pt x="316" y="40"/>
                </a:lnTo>
                <a:lnTo>
                  <a:pt x="315" y="41"/>
                </a:lnTo>
                <a:lnTo>
                  <a:pt x="314" y="42"/>
                </a:lnTo>
                <a:lnTo>
                  <a:pt x="314" y="41"/>
                </a:lnTo>
                <a:lnTo>
                  <a:pt x="314" y="40"/>
                </a:lnTo>
                <a:lnTo>
                  <a:pt x="314" y="39"/>
                </a:lnTo>
                <a:lnTo>
                  <a:pt x="316" y="39"/>
                </a:lnTo>
                <a:lnTo>
                  <a:pt x="317" y="37"/>
                </a:lnTo>
                <a:lnTo>
                  <a:pt x="319" y="36"/>
                </a:lnTo>
                <a:lnTo>
                  <a:pt x="320" y="36"/>
                </a:lnTo>
                <a:lnTo>
                  <a:pt x="320" y="37"/>
                </a:lnTo>
                <a:lnTo>
                  <a:pt x="321" y="39"/>
                </a:lnTo>
                <a:lnTo>
                  <a:pt x="322" y="40"/>
                </a:lnTo>
                <a:close/>
                <a:moveTo>
                  <a:pt x="92" y="41"/>
                </a:moveTo>
                <a:lnTo>
                  <a:pt x="92" y="42"/>
                </a:lnTo>
                <a:lnTo>
                  <a:pt x="92" y="44"/>
                </a:lnTo>
                <a:lnTo>
                  <a:pt x="93" y="46"/>
                </a:lnTo>
                <a:lnTo>
                  <a:pt x="96" y="48"/>
                </a:lnTo>
                <a:lnTo>
                  <a:pt x="97" y="50"/>
                </a:lnTo>
                <a:lnTo>
                  <a:pt x="97" y="51"/>
                </a:lnTo>
                <a:lnTo>
                  <a:pt x="97" y="54"/>
                </a:lnTo>
                <a:lnTo>
                  <a:pt x="97" y="56"/>
                </a:lnTo>
                <a:lnTo>
                  <a:pt x="96" y="57"/>
                </a:lnTo>
                <a:lnTo>
                  <a:pt x="96" y="58"/>
                </a:lnTo>
                <a:lnTo>
                  <a:pt x="97" y="57"/>
                </a:lnTo>
                <a:lnTo>
                  <a:pt x="99" y="57"/>
                </a:lnTo>
                <a:lnTo>
                  <a:pt x="100" y="57"/>
                </a:lnTo>
                <a:lnTo>
                  <a:pt x="103" y="57"/>
                </a:lnTo>
                <a:lnTo>
                  <a:pt x="103" y="58"/>
                </a:lnTo>
                <a:lnTo>
                  <a:pt x="104" y="57"/>
                </a:lnTo>
                <a:lnTo>
                  <a:pt x="106" y="58"/>
                </a:lnTo>
                <a:lnTo>
                  <a:pt x="109" y="61"/>
                </a:lnTo>
                <a:lnTo>
                  <a:pt x="110" y="62"/>
                </a:lnTo>
                <a:lnTo>
                  <a:pt x="110" y="63"/>
                </a:lnTo>
                <a:lnTo>
                  <a:pt x="110" y="64"/>
                </a:lnTo>
                <a:lnTo>
                  <a:pt x="110" y="65"/>
                </a:lnTo>
                <a:lnTo>
                  <a:pt x="109" y="67"/>
                </a:lnTo>
                <a:lnTo>
                  <a:pt x="106" y="68"/>
                </a:lnTo>
                <a:lnTo>
                  <a:pt x="102" y="68"/>
                </a:lnTo>
                <a:lnTo>
                  <a:pt x="101" y="68"/>
                </a:lnTo>
                <a:lnTo>
                  <a:pt x="99" y="68"/>
                </a:lnTo>
                <a:lnTo>
                  <a:pt x="96" y="67"/>
                </a:lnTo>
                <a:lnTo>
                  <a:pt x="94" y="65"/>
                </a:lnTo>
                <a:lnTo>
                  <a:pt x="92" y="65"/>
                </a:lnTo>
                <a:lnTo>
                  <a:pt x="90" y="65"/>
                </a:lnTo>
                <a:lnTo>
                  <a:pt x="88" y="64"/>
                </a:lnTo>
                <a:lnTo>
                  <a:pt x="87" y="63"/>
                </a:lnTo>
                <a:lnTo>
                  <a:pt x="86" y="63"/>
                </a:lnTo>
                <a:lnTo>
                  <a:pt x="85" y="64"/>
                </a:lnTo>
                <a:lnTo>
                  <a:pt x="81" y="65"/>
                </a:lnTo>
                <a:lnTo>
                  <a:pt x="75" y="68"/>
                </a:lnTo>
                <a:lnTo>
                  <a:pt x="73" y="68"/>
                </a:lnTo>
                <a:lnTo>
                  <a:pt x="71" y="68"/>
                </a:lnTo>
                <a:lnTo>
                  <a:pt x="68" y="68"/>
                </a:lnTo>
                <a:lnTo>
                  <a:pt x="67" y="67"/>
                </a:lnTo>
                <a:lnTo>
                  <a:pt x="66" y="65"/>
                </a:lnTo>
                <a:lnTo>
                  <a:pt x="65" y="65"/>
                </a:lnTo>
                <a:lnTo>
                  <a:pt x="65" y="64"/>
                </a:lnTo>
                <a:lnTo>
                  <a:pt x="66" y="63"/>
                </a:lnTo>
                <a:lnTo>
                  <a:pt x="68" y="63"/>
                </a:lnTo>
                <a:lnTo>
                  <a:pt x="70" y="62"/>
                </a:lnTo>
                <a:lnTo>
                  <a:pt x="68" y="58"/>
                </a:lnTo>
                <a:lnTo>
                  <a:pt x="68" y="56"/>
                </a:lnTo>
                <a:lnTo>
                  <a:pt x="70" y="57"/>
                </a:lnTo>
                <a:lnTo>
                  <a:pt x="72" y="58"/>
                </a:lnTo>
                <a:lnTo>
                  <a:pt x="74" y="58"/>
                </a:lnTo>
                <a:lnTo>
                  <a:pt x="76" y="58"/>
                </a:lnTo>
                <a:lnTo>
                  <a:pt x="78" y="57"/>
                </a:lnTo>
                <a:lnTo>
                  <a:pt x="79" y="55"/>
                </a:lnTo>
                <a:lnTo>
                  <a:pt x="78" y="54"/>
                </a:lnTo>
                <a:lnTo>
                  <a:pt x="76" y="47"/>
                </a:lnTo>
                <a:lnTo>
                  <a:pt x="78" y="46"/>
                </a:lnTo>
                <a:lnTo>
                  <a:pt x="78" y="44"/>
                </a:lnTo>
                <a:lnTo>
                  <a:pt x="78" y="43"/>
                </a:lnTo>
                <a:lnTo>
                  <a:pt x="76" y="42"/>
                </a:lnTo>
                <a:lnTo>
                  <a:pt x="75" y="42"/>
                </a:lnTo>
                <a:lnTo>
                  <a:pt x="74" y="43"/>
                </a:lnTo>
                <a:lnTo>
                  <a:pt x="75" y="40"/>
                </a:lnTo>
                <a:lnTo>
                  <a:pt x="76" y="39"/>
                </a:lnTo>
                <a:lnTo>
                  <a:pt x="78" y="37"/>
                </a:lnTo>
                <a:lnTo>
                  <a:pt x="79" y="36"/>
                </a:lnTo>
                <a:lnTo>
                  <a:pt x="80" y="36"/>
                </a:lnTo>
                <a:lnTo>
                  <a:pt x="82" y="32"/>
                </a:lnTo>
                <a:lnTo>
                  <a:pt x="85" y="30"/>
                </a:lnTo>
                <a:lnTo>
                  <a:pt x="86" y="30"/>
                </a:lnTo>
                <a:lnTo>
                  <a:pt x="87" y="30"/>
                </a:lnTo>
                <a:lnTo>
                  <a:pt x="88" y="29"/>
                </a:lnTo>
                <a:lnTo>
                  <a:pt x="88" y="32"/>
                </a:lnTo>
                <a:lnTo>
                  <a:pt x="89" y="33"/>
                </a:lnTo>
                <a:lnTo>
                  <a:pt x="90" y="35"/>
                </a:lnTo>
                <a:lnTo>
                  <a:pt x="93" y="37"/>
                </a:lnTo>
                <a:lnTo>
                  <a:pt x="93" y="39"/>
                </a:lnTo>
                <a:lnTo>
                  <a:pt x="92" y="41"/>
                </a:lnTo>
                <a:close/>
                <a:moveTo>
                  <a:pt x="100" y="26"/>
                </a:moveTo>
                <a:lnTo>
                  <a:pt x="101" y="28"/>
                </a:lnTo>
                <a:lnTo>
                  <a:pt x="102" y="27"/>
                </a:lnTo>
                <a:lnTo>
                  <a:pt x="102" y="26"/>
                </a:lnTo>
                <a:lnTo>
                  <a:pt x="103" y="26"/>
                </a:lnTo>
                <a:lnTo>
                  <a:pt x="104" y="26"/>
                </a:lnTo>
                <a:lnTo>
                  <a:pt x="106" y="26"/>
                </a:lnTo>
                <a:lnTo>
                  <a:pt x="106" y="27"/>
                </a:lnTo>
                <a:lnTo>
                  <a:pt x="107" y="28"/>
                </a:lnTo>
                <a:lnTo>
                  <a:pt x="107" y="29"/>
                </a:lnTo>
                <a:lnTo>
                  <a:pt x="107" y="30"/>
                </a:lnTo>
                <a:lnTo>
                  <a:pt x="104" y="33"/>
                </a:lnTo>
                <a:lnTo>
                  <a:pt x="104" y="34"/>
                </a:lnTo>
                <a:lnTo>
                  <a:pt x="104" y="35"/>
                </a:lnTo>
                <a:lnTo>
                  <a:pt x="106" y="35"/>
                </a:lnTo>
                <a:lnTo>
                  <a:pt x="107" y="35"/>
                </a:lnTo>
                <a:lnTo>
                  <a:pt x="107" y="34"/>
                </a:lnTo>
                <a:lnTo>
                  <a:pt x="110" y="30"/>
                </a:lnTo>
                <a:lnTo>
                  <a:pt x="111" y="30"/>
                </a:lnTo>
                <a:lnTo>
                  <a:pt x="113" y="30"/>
                </a:lnTo>
                <a:lnTo>
                  <a:pt x="111" y="33"/>
                </a:lnTo>
                <a:lnTo>
                  <a:pt x="111" y="34"/>
                </a:lnTo>
                <a:lnTo>
                  <a:pt x="113" y="34"/>
                </a:lnTo>
                <a:lnTo>
                  <a:pt x="114" y="36"/>
                </a:lnTo>
                <a:lnTo>
                  <a:pt x="115" y="37"/>
                </a:lnTo>
                <a:lnTo>
                  <a:pt x="116" y="34"/>
                </a:lnTo>
                <a:lnTo>
                  <a:pt x="121" y="33"/>
                </a:lnTo>
                <a:lnTo>
                  <a:pt x="125" y="32"/>
                </a:lnTo>
                <a:lnTo>
                  <a:pt x="128" y="29"/>
                </a:lnTo>
                <a:lnTo>
                  <a:pt x="129" y="28"/>
                </a:lnTo>
                <a:lnTo>
                  <a:pt x="131" y="28"/>
                </a:lnTo>
                <a:lnTo>
                  <a:pt x="134" y="28"/>
                </a:lnTo>
                <a:lnTo>
                  <a:pt x="135" y="29"/>
                </a:lnTo>
                <a:lnTo>
                  <a:pt x="137" y="30"/>
                </a:lnTo>
                <a:lnTo>
                  <a:pt x="138" y="34"/>
                </a:lnTo>
                <a:lnTo>
                  <a:pt x="138" y="35"/>
                </a:lnTo>
                <a:lnTo>
                  <a:pt x="139" y="34"/>
                </a:lnTo>
                <a:lnTo>
                  <a:pt x="140" y="28"/>
                </a:lnTo>
                <a:lnTo>
                  <a:pt x="142" y="27"/>
                </a:lnTo>
                <a:lnTo>
                  <a:pt x="143" y="27"/>
                </a:lnTo>
                <a:lnTo>
                  <a:pt x="144" y="26"/>
                </a:lnTo>
                <a:lnTo>
                  <a:pt x="146" y="23"/>
                </a:lnTo>
                <a:lnTo>
                  <a:pt x="147" y="22"/>
                </a:lnTo>
                <a:lnTo>
                  <a:pt x="149" y="25"/>
                </a:lnTo>
                <a:lnTo>
                  <a:pt x="149" y="26"/>
                </a:lnTo>
                <a:lnTo>
                  <a:pt x="149" y="27"/>
                </a:lnTo>
                <a:lnTo>
                  <a:pt x="150" y="29"/>
                </a:lnTo>
                <a:lnTo>
                  <a:pt x="153" y="33"/>
                </a:lnTo>
                <a:lnTo>
                  <a:pt x="153" y="34"/>
                </a:lnTo>
                <a:lnTo>
                  <a:pt x="153" y="33"/>
                </a:lnTo>
                <a:lnTo>
                  <a:pt x="153" y="32"/>
                </a:lnTo>
                <a:lnTo>
                  <a:pt x="152" y="29"/>
                </a:lnTo>
                <a:lnTo>
                  <a:pt x="152" y="28"/>
                </a:lnTo>
                <a:lnTo>
                  <a:pt x="152" y="27"/>
                </a:lnTo>
                <a:lnTo>
                  <a:pt x="152" y="26"/>
                </a:lnTo>
                <a:lnTo>
                  <a:pt x="151" y="26"/>
                </a:lnTo>
                <a:lnTo>
                  <a:pt x="151" y="25"/>
                </a:lnTo>
                <a:lnTo>
                  <a:pt x="152" y="22"/>
                </a:lnTo>
                <a:lnTo>
                  <a:pt x="152" y="21"/>
                </a:lnTo>
                <a:lnTo>
                  <a:pt x="153" y="20"/>
                </a:lnTo>
                <a:lnTo>
                  <a:pt x="154" y="19"/>
                </a:lnTo>
                <a:lnTo>
                  <a:pt x="157" y="18"/>
                </a:lnTo>
                <a:lnTo>
                  <a:pt x="158" y="19"/>
                </a:lnTo>
                <a:lnTo>
                  <a:pt x="159" y="20"/>
                </a:lnTo>
                <a:lnTo>
                  <a:pt x="159" y="22"/>
                </a:lnTo>
                <a:lnTo>
                  <a:pt x="158" y="23"/>
                </a:lnTo>
                <a:lnTo>
                  <a:pt x="158" y="25"/>
                </a:lnTo>
                <a:lnTo>
                  <a:pt x="159" y="25"/>
                </a:lnTo>
                <a:lnTo>
                  <a:pt x="160" y="25"/>
                </a:lnTo>
                <a:lnTo>
                  <a:pt x="160" y="23"/>
                </a:lnTo>
                <a:lnTo>
                  <a:pt x="160" y="22"/>
                </a:lnTo>
                <a:lnTo>
                  <a:pt x="161" y="22"/>
                </a:lnTo>
                <a:lnTo>
                  <a:pt x="163" y="22"/>
                </a:lnTo>
                <a:lnTo>
                  <a:pt x="164" y="23"/>
                </a:lnTo>
                <a:lnTo>
                  <a:pt x="165" y="22"/>
                </a:lnTo>
                <a:lnTo>
                  <a:pt x="166" y="22"/>
                </a:lnTo>
                <a:lnTo>
                  <a:pt x="167" y="22"/>
                </a:lnTo>
                <a:lnTo>
                  <a:pt x="168" y="22"/>
                </a:lnTo>
                <a:lnTo>
                  <a:pt x="168" y="23"/>
                </a:lnTo>
                <a:lnTo>
                  <a:pt x="170" y="25"/>
                </a:lnTo>
                <a:lnTo>
                  <a:pt x="168" y="27"/>
                </a:lnTo>
                <a:lnTo>
                  <a:pt x="171" y="27"/>
                </a:lnTo>
                <a:lnTo>
                  <a:pt x="171" y="28"/>
                </a:lnTo>
                <a:lnTo>
                  <a:pt x="171" y="30"/>
                </a:lnTo>
                <a:lnTo>
                  <a:pt x="172" y="33"/>
                </a:lnTo>
                <a:lnTo>
                  <a:pt x="174" y="32"/>
                </a:lnTo>
                <a:lnTo>
                  <a:pt x="175" y="32"/>
                </a:lnTo>
                <a:lnTo>
                  <a:pt x="175" y="33"/>
                </a:lnTo>
                <a:lnTo>
                  <a:pt x="177" y="33"/>
                </a:lnTo>
                <a:lnTo>
                  <a:pt x="177" y="34"/>
                </a:lnTo>
                <a:lnTo>
                  <a:pt x="177" y="37"/>
                </a:lnTo>
                <a:lnTo>
                  <a:pt x="177" y="39"/>
                </a:lnTo>
                <a:lnTo>
                  <a:pt x="175" y="40"/>
                </a:lnTo>
                <a:lnTo>
                  <a:pt x="173" y="39"/>
                </a:lnTo>
                <a:lnTo>
                  <a:pt x="173" y="40"/>
                </a:lnTo>
                <a:lnTo>
                  <a:pt x="172" y="41"/>
                </a:lnTo>
                <a:lnTo>
                  <a:pt x="171" y="43"/>
                </a:lnTo>
                <a:lnTo>
                  <a:pt x="171" y="46"/>
                </a:lnTo>
                <a:lnTo>
                  <a:pt x="172" y="48"/>
                </a:lnTo>
                <a:lnTo>
                  <a:pt x="172" y="47"/>
                </a:lnTo>
                <a:lnTo>
                  <a:pt x="172" y="49"/>
                </a:lnTo>
                <a:lnTo>
                  <a:pt x="171" y="49"/>
                </a:lnTo>
                <a:lnTo>
                  <a:pt x="170" y="49"/>
                </a:lnTo>
                <a:lnTo>
                  <a:pt x="168" y="49"/>
                </a:lnTo>
                <a:lnTo>
                  <a:pt x="168" y="48"/>
                </a:lnTo>
                <a:lnTo>
                  <a:pt x="166" y="48"/>
                </a:lnTo>
                <a:lnTo>
                  <a:pt x="166" y="47"/>
                </a:lnTo>
                <a:lnTo>
                  <a:pt x="165" y="48"/>
                </a:lnTo>
                <a:lnTo>
                  <a:pt x="161" y="55"/>
                </a:lnTo>
                <a:lnTo>
                  <a:pt x="159" y="56"/>
                </a:lnTo>
                <a:lnTo>
                  <a:pt x="159" y="58"/>
                </a:lnTo>
                <a:lnTo>
                  <a:pt x="158" y="58"/>
                </a:lnTo>
                <a:lnTo>
                  <a:pt x="157" y="58"/>
                </a:lnTo>
                <a:lnTo>
                  <a:pt x="154" y="60"/>
                </a:lnTo>
                <a:lnTo>
                  <a:pt x="153" y="61"/>
                </a:lnTo>
                <a:lnTo>
                  <a:pt x="153" y="62"/>
                </a:lnTo>
                <a:lnTo>
                  <a:pt x="152" y="62"/>
                </a:lnTo>
                <a:lnTo>
                  <a:pt x="145" y="67"/>
                </a:lnTo>
                <a:lnTo>
                  <a:pt x="136" y="74"/>
                </a:lnTo>
                <a:lnTo>
                  <a:pt x="135" y="75"/>
                </a:lnTo>
                <a:lnTo>
                  <a:pt x="134" y="74"/>
                </a:lnTo>
                <a:lnTo>
                  <a:pt x="132" y="72"/>
                </a:lnTo>
                <a:lnTo>
                  <a:pt x="130" y="70"/>
                </a:lnTo>
                <a:lnTo>
                  <a:pt x="128" y="69"/>
                </a:lnTo>
                <a:lnTo>
                  <a:pt x="123" y="68"/>
                </a:lnTo>
                <a:lnTo>
                  <a:pt x="120" y="65"/>
                </a:lnTo>
                <a:lnTo>
                  <a:pt x="118" y="65"/>
                </a:lnTo>
                <a:lnTo>
                  <a:pt x="116" y="64"/>
                </a:lnTo>
                <a:lnTo>
                  <a:pt x="115" y="64"/>
                </a:lnTo>
                <a:lnTo>
                  <a:pt x="114" y="63"/>
                </a:lnTo>
                <a:lnTo>
                  <a:pt x="114" y="62"/>
                </a:lnTo>
                <a:lnTo>
                  <a:pt x="113" y="62"/>
                </a:lnTo>
                <a:lnTo>
                  <a:pt x="109" y="58"/>
                </a:lnTo>
                <a:lnTo>
                  <a:pt x="107" y="57"/>
                </a:lnTo>
                <a:lnTo>
                  <a:pt x="106" y="57"/>
                </a:lnTo>
                <a:lnTo>
                  <a:pt x="106" y="56"/>
                </a:lnTo>
                <a:lnTo>
                  <a:pt x="104" y="55"/>
                </a:lnTo>
                <a:lnTo>
                  <a:pt x="103" y="55"/>
                </a:lnTo>
                <a:lnTo>
                  <a:pt x="101" y="55"/>
                </a:lnTo>
                <a:lnTo>
                  <a:pt x="100" y="54"/>
                </a:lnTo>
                <a:lnTo>
                  <a:pt x="100" y="53"/>
                </a:lnTo>
                <a:lnTo>
                  <a:pt x="99" y="48"/>
                </a:lnTo>
                <a:lnTo>
                  <a:pt x="99" y="46"/>
                </a:lnTo>
                <a:lnTo>
                  <a:pt x="97" y="46"/>
                </a:lnTo>
                <a:lnTo>
                  <a:pt x="95" y="43"/>
                </a:lnTo>
                <a:lnTo>
                  <a:pt x="95" y="42"/>
                </a:lnTo>
                <a:lnTo>
                  <a:pt x="93" y="34"/>
                </a:lnTo>
                <a:lnTo>
                  <a:pt x="93" y="32"/>
                </a:lnTo>
                <a:lnTo>
                  <a:pt x="92" y="32"/>
                </a:lnTo>
                <a:lnTo>
                  <a:pt x="92" y="30"/>
                </a:lnTo>
                <a:lnTo>
                  <a:pt x="92" y="29"/>
                </a:lnTo>
                <a:lnTo>
                  <a:pt x="93" y="28"/>
                </a:lnTo>
                <a:lnTo>
                  <a:pt x="90" y="26"/>
                </a:lnTo>
                <a:lnTo>
                  <a:pt x="90" y="25"/>
                </a:lnTo>
                <a:lnTo>
                  <a:pt x="89" y="23"/>
                </a:lnTo>
                <a:lnTo>
                  <a:pt x="89" y="21"/>
                </a:lnTo>
                <a:lnTo>
                  <a:pt x="90" y="20"/>
                </a:lnTo>
                <a:lnTo>
                  <a:pt x="90" y="18"/>
                </a:lnTo>
                <a:lnTo>
                  <a:pt x="92" y="16"/>
                </a:lnTo>
                <a:lnTo>
                  <a:pt x="95" y="21"/>
                </a:lnTo>
                <a:lnTo>
                  <a:pt x="100" y="26"/>
                </a:lnTo>
                <a:close/>
                <a:moveTo>
                  <a:pt x="236" y="13"/>
                </a:moveTo>
                <a:lnTo>
                  <a:pt x="238" y="19"/>
                </a:lnTo>
                <a:lnTo>
                  <a:pt x="239" y="19"/>
                </a:lnTo>
                <a:lnTo>
                  <a:pt x="238" y="19"/>
                </a:lnTo>
                <a:lnTo>
                  <a:pt x="238" y="20"/>
                </a:lnTo>
                <a:lnTo>
                  <a:pt x="239" y="21"/>
                </a:lnTo>
                <a:lnTo>
                  <a:pt x="238" y="23"/>
                </a:lnTo>
                <a:lnTo>
                  <a:pt x="239" y="25"/>
                </a:lnTo>
                <a:lnTo>
                  <a:pt x="241" y="23"/>
                </a:lnTo>
                <a:lnTo>
                  <a:pt x="241" y="22"/>
                </a:lnTo>
                <a:lnTo>
                  <a:pt x="242" y="20"/>
                </a:lnTo>
                <a:lnTo>
                  <a:pt x="243" y="19"/>
                </a:lnTo>
                <a:lnTo>
                  <a:pt x="245" y="20"/>
                </a:lnTo>
                <a:lnTo>
                  <a:pt x="248" y="23"/>
                </a:lnTo>
                <a:lnTo>
                  <a:pt x="249" y="26"/>
                </a:lnTo>
                <a:lnTo>
                  <a:pt x="249" y="27"/>
                </a:lnTo>
                <a:lnTo>
                  <a:pt x="249" y="28"/>
                </a:lnTo>
                <a:lnTo>
                  <a:pt x="250" y="28"/>
                </a:lnTo>
                <a:lnTo>
                  <a:pt x="250" y="27"/>
                </a:lnTo>
                <a:lnTo>
                  <a:pt x="251" y="27"/>
                </a:lnTo>
                <a:lnTo>
                  <a:pt x="251" y="28"/>
                </a:lnTo>
                <a:lnTo>
                  <a:pt x="252" y="29"/>
                </a:lnTo>
                <a:lnTo>
                  <a:pt x="252" y="30"/>
                </a:lnTo>
                <a:lnTo>
                  <a:pt x="256" y="33"/>
                </a:lnTo>
                <a:lnTo>
                  <a:pt x="257" y="35"/>
                </a:lnTo>
                <a:lnTo>
                  <a:pt x="259" y="37"/>
                </a:lnTo>
                <a:lnTo>
                  <a:pt x="260" y="41"/>
                </a:lnTo>
                <a:lnTo>
                  <a:pt x="264" y="41"/>
                </a:lnTo>
                <a:lnTo>
                  <a:pt x="265" y="40"/>
                </a:lnTo>
                <a:lnTo>
                  <a:pt x="267" y="39"/>
                </a:lnTo>
                <a:lnTo>
                  <a:pt x="268" y="37"/>
                </a:lnTo>
                <a:lnTo>
                  <a:pt x="268" y="35"/>
                </a:lnTo>
                <a:lnTo>
                  <a:pt x="270" y="35"/>
                </a:lnTo>
                <a:lnTo>
                  <a:pt x="271" y="35"/>
                </a:lnTo>
                <a:lnTo>
                  <a:pt x="272" y="34"/>
                </a:lnTo>
                <a:lnTo>
                  <a:pt x="272" y="33"/>
                </a:lnTo>
                <a:lnTo>
                  <a:pt x="272" y="32"/>
                </a:lnTo>
                <a:lnTo>
                  <a:pt x="274" y="32"/>
                </a:lnTo>
                <a:lnTo>
                  <a:pt x="275" y="33"/>
                </a:lnTo>
                <a:lnTo>
                  <a:pt x="277" y="34"/>
                </a:lnTo>
                <a:lnTo>
                  <a:pt x="277" y="32"/>
                </a:lnTo>
                <a:lnTo>
                  <a:pt x="277" y="30"/>
                </a:lnTo>
                <a:lnTo>
                  <a:pt x="277" y="29"/>
                </a:lnTo>
                <a:lnTo>
                  <a:pt x="274" y="27"/>
                </a:lnTo>
                <a:lnTo>
                  <a:pt x="275" y="27"/>
                </a:lnTo>
                <a:lnTo>
                  <a:pt x="277" y="27"/>
                </a:lnTo>
                <a:lnTo>
                  <a:pt x="278" y="27"/>
                </a:lnTo>
                <a:lnTo>
                  <a:pt x="279" y="28"/>
                </a:lnTo>
                <a:lnTo>
                  <a:pt x="280" y="28"/>
                </a:lnTo>
                <a:lnTo>
                  <a:pt x="280" y="29"/>
                </a:lnTo>
                <a:lnTo>
                  <a:pt x="281" y="32"/>
                </a:lnTo>
                <a:lnTo>
                  <a:pt x="284" y="33"/>
                </a:lnTo>
                <a:lnTo>
                  <a:pt x="285" y="34"/>
                </a:lnTo>
                <a:lnTo>
                  <a:pt x="287" y="37"/>
                </a:lnTo>
                <a:lnTo>
                  <a:pt x="288" y="39"/>
                </a:lnTo>
                <a:lnTo>
                  <a:pt x="289" y="40"/>
                </a:lnTo>
                <a:lnTo>
                  <a:pt x="291" y="40"/>
                </a:lnTo>
                <a:lnTo>
                  <a:pt x="291" y="41"/>
                </a:lnTo>
                <a:lnTo>
                  <a:pt x="289" y="43"/>
                </a:lnTo>
                <a:lnTo>
                  <a:pt x="291" y="44"/>
                </a:lnTo>
                <a:lnTo>
                  <a:pt x="292" y="47"/>
                </a:lnTo>
                <a:lnTo>
                  <a:pt x="295" y="53"/>
                </a:lnTo>
                <a:lnTo>
                  <a:pt x="295" y="54"/>
                </a:lnTo>
                <a:lnTo>
                  <a:pt x="296" y="55"/>
                </a:lnTo>
                <a:lnTo>
                  <a:pt x="299" y="56"/>
                </a:lnTo>
                <a:lnTo>
                  <a:pt x="300" y="56"/>
                </a:lnTo>
                <a:lnTo>
                  <a:pt x="303" y="56"/>
                </a:lnTo>
                <a:lnTo>
                  <a:pt x="306" y="56"/>
                </a:lnTo>
                <a:lnTo>
                  <a:pt x="306" y="54"/>
                </a:lnTo>
                <a:lnTo>
                  <a:pt x="307" y="54"/>
                </a:lnTo>
                <a:lnTo>
                  <a:pt x="309" y="54"/>
                </a:lnTo>
                <a:lnTo>
                  <a:pt x="310" y="54"/>
                </a:lnTo>
                <a:lnTo>
                  <a:pt x="312" y="54"/>
                </a:lnTo>
                <a:lnTo>
                  <a:pt x="312" y="55"/>
                </a:lnTo>
                <a:lnTo>
                  <a:pt x="310" y="55"/>
                </a:lnTo>
                <a:lnTo>
                  <a:pt x="309" y="56"/>
                </a:lnTo>
                <a:lnTo>
                  <a:pt x="308" y="57"/>
                </a:lnTo>
                <a:lnTo>
                  <a:pt x="308" y="58"/>
                </a:lnTo>
                <a:lnTo>
                  <a:pt x="310" y="60"/>
                </a:lnTo>
                <a:lnTo>
                  <a:pt x="312" y="60"/>
                </a:lnTo>
                <a:lnTo>
                  <a:pt x="312" y="58"/>
                </a:lnTo>
                <a:lnTo>
                  <a:pt x="313" y="58"/>
                </a:lnTo>
                <a:lnTo>
                  <a:pt x="313" y="57"/>
                </a:lnTo>
                <a:lnTo>
                  <a:pt x="314" y="56"/>
                </a:lnTo>
                <a:lnTo>
                  <a:pt x="315" y="56"/>
                </a:lnTo>
                <a:lnTo>
                  <a:pt x="316" y="57"/>
                </a:lnTo>
                <a:lnTo>
                  <a:pt x="315" y="58"/>
                </a:lnTo>
                <a:lnTo>
                  <a:pt x="314" y="58"/>
                </a:lnTo>
                <a:lnTo>
                  <a:pt x="315" y="60"/>
                </a:lnTo>
                <a:lnTo>
                  <a:pt x="316" y="60"/>
                </a:lnTo>
                <a:lnTo>
                  <a:pt x="317" y="60"/>
                </a:lnTo>
                <a:lnTo>
                  <a:pt x="319" y="61"/>
                </a:lnTo>
                <a:lnTo>
                  <a:pt x="320" y="61"/>
                </a:lnTo>
                <a:lnTo>
                  <a:pt x="321" y="61"/>
                </a:lnTo>
                <a:lnTo>
                  <a:pt x="321" y="60"/>
                </a:lnTo>
                <a:lnTo>
                  <a:pt x="322" y="60"/>
                </a:lnTo>
                <a:lnTo>
                  <a:pt x="323" y="58"/>
                </a:lnTo>
                <a:lnTo>
                  <a:pt x="324" y="58"/>
                </a:lnTo>
                <a:lnTo>
                  <a:pt x="324" y="60"/>
                </a:lnTo>
                <a:lnTo>
                  <a:pt x="324" y="62"/>
                </a:lnTo>
                <a:lnTo>
                  <a:pt x="324" y="64"/>
                </a:lnTo>
                <a:lnTo>
                  <a:pt x="323" y="67"/>
                </a:lnTo>
                <a:lnTo>
                  <a:pt x="324" y="67"/>
                </a:lnTo>
                <a:lnTo>
                  <a:pt x="324" y="65"/>
                </a:lnTo>
                <a:lnTo>
                  <a:pt x="326" y="63"/>
                </a:lnTo>
                <a:lnTo>
                  <a:pt x="328" y="62"/>
                </a:lnTo>
                <a:lnTo>
                  <a:pt x="329" y="62"/>
                </a:lnTo>
                <a:lnTo>
                  <a:pt x="329" y="63"/>
                </a:lnTo>
                <a:lnTo>
                  <a:pt x="330" y="64"/>
                </a:lnTo>
                <a:lnTo>
                  <a:pt x="331" y="63"/>
                </a:lnTo>
                <a:lnTo>
                  <a:pt x="332" y="63"/>
                </a:lnTo>
                <a:lnTo>
                  <a:pt x="334" y="63"/>
                </a:lnTo>
                <a:lnTo>
                  <a:pt x="334" y="62"/>
                </a:lnTo>
                <a:lnTo>
                  <a:pt x="335" y="60"/>
                </a:lnTo>
                <a:lnTo>
                  <a:pt x="336" y="60"/>
                </a:lnTo>
                <a:lnTo>
                  <a:pt x="337" y="60"/>
                </a:lnTo>
                <a:lnTo>
                  <a:pt x="338" y="60"/>
                </a:lnTo>
                <a:lnTo>
                  <a:pt x="339" y="60"/>
                </a:lnTo>
                <a:lnTo>
                  <a:pt x="341" y="58"/>
                </a:lnTo>
                <a:lnTo>
                  <a:pt x="344" y="55"/>
                </a:lnTo>
                <a:lnTo>
                  <a:pt x="345" y="55"/>
                </a:lnTo>
                <a:lnTo>
                  <a:pt x="346" y="56"/>
                </a:lnTo>
                <a:lnTo>
                  <a:pt x="348" y="56"/>
                </a:lnTo>
                <a:lnTo>
                  <a:pt x="349" y="57"/>
                </a:lnTo>
                <a:lnTo>
                  <a:pt x="350" y="57"/>
                </a:lnTo>
                <a:lnTo>
                  <a:pt x="351" y="57"/>
                </a:lnTo>
                <a:lnTo>
                  <a:pt x="352" y="56"/>
                </a:lnTo>
                <a:lnTo>
                  <a:pt x="353" y="57"/>
                </a:lnTo>
                <a:lnTo>
                  <a:pt x="353" y="58"/>
                </a:lnTo>
                <a:lnTo>
                  <a:pt x="352" y="60"/>
                </a:lnTo>
                <a:lnTo>
                  <a:pt x="351" y="60"/>
                </a:lnTo>
                <a:lnTo>
                  <a:pt x="351" y="61"/>
                </a:lnTo>
                <a:lnTo>
                  <a:pt x="351" y="62"/>
                </a:lnTo>
                <a:lnTo>
                  <a:pt x="349" y="61"/>
                </a:lnTo>
                <a:lnTo>
                  <a:pt x="346" y="62"/>
                </a:lnTo>
                <a:lnTo>
                  <a:pt x="346" y="64"/>
                </a:lnTo>
                <a:lnTo>
                  <a:pt x="346" y="65"/>
                </a:lnTo>
                <a:lnTo>
                  <a:pt x="350" y="68"/>
                </a:lnTo>
                <a:lnTo>
                  <a:pt x="355" y="70"/>
                </a:lnTo>
                <a:lnTo>
                  <a:pt x="357" y="69"/>
                </a:lnTo>
                <a:lnTo>
                  <a:pt x="359" y="68"/>
                </a:lnTo>
                <a:lnTo>
                  <a:pt x="359" y="67"/>
                </a:lnTo>
                <a:lnTo>
                  <a:pt x="359" y="65"/>
                </a:lnTo>
                <a:lnTo>
                  <a:pt x="360" y="65"/>
                </a:lnTo>
                <a:lnTo>
                  <a:pt x="362" y="64"/>
                </a:lnTo>
                <a:lnTo>
                  <a:pt x="363" y="65"/>
                </a:lnTo>
                <a:lnTo>
                  <a:pt x="364" y="65"/>
                </a:lnTo>
                <a:lnTo>
                  <a:pt x="364" y="67"/>
                </a:lnTo>
                <a:lnTo>
                  <a:pt x="364" y="68"/>
                </a:lnTo>
                <a:lnTo>
                  <a:pt x="365" y="68"/>
                </a:lnTo>
                <a:lnTo>
                  <a:pt x="365" y="69"/>
                </a:lnTo>
                <a:lnTo>
                  <a:pt x="364" y="70"/>
                </a:lnTo>
                <a:lnTo>
                  <a:pt x="365" y="71"/>
                </a:lnTo>
                <a:lnTo>
                  <a:pt x="369" y="68"/>
                </a:lnTo>
                <a:lnTo>
                  <a:pt x="370" y="71"/>
                </a:lnTo>
                <a:lnTo>
                  <a:pt x="371" y="72"/>
                </a:lnTo>
                <a:lnTo>
                  <a:pt x="372" y="72"/>
                </a:lnTo>
                <a:lnTo>
                  <a:pt x="373" y="72"/>
                </a:lnTo>
                <a:lnTo>
                  <a:pt x="373" y="74"/>
                </a:lnTo>
                <a:lnTo>
                  <a:pt x="372" y="74"/>
                </a:lnTo>
                <a:lnTo>
                  <a:pt x="371" y="74"/>
                </a:lnTo>
                <a:lnTo>
                  <a:pt x="371" y="75"/>
                </a:lnTo>
                <a:lnTo>
                  <a:pt x="371" y="76"/>
                </a:lnTo>
                <a:lnTo>
                  <a:pt x="372" y="76"/>
                </a:lnTo>
                <a:lnTo>
                  <a:pt x="372" y="77"/>
                </a:lnTo>
                <a:lnTo>
                  <a:pt x="372" y="78"/>
                </a:lnTo>
                <a:lnTo>
                  <a:pt x="372" y="79"/>
                </a:lnTo>
                <a:lnTo>
                  <a:pt x="372" y="81"/>
                </a:lnTo>
                <a:lnTo>
                  <a:pt x="372" y="82"/>
                </a:lnTo>
                <a:lnTo>
                  <a:pt x="372" y="83"/>
                </a:lnTo>
                <a:lnTo>
                  <a:pt x="373" y="83"/>
                </a:lnTo>
                <a:lnTo>
                  <a:pt x="374" y="81"/>
                </a:lnTo>
                <a:lnTo>
                  <a:pt x="377" y="78"/>
                </a:lnTo>
                <a:lnTo>
                  <a:pt x="378" y="77"/>
                </a:lnTo>
                <a:lnTo>
                  <a:pt x="378" y="76"/>
                </a:lnTo>
                <a:lnTo>
                  <a:pt x="378" y="75"/>
                </a:lnTo>
                <a:lnTo>
                  <a:pt x="379" y="75"/>
                </a:lnTo>
                <a:lnTo>
                  <a:pt x="384" y="78"/>
                </a:lnTo>
                <a:lnTo>
                  <a:pt x="386" y="79"/>
                </a:lnTo>
                <a:lnTo>
                  <a:pt x="390" y="81"/>
                </a:lnTo>
                <a:lnTo>
                  <a:pt x="396" y="82"/>
                </a:lnTo>
                <a:lnTo>
                  <a:pt x="400" y="81"/>
                </a:lnTo>
                <a:lnTo>
                  <a:pt x="401" y="81"/>
                </a:lnTo>
                <a:lnTo>
                  <a:pt x="402" y="82"/>
                </a:lnTo>
                <a:lnTo>
                  <a:pt x="402" y="81"/>
                </a:lnTo>
                <a:lnTo>
                  <a:pt x="405" y="79"/>
                </a:lnTo>
                <a:lnTo>
                  <a:pt x="409" y="75"/>
                </a:lnTo>
                <a:lnTo>
                  <a:pt x="410" y="74"/>
                </a:lnTo>
                <a:lnTo>
                  <a:pt x="412" y="74"/>
                </a:lnTo>
                <a:lnTo>
                  <a:pt x="413" y="72"/>
                </a:lnTo>
                <a:lnTo>
                  <a:pt x="415" y="72"/>
                </a:lnTo>
                <a:lnTo>
                  <a:pt x="415" y="74"/>
                </a:lnTo>
                <a:lnTo>
                  <a:pt x="415" y="76"/>
                </a:lnTo>
                <a:lnTo>
                  <a:pt x="415" y="77"/>
                </a:lnTo>
                <a:lnTo>
                  <a:pt x="416" y="78"/>
                </a:lnTo>
                <a:lnTo>
                  <a:pt x="417" y="79"/>
                </a:lnTo>
                <a:lnTo>
                  <a:pt x="417" y="81"/>
                </a:lnTo>
                <a:lnTo>
                  <a:pt x="419" y="81"/>
                </a:lnTo>
                <a:lnTo>
                  <a:pt x="419" y="79"/>
                </a:lnTo>
                <a:lnTo>
                  <a:pt x="420" y="79"/>
                </a:lnTo>
                <a:lnTo>
                  <a:pt x="420" y="81"/>
                </a:lnTo>
                <a:lnTo>
                  <a:pt x="421" y="84"/>
                </a:lnTo>
                <a:lnTo>
                  <a:pt x="421" y="85"/>
                </a:lnTo>
                <a:lnTo>
                  <a:pt x="422" y="86"/>
                </a:lnTo>
                <a:lnTo>
                  <a:pt x="423" y="86"/>
                </a:lnTo>
                <a:lnTo>
                  <a:pt x="427" y="88"/>
                </a:lnTo>
                <a:lnTo>
                  <a:pt x="428" y="88"/>
                </a:lnTo>
                <a:lnTo>
                  <a:pt x="429" y="88"/>
                </a:lnTo>
                <a:lnTo>
                  <a:pt x="429" y="89"/>
                </a:lnTo>
                <a:lnTo>
                  <a:pt x="430" y="89"/>
                </a:lnTo>
                <a:lnTo>
                  <a:pt x="431" y="91"/>
                </a:lnTo>
                <a:lnTo>
                  <a:pt x="431" y="92"/>
                </a:lnTo>
                <a:lnTo>
                  <a:pt x="433" y="92"/>
                </a:lnTo>
                <a:lnTo>
                  <a:pt x="435" y="93"/>
                </a:lnTo>
                <a:lnTo>
                  <a:pt x="435" y="95"/>
                </a:lnTo>
                <a:lnTo>
                  <a:pt x="437" y="97"/>
                </a:lnTo>
                <a:lnTo>
                  <a:pt x="438" y="97"/>
                </a:lnTo>
                <a:lnTo>
                  <a:pt x="440" y="96"/>
                </a:lnTo>
                <a:lnTo>
                  <a:pt x="442" y="96"/>
                </a:lnTo>
                <a:lnTo>
                  <a:pt x="443" y="96"/>
                </a:lnTo>
                <a:lnTo>
                  <a:pt x="444" y="97"/>
                </a:lnTo>
                <a:lnTo>
                  <a:pt x="445" y="98"/>
                </a:lnTo>
                <a:lnTo>
                  <a:pt x="447" y="99"/>
                </a:lnTo>
                <a:lnTo>
                  <a:pt x="448" y="99"/>
                </a:lnTo>
                <a:lnTo>
                  <a:pt x="449" y="99"/>
                </a:lnTo>
                <a:lnTo>
                  <a:pt x="449" y="98"/>
                </a:lnTo>
                <a:lnTo>
                  <a:pt x="445" y="96"/>
                </a:lnTo>
                <a:lnTo>
                  <a:pt x="444" y="95"/>
                </a:lnTo>
                <a:lnTo>
                  <a:pt x="447" y="95"/>
                </a:lnTo>
                <a:lnTo>
                  <a:pt x="449" y="95"/>
                </a:lnTo>
                <a:lnTo>
                  <a:pt x="451" y="93"/>
                </a:lnTo>
                <a:lnTo>
                  <a:pt x="451" y="95"/>
                </a:lnTo>
                <a:lnTo>
                  <a:pt x="452" y="96"/>
                </a:lnTo>
                <a:lnTo>
                  <a:pt x="454" y="97"/>
                </a:lnTo>
                <a:lnTo>
                  <a:pt x="456" y="96"/>
                </a:lnTo>
                <a:lnTo>
                  <a:pt x="457" y="96"/>
                </a:lnTo>
                <a:lnTo>
                  <a:pt x="457" y="95"/>
                </a:lnTo>
                <a:lnTo>
                  <a:pt x="456" y="95"/>
                </a:lnTo>
                <a:lnTo>
                  <a:pt x="454" y="95"/>
                </a:lnTo>
                <a:lnTo>
                  <a:pt x="454" y="93"/>
                </a:lnTo>
                <a:lnTo>
                  <a:pt x="451" y="92"/>
                </a:lnTo>
                <a:lnTo>
                  <a:pt x="449" y="92"/>
                </a:lnTo>
                <a:lnTo>
                  <a:pt x="448" y="91"/>
                </a:lnTo>
                <a:lnTo>
                  <a:pt x="449" y="91"/>
                </a:lnTo>
                <a:lnTo>
                  <a:pt x="451" y="91"/>
                </a:lnTo>
                <a:lnTo>
                  <a:pt x="455" y="89"/>
                </a:lnTo>
                <a:lnTo>
                  <a:pt x="456" y="88"/>
                </a:lnTo>
                <a:lnTo>
                  <a:pt x="455" y="88"/>
                </a:lnTo>
                <a:lnTo>
                  <a:pt x="454" y="86"/>
                </a:lnTo>
                <a:lnTo>
                  <a:pt x="456" y="85"/>
                </a:lnTo>
                <a:lnTo>
                  <a:pt x="457" y="85"/>
                </a:lnTo>
                <a:lnTo>
                  <a:pt x="458" y="84"/>
                </a:lnTo>
                <a:lnTo>
                  <a:pt x="460" y="84"/>
                </a:lnTo>
                <a:lnTo>
                  <a:pt x="463" y="84"/>
                </a:lnTo>
                <a:lnTo>
                  <a:pt x="462" y="85"/>
                </a:lnTo>
                <a:lnTo>
                  <a:pt x="463" y="86"/>
                </a:lnTo>
                <a:lnTo>
                  <a:pt x="465" y="85"/>
                </a:lnTo>
                <a:lnTo>
                  <a:pt x="467" y="85"/>
                </a:lnTo>
                <a:lnTo>
                  <a:pt x="469" y="85"/>
                </a:lnTo>
                <a:lnTo>
                  <a:pt x="470" y="83"/>
                </a:lnTo>
                <a:lnTo>
                  <a:pt x="470" y="82"/>
                </a:lnTo>
                <a:lnTo>
                  <a:pt x="471" y="82"/>
                </a:lnTo>
                <a:lnTo>
                  <a:pt x="471" y="83"/>
                </a:lnTo>
                <a:lnTo>
                  <a:pt x="473" y="85"/>
                </a:lnTo>
                <a:lnTo>
                  <a:pt x="474" y="85"/>
                </a:lnTo>
                <a:lnTo>
                  <a:pt x="478" y="83"/>
                </a:lnTo>
                <a:lnTo>
                  <a:pt x="478" y="82"/>
                </a:lnTo>
                <a:lnTo>
                  <a:pt x="479" y="82"/>
                </a:lnTo>
                <a:lnTo>
                  <a:pt x="480" y="82"/>
                </a:lnTo>
                <a:lnTo>
                  <a:pt x="484" y="79"/>
                </a:lnTo>
                <a:lnTo>
                  <a:pt x="484" y="78"/>
                </a:lnTo>
                <a:lnTo>
                  <a:pt x="480" y="79"/>
                </a:lnTo>
                <a:lnTo>
                  <a:pt x="478" y="79"/>
                </a:lnTo>
                <a:lnTo>
                  <a:pt x="476" y="82"/>
                </a:lnTo>
                <a:lnTo>
                  <a:pt x="474" y="82"/>
                </a:lnTo>
                <a:lnTo>
                  <a:pt x="473" y="81"/>
                </a:lnTo>
                <a:lnTo>
                  <a:pt x="473" y="79"/>
                </a:lnTo>
                <a:lnTo>
                  <a:pt x="473" y="77"/>
                </a:lnTo>
                <a:lnTo>
                  <a:pt x="476" y="75"/>
                </a:lnTo>
                <a:lnTo>
                  <a:pt x="478" y="74"/>
                </a:lnTo>
                <a:lnTo>
                  <a:pt x="478" y="75"/>
                </a:lnTo>
                <a:lnTo>
                  <a:pt x="479" y="75"/>
                </a:lnTo>
                <a:lnTo>
                  <a:pt x="480" y="75"/>
                </a:lnTo>
                <a:lnTo>
                  <a:pt x="480" y="74"/>
                </a:lnTo>
                <a:lnTo>
                  <a:pt x="481" y="74"/>
                </a:lnTo>
                <a:lnTo>
                  <a:pt x="483" y="72"/>
                </a:lnTo>
                <a:lnTo>
                  <a:pt x="484" y="72"/>
                </a:lnTo>
                <a:lnTo>
                  <a:pt x="485" y="72"/>
                </a:lnTo>
                <a:lnTo>
                  <a:pt x="486" y="74"/>
                </a:lnTo>
                <a:lnTo>
                  <a:pt x="488" y="71"/>
                </a:lnTo>
                <a:lnTo>
                  <a:pt x="492" y="69"/>
                </a:lnTo>
                <a:lnTo>
                  <a:pt x="493" y="68"/>
                </a:lnTo>
                <a:lnTo>
                  <a:pt x="494" y="68"/>
                </a:lnTo>
                <a:lnTo>
                  <a:pt x="494" y="67"/>
                </a:lnTo>
                <a:lnTo>
                  <a:pt x="495" y="67"/>
                </a:lnTo>
                <a:lnTo>
                  <a:pt x="497" y="67"/>
                </a:lnTo>
                <a:lnTo>
                  <a:pt x="498" y="64"/>
                </a:lnTo>
                <a:lnTo>
                  <a:pt x="497" y="63"/>
                </a:lnTo>
                <a:lnTo>
                  <a:pt x="497" y="62"/>
                </a:lnTo>
                <a:lnTo>
                  <a:pt x="495" y="61"/>
                </a:lnTo>
                <a:lnTo>
                  <a:pt x="497" y="60"/>
                </a:lnTo>
                <a:lnTo>
                  <a:pt x="498" y="60"/>
                </a:lnTo>
                <a:lnTo>
                  <a:pt x="500" y="61"/>
                </a:lnTo>
                <a:lnTo>
                  <a:pt x="501" y="61"/>
                </a:lnTo>
                <a:lnTo>
                  <a:pt x="500" y="64"/>
                </a:lnTo>
                <a:lnTo>
                  <a:pt x="499" y="67"/>
                </a:lnTo>
                <a:lnTo>
                  <a:pt x="494" y="71"/>
                </a:lnTo>
                <a:lnTo>
                  <a:pt x="492" y="74"/>
                </a:lnTo>
                <a:lnTo>
                  <a:pt x="491" y="75"/>
                </a:lnTo>
                <a:lnTo>
                  <a:pt x="487" y="75"/>
                </a:lnTo>
                <a:lnTo>
                  <a:pt x="487" y="76"/>
                </a:lnTo>
                <a:lnTo>
                  <a:pt x="485" y="78"/>
                </a:lnTo>
                <a:lnTo>
                  <a:pt x="488" y="77"/>
                </a:lnTo>
                <a:lnTo>
                  <a:pt x="490" y="77"/>
                </a:lnTo>
                <a:lnTo>
                  <a:pt x="494" y="76"/>
                </a:lnTo>
                <a:lnTo>
                  <a:pt x="495" y="76"/>
                </a:lnTo>
                <a:lnTo>
                  <a:pt x="498" y="75"/>
                </a:lnTo>
                <a:lnTo>
                  <a:pt x="499" y="75"/>
                </a:lnTo>
                <a:lnTo>
                  <a:pt x="499" y="76"/>
                </a:lnTo>
                <a:lnTo>
                  <a:pt x="498" y="76"/>
                </a:lnTo>
                <a:lnTo>
                  <a:pt x="494" y="77"/>
                </a:lnTo>
                <a:lnTo>
                  <a:pt x="493" y="78"/>
                </a:lnTo>
                <a:lnTo>
                  <a:pt x="490" y="81"/>
                </a:lnTo>
                <a:lnTo>
                  <a:pt x="488" y="83"/>
                </a:lnTo>
                <a:lnTo>
                  <a:pt x="485" y="85"/>
                </a:lnTo>
                <a:lnTo>
                  <a:pt x="483" y="88"/>
                </a:lnTo>
                <a:lnTo>
                  <a:pt x="480" y="89"/>
                </a:lnTo>
                <a:lnTo>
                  <a:pt x="479" y="90"/>
                </a:lnTo>
                <a:lnTo>
                  <a:pt x="479" y="92"/>
                </a:lnTo>
                <a:lnTo>
                  <a:pt x="480" y="96"/>
                </a:lnTo>
                <a:lnTo>
                  <a:pt x="483" y="96"/>
                </a:lnTo>
                <a:lnTo>
                  <a:pt x="484" y="97"/>
                </a:lnTo>
                <a:lnTo>
                  <a:pt x="484" y="98"/>
                </a:lnTo>
                <a:lnTo>
                  <a:pt x="485" y="100"/>
                </a:lnTo>
                <a:lnTo>
                  <a:pt x="487" y="98"/>
                </a:lnTo>
                <a:lnTo>
                  <a:pt x="487" y="97"/>
                </a:lnTo>
                <a:lnTo>
                  <a:pt x="488" y="97"/>
                </a:lnTo>
                <a:lnTo>
                  <a:pt x="490" y="97"/>
                </a:lnTo>
                <a:lnTo>
                  <a:pt x="490" y="96"/>
                </a:lnTo>
                <a:lnTo>
                  <a:pt x="491" y="93"/>
                </a:lnTo>
                <a:lnTo>
                  <a:pt x="494" y="92"/>
                </a:lnTo>
                <a:lnTo>
                  <a:pt x="497" y="89"/>
                </a:lnTo>
                <a:lnTo>
                  <a:pt x="498" y="89"/>
                </a:lnTo>
                <a:lnTo>
                  <a:pt x="498" y="90"/>
                </a:lnTo>
                <a:lnTo>
                  <a:pt x="499" y="90"/>
                </a:lnTo>
                <a:lnTo>
                  <a:pt x="499" y="91"/>
                </a:lnTo>
                <a:lnTo>
                  <a:pt x="500" y="90"/>
                </a:lnTo>
                <a:lnTo>
                  <a:pt x="500" y="89"/>
                </a:lnTo>
                <a:lnTo>
                  <a:pt x="501" y="89"/>
                </a:lnTo>
                <a:lnTo>
                  <a:pt x="502" y="89"/>
                </a:lnTo>
                <a:lnTo>
                  <a:pt x="507" y="84"/>
                </a:lnTo>
                <a:lnTo>
                  <a:pt x="509" y="83"/>
                </a:lnTo>
                <a:lnTo>
                  <a:pt x="509" y="84"/>
                </a:lnTo>
                <a:lnTo>
                  <a:pt x="508" y="85"/>
                </a:lnTo>
                <a:lnTo>
                  <a:pt x="507" y="86"/>
                </a:lnTo>
                <a:lnTo>
                  <a:pt x="506" y="88"/>
                </a:lnTo>
                <a:lnTo>
                  <a:pt x="505" y="89"/>
                </a:lnTo>
                <a:lnTo>
                  <a:pt x="505" y="90"/>
                </a:lnTo>
                <a:lnTo>
                  <a:pt x="504" y="90"/>
                </a:lnTo>
                <a:lnTo>
                  <a:pt x="501" y="91"/>
                </a:lnTo>
                <a:lnTo>
                  <a:pt x="501" y="92"/>
                </a:lnTo>
                <a:lnTo>
                  <a:pt x="500" y="93"/>
                </a:lnTo>
                <a:lnTo>
                  <a:pt x="501" y="95"/>
                </a:lnTo>
                <a:lnTo>
                  <a:pt x="501" y="96"/>
                </a:lnTo>
                <a:lnTo>
                  <a:pt x="502" y="97"/>
                </a:lnTo>
                <a:lnTo>
                  <a:pt x="504" y="98"/>
                </a:lnTo>
                <a:lnTo>
                  <a:pt x="505" y="97"/>
                </a:lnTo>
                <a:lnTo>
                  <a:pt x="506" y="97"/>
                </a:lnTo>
                <a:lnTo>
                  <a:pt x="507" y="96"/>
                </a:lnTo>
                <a:lnTo>
                  <a:pt x="508" y="96"/>
                </a:lnTo>
                <a:lnTo>
                  <a:pt x="509" y="96"/>
                </a:lnTo>
                <a:lnTo>
                  <a:pt x="509" y="97"/>
                </a:lnTo>
                <a:lnTo>
                  <a:pt x="509" y="98"/>
                </a:lnTo>
                <a:lnTo>
                  <a:pt x="508" y="98"/>
                </a:lnTo>
                <a:lnTo>
                  <a:pt x="508" y="99"/>
                </a:lnTo>
                <a:lnTo>
                  <a:pt x="507" y="102"/>
                </a:lnTo>
                <a:lnTo>
                  <a:pt x="505" y="104"/>
                </a:lnTo>
                <a:lnTo>
                  <a:pt x="504" y="105"/>
                </a:lnTo>
                <a:lnTo>
                  <a:pt x="504" y="106"/>
                </a:lnTo>
                <a:lnTo>
                  <a:pt x="505" y="107"/>
                </a:lnTo>
                <a:lnTo>
                  <a:pt x="506" y="106"/>
                </a:lnTo>
                <a:lnTo>
                  <a:pt x="506" y="107"/>
                </a:lnTo>
                <a:lnTo>
                  <a:pt x="506" y="109"/>
                </a:lnTo>
                <a:lnTo>
                  <a:pt x="506" y="111"/>
                </a:lnTo>
                <a:lnTo>
                  <a:pt x="507" y="112"/>
                </a:lnTo>
                <a:lnTo>
                  <a:pt x="507" y="113"/>
                </a:lnTo>
                <a:lnTo>
                  <a:pt x="508" y="112"/>
                </a:lnTo>
                <a:lnTo>
                  <a:pt x="508" y="111"/>
                </a:lnTo>
                <a:lnTo>
                  <a:pt x="509" y="111"/>
                </a:lnTo>
                <a:lnTo>
                  <a:pt x="509" y="110"/>
                </a:lnTo>
                <a:lnTo>
                  <a:pt x="511" y="110"/>
                </a:lnTo>
                <a:lnTo>
                  <a:pt x="511" y="111"/>
                </a:lnTo>
                <a:lnTo>
                  <a:pt x="512" y="111"/>
                </a:lnTo>
                <a:lnTo>
                  <a:pt x="515" y="111"/>
                </a:lnTo>
                <a:lnTo>
                  <a:pt x="516" y="111"/>
                </a:lnTo>
                <a:lnTo>
                  <a:pt x="518" y="112"/>
                </a:lnTo>
                <a:lnTo>
                  <a:pt x="519" y="112"/>
                </a:lnTo>
                <a:lnTo>
                  <a:pt x="521" y="112"/>
                </a:lnTo>
                <a:lnTo>
                  <a:pt x="523" y="111"/>
                </a:lnTo>
                <a:lnTo>
                  <a:pt x="526" y="110"/>
                </a:lnTo>
                <a:lnTo>
                  <a:pt x="527" y="107"/>
                </a:lnTo>
                <a:lnTo>
                  <a:pt x="529" y="102"/>
                </a:lnTo>
                <a:lnTo>
                  <a:pt x="531" y="97"/>
                </a:lnTo>
                <a:lnTo>
                  <a:pt x="531" y="96"/>
                </a:lnTo>
                <a:lnTo>
                  <a:pt x="531" y="95"/>
                </a:lnTo>
                <a:lnTo>
                  <a:pt x="530" y="95"/>
                </a:lnTo>
                <a:lnTo>
                  <a:pt x="529" y="93"/>
                </a:lnTo>
                <a:lnTo>
                  <a:pt x="528" y="93"/>
                </a:lnTo>
                <a:lnTo>
                  <a:pt x="527" y="93"/>
                </a:lnTo>
                <a:lnTo>
                  <a:pt x="526" y="93"/>
                </a:lnTo>
                <a:lnTo>
                  <a:pt x="524" y="93"/>
                </a:lnTo>
                <a:lnTo>
                  <a:pt x="522" y="93"/>
                </a:lnTo>
                <a:lnTo>
                  <a:pt x="522" y="92"/>
                </a:lnTo>
                <a:lnTo>
                  <a:pt x="521" y="92"/>
                </a:lnTo>
                <a:lnTo>
                  <a:pt x="519" y="92"/>
                </a:lnTo>
                <a:lnTo>
                  <a:pt x="519" y="91"/>
                </a:lnTo>
                <a:lnTo>
                  <a:pt x="519" y="90"/>
                </a:lnTo>
                <a:lnTo>
                  <a:pt x="520" y="90"/>
                </a:lnTo>
                <a:lnTo>
                  <a:pt x="522" y="90"/>
                </a:lnTo>
                <a:lnTo>
                  <a:pt x="522" y="88"/>
                </a:lnTo>
                <a:lnTo>
                  <a:pt x="526" y="83"/>
                </a:lnTo>
                <a:lnTo>
                  <a:pt x="527" y="82"/>
                </a:lnTo>
                <a:lnTo>
                  <a:pt x="529" y="82"/>
                </a:lnTo>
                <a:lnTo>
                  <a:pt x="530" y="82"/>
                </a:lnTo>
                <a:lnTo>
                  <a:pt x="531" y="81"/>
                </a:lnTo>
                <a:lnTo>
                  <a:pt x="534" y="78"/>
                </a:lnTo>
                <a:lnTo>
                  <a:pt x="536" y="76"/>
                </a:lnTo>
                <a:lnTo>
                  <a:pt x="537" y="76"/>
                </a:lnTo>
                <a:lnTo>
                  <a:pt x="538" y="74"/>
                </a:lnTo>
                <a:lnTo>
                  <a:pt x="540" y="75"/>
                </a:lnTo>
                <a:lnTo>
                  <a:pt x="541" y="75"/>
                </a:lnTo>
                <a:lnTo>
                  <a:pt x="543" y="74"/>
                </a:lnTo>
                <a:lnTo>
                  <a:pt x="544" y="72"/>
                </a:lnTo>
                <a:lnTo>
                  <a:pt x="547" y="72"/>
                </a:lnTo>
                <a:lnTo>
                  <a:pt x="547" y="71"/>
                </a:lnTo>
                <a:lnTo>
                  <a:pt x="547" y="70"/>
                </a:lnTo>
                <a:lnTo>
                  <a:pt x="548" y="71"/>
                </a:lnTo>
                <a:lnTo>
                  <a:pt x="548" y="72"/>
                </a:lnTo>
                <a:lnTo>
                  <a:pt x="547" y="74"/>
                </a:lnTo>
                <a:lnTo>
                  <a:pt x="545" y="74"/>
                </a:lnTo>
                <a:lnTo>
                  <a:pt x="544" y="75"/>
                </a:lnTo>
                <a:lnTo>
                  <a:pt x="543" y="75"/>
                </a:lnTo>
                <a:lnTo>
                  <a:pt x="542" y="76"/>
                </a:lnTo>
                <a:lnTo>
                  <a:pt x="541" y="76"/>
                </a:lnTo>
                <a:lnTo>
                  <a:pt x="540" y="76"/>
                </a:lnTo>
                <a:lnTo>
                  <a:pt x="540" y="77"/>
                </a:lnTo>
                <a:lnTo>
                  <a:pt x="541" y="78"/>
                </a:lnTo>
                <a:lnTo>
                  <a:pt x="541" y="79"/>
                </a:lnTo>
                <a:lnTo>
                  <a:pt x="542" y="78"/>
                </a:lnTo>
                <a:lnTo>
                  <a:pt x="543" y="77"/>
                </a:lnTo>
                <a:lnTo>
                  <a:pt x="544" y="78"/>
                </a:lnTo>
                <a:lnTo>
                  <a:pt x="545" y="82"/>
                </a:lnTo>
                <a:lnTo>
                  <a:pt x="547" y="84"/>
                </a:lnTo>
                <a:lnTo>
                  <a:pt x="548" y="85"/>
                </a:lnTo>
                <a:lnTo>
                  <a:pt x="548" y="88"/>
                </a:lnTo>
                <a:lnTo>
                  <a:pt x="548" y="90"/>
                </a:lnTo>
                <a:lnTo>
                  <a:pt x="549" y="92"/>
                </a:lnTo>
                <a:lnTo>
                  <a:pt x="550" y="93"/>
                </a:lnTo>
                <a:lnTo>
                  <a:pt x="551" y="95"/>
                </a:lnTo>
                <a:lnTo>
                  <a:pt x="552" y="97"/>
                </a:lnTo>
                <a:lnTo>
                  <a:pt x="554" y="98"/>
                </a:lnTo>
                <a:lnTo>
                  <a:pt x="556" y="100"/>
                </a:lnTo>
                <a:lnTo>
                  <a:pt x="558" y="100"/>
                </a:lnTo>
                <a:lnTo>
                  <a:pt x="559" y="99"/>
                </a:lnTo>
                <a:lnTo>
                  <a:pt x="562" y="97"/>
                </a:lnTo>
                <a:lnTo>
                  <a:pt x="561" y="97"/>
                </a:lnTo>
                <a:lnTo>
                  <a:pt x="561" y="96"/>
                </a:lnTo>
                <a:lnTo>
                  <a:pt x="558" y="96"/>
                </a:lnTo>
                <a:lnTo>
                  <a:pt x="557" y="95"/>
                </a:lnTo>
                <a:lnTo>
                  <a:pt x="557" y="93"/>
                </a:lnTo>
                <a:lnTo>
                  <a:pt x="555" y="95"/>
                </a:lnTo>
                <a:lnTo>
                  <a:pt x="556" y="92"/>
                </a:lnTo>
                <a:lnTo>
                  <a:pt x="557" y="92"/>
                </a:lnTo>
                <a:lnTo>
                  <a:pt x="558" y="92"/>
                </a:lnTo>
                <a:lnTo>
                  <a:pt x="561" y="91"/>
                </a:lnTo>
                <a:lnTo>
                  <a:pt x="563" y="92"/>
                </a:lnTo>
                <a:lnTo>
                  <a:pt x="564" y="93"/>
                </a:lnTo>
                <a:lnTo>
                  <a:pt x="565" y="95"/>
                </a:lnTo>
                <a:lnTo>
                  <a:pt x="568" y="95"/>
                </a:lnTo>
                <a:lnTo>
                  <a:pt x="570" y="96"/>
                </a:lnTo>
                <a:lnTo>
                  <a:pt x="571" y="99"/>
                </a:lnTo>
                <a:lnTo>
                  <a:pt x="573" y="100"/>
                </a:lnTo>
                <a:lnTo>
                  <a:pt x="573" y="103"/>
                </a:lnTo>
                <a:lnTo>
                  <a:pt x="573" y="105"/>
                </a:lnTo>
                <a:lnTo>
                  <a:pt x="575" y="106"/>
                </a:lnTo>
                <a:lnTo>
                  <a:pt x="576" y="105"/>
                </a:lnTo>
                <a:lnTo>
                  <a:pt x="577" y="105"/>
                </a:lnTo>
                <a:lnTo>
                  <a:pt x="576" y="106"/>
                </a:lnTo>
                <a:lnTo>
                  <a:pt x="576" y="107"/>
                </a:lnTo>
                <a:lnTo>
                  <a:pt x="575" y="107"/>
                </a:lnTo>
                <a:lnTo>
                  <a:pt x="573" y="107"/>
                </a:lnTo>
                <a:lnTo>
                  <a:pt x="571" y="109"/>
                </a:lnTo>
                <a:lnTo>
                  <a:pt x="568" y="112"/>
                </a:lnTo>
                <a:lnTo>
                  <a:pt x="563" y="118"/>
                </a:lnTo>
                <a:lnTo>
                  <a:pt x="562" y="119"/>
                </a:lnTo>
                <a:lnTo>
                  <a:pt x="561" y="119"/>
                </a:lnTo>
                <a:lnTo>
                  <a:pt x="561" y="118"/>
                </a:lnTo>
                <a:lnTo>
                  <a:pt x="562" y="117"/>
                </a:lnTo>
                <a:lnTo>
                  <a:pt x="563" y="116"/>
                </a:lnTo>
                <a:lnTo>
                  <a:pt x="564" y="114"/>
                </a:lnTo>
                <a:lnTo>
                  <a:pt x="564" y="113"/>
                </a:lnTo>
                <a:lnTo>
                  <a:pt x="563" y="112"/>
                </a:lnTo>
                <a:lnTo>
                  <a:pt x="562" y="112"/>
                </a:lnTo>
                <a:lnTo>
                  <a:pt x="562" y="113"/>
                </a:lnTo>
                <a:lnTo>
                  <a:pt x="561" y="113"/>
                </a:lnTo>
                <a:lnTo>
                  <a:pt x="559" y="114"/>
                </a:lnTo>
                <a:lnTo>
                  <a:pt x="558" y="117"/>
                </a:lnTo>
                <a:lnTo>
                  <a:pt x="559" y="120"/>
                </a:lnTo>
                <a:lnTo>
                  <a:pt x="561" y="121"/>
                </a:lnTo>
                <a:lnTo>
                  <a:pt x="559" y="121"/>
                </a:lnTo>
                <a:lnTo>
                  <a:pt x="558" y="123"/>
                </a:lnTo>
                <a:lnTo>
                  <a:pt x="556" y="125"/>
                </a:lnTo>
                <a:lnTo>
                  <a:pt x="554" y="128"/>
                </a:lnTo>
                <a:lnTo>
                  <a:pt x="556" y="131"/>
                </a:lnTo>
                <a:lnTo>
                  <a:pt x="555" y="132"/>
                </a:lnTo>
                <a:lnTo>
                  <a:pt x="554" y="132"/>
                </a:lnTo>
                <a:lnTo>
                  <a:pt x="550" y="131"/>
                </a:lnTo>
                <a:lnTo>
                  <a:pt x="549" y="132"/>
                </a:lnTo>
                <a:lnTo>
                  <a:pt x="549" y="133"/>
                </a:lnTo>
                <a:lnTo>
                  <a:pt x="549" y="134"/>
                </a:lnTo>
                <a:lnTo>
                  <a:pt x="550" y="135"/>
                </a:lnTo>
                <a:lnTo>
                  <a:pt x="550" y="138"/>
                </a:lnTo>
                <a:lnTo>
                  <a:pt x="550" y="139"/>
                </a:lnTo>
                <a:lnTo>
                  <a:pt x="550" y="140"/>
                </a:lnTo>
                <a:lnTo>
                  <a:pt x="549" y="141"/>
                </a:lnTo>
                <a:lnTo>
                  <a:pt x="548" y="141"/>
                </a:lnTo>
                <a:lnTo>
                  <a:pt x="547" y="140"/>
                </a:lnTo>
                <a:lnTo>
                  <a:pt x="547" y="139"/>
                </a:lnTo>
                <a:lnTo>
                  <a:pt x="547" y="138"/>
                </a:lnTo>
                <a:lnTo>
                  <a:pt x="545" y="135"/>
                </a:lnTo>
                <a:lnTo>
                  <a:pt x="545" y="134"/>
                </a:lnTo>
                <a:lnTo>
                  <a:pt x="544" y="134"/>
                </a:lnTo>
                <a:lnTo>
                  <a:pt x="543" y="134"/>
                </a:lnTo>
                <a:lnTo>
                  <a:pt x="543" y="135"/>
                </a:lnTo>
                <a:lnTo>
                  <a:pt x="543" y="137"/>
                </a:lnTo>
                <a:lnTo>
                  <a:pt x="543" y="138"/>
                </a:lnTo>
                <a:lnTo>
                  <a:pt x="543" y="139"/>
                </a:lnTo>
                <a:lnTo>
                  <a:pt x="542" y="139"/>
                </a:lnTo>
                <a:lnTo>
                  <a:pt x="541" y="137"/>
                </a:lnTo>
                <a:lnTo>
                  <a:pt x="540" y="135"/>
                </a:lnTo>
                <a:lnTo>
                  <a:pt x="538" y="137"/>
                </a:lnTo>
                <a:lnTo>
                  <a:pt x="538" y="138"/>
                </a:lnTo>
                <a:lnTo>
                  <a:pt x="540" y="140"/>
                </a:lnTo>
                <a:lnTo>
                  <a:pt x="540" y="141"/>
                </a:lnTo>
                <a:lnTo>
                  <a:pt x="540" y="142"/>
                </a:lnTo>
                <a:lnTo>
                  <a:pt x="543" y="145"/>
                </a:lnTo>
                <a:lnTo>
                  <a:pt x="544" y="144"/>
                </a:lnTo>
                <a:lnTo>
                  <a:pt x="544" y="145"/>
                </a:lnTo>
                <a:lnTo>
                  <a:pt x="544" y="147"/>
                </a:lnTo>
                <a:lnTo>
                  <a:pt x="545" y="147"/>
                </a:lnTo>
                <a:lnTo>
                  <a:pt x="549" y="148"/>
                </a:lnTo>
                <a:lnTo>
                  <a:pt x="550" y="151"/>
                </a:lnTo>
                <a:lnTo>
                  <a:pt x="551" y="152"/>
                </a:lnTo>
                <a:lnTo>
                  <a:pt x="552" y="153"/>
                </a:lnTo>
                <a:lnTo>
                  <a:pt x="552" y="154"/>
                </a:lnTo>
                <a:lnTo>
                  <a:pt x="551" y="154"/>
                </a:lnTo>
                <a:lnTo>
                  <a:pt x="550" y="153"/>
                </a:lnTo>
                <a:lnTo>
                  <a:pt x="549" y="153"/>
                </a:lnTo>
                <a:lnTo>
                  <a:pt x="549" y="152"/>
                </a:lnTo>
                <a:lnTo>
                  <a:pt x="548" y="152"/>
                </a:lnTo>
                <a:lnTo>
                  <a:pt x="547" y="154"/>
                </a:lnTo>
                <a:lnTo>
                  <a:pt x="545" y="154"/>
                </a:lnTo>
                <a:lnTo>
                  <a:pt x="545" y="152"/>
                </a:lnTo>
                <a:lnTo>
                  <a:pt x="544" y="151"/>
                </a:lnTo>
                <a:lnTo>
                  <a:pt x="543" y="151"/>
                </a:lnTo>
                <a:lnTo>
                  <a:pt x="543" y="152"/>
                </a:lnTo>
                <a:lnTo>
                  <a:pt x="542" y="151"/>
                </a:lnTo>
                <a:lnTo>
                  <a:pt x="541" y="152"/>
                </a:lnTo>
                <a:lnTo>
                  <a:pt x="540" y="152"/>
                </a:lnTo>
                <a:lnTo>
                  <a:pt x="540" y="153"/>
                </a:lnTo>
                <a:lnTo>
                  <a:pt x="541" y="154"/>
                </a:lnTo>
                <a:lnTo>
                  <a:pt x="542" y="154"/>
                </a:lnTo>
                <a:lnTo>
                  <a:pt x="542" y="155"/>
                </a:lnTo>
                <a:lnTo>
                  <a:pt x="543" y="156"/>
                </a:lnTo>
                <a:lnTo>
                  <a:pt x="545" y="158"/>
                </a:lnTo>
                <a:lnTo>
                  <a:pt x="543" y="161"/>
                </a:lnTo>
                <a:lnTo>
                  <a:pt x="543" y="165"/>
                </a:lnTo>
                <a:lnTo>
                  <a:pt x="541" y="163"/>
                </a:lnTo>
                <a:lnTo>
                  <a:pt x="540" y="165"/>
                </a:lnTo>
                <a:lnTo>
                  <a:pt x="538" y="166"/>
                </a:lnTo>
                <a:lnTo>
                  <a:pt x="538" y="167"/>
                </a:lnTo>
                <a:lnTo>
                  <a:pt x="538" y="170"/>
                </a:lnTo>
                <a:lnTo>
                  <a:pt x="538" y="172"/>
                </a:lnTo>
                <a:lnTo>
                  <a:pt x="537" y="172"/>
                </a:lnTo>
                <a:lnTo>
                  <a:pt x="537" y="170"/>
                </a:lnTo>
                <a:lnTo>
                  <a:pt x="536" y="169"/>
                </a:lnTo>
                <a:lnTo>
                  <a:pt x="535" y="170"/>
                </a:lnTo>
                <a:lnTo>
                  <a:pt x="533" y="172"/>
                </a:lnTo>
                <a:lnTo>
                  <a:pt x="533" y="173"/>
                </a:lnTo>
                <a:lnTo>
                  <a:pt x="530" y="175"/>
                </a:lnTo>
                <a:lnTo>
                  <a:pt x="529" y="176"/>
                </a:lnTo>
                <a:lnTo>
                  <a:pt x="529" y="177"/>
                </a:lnTo>
                <a:lnTo>
                  <a:pt x="528" y="176"/>
                </a:lnTo>
                <a:lnTo>
                  <a:pt x="527" y="176"/>
                </a:lnTo>
                <a:lnTo>
                  <a:pt x="527" y="175"/>
                </a:lnTo>
                <a:lnTo>
                  <a:pt x="529" y="174"/>
                </a:lnTo>
                <a:lnTo>
                  <a:pt x="529" y="173"/>
                </a:lnTo>
                <a:lnTo>
                  <a:pt x="528" y="173"/>
                </a:lnTo>
                <a:lnTo>
                  <a:pt x="528" y="172"/>
                </a:lnTo>
                <a:lnTo>
                  <a:pt x="529" y="172"/>
                </a:lnTo>
                <a:lnTo>
                  <a:pt x="530" y="172"/>
                </a:lnTo>
                <a:lnTo>
                  <a:pt x="531" y="172"/>
                </a:lnTo>
                <a:lnTo>
                  <a:pt x="533" y="170"/>
                </a:lnTo>
                <a:lnTo>
                  <a:pt x="531" y="169"/>
                </a:lnTo>
                <a:lnTo>
                  <a:pt x="530" y="168"/>
                </a:lnTo>
                <a:lnTo>
                  <a:pt x="531" y="166"/>
                </a:lnTo>
                <a:lnTo>
                  <a:pt x="530" y="165"/>
                </a:lnTo>
                <a:lnTo>
                  <a:pt x="530" y="160"/>
                </a:lnTo>
                <a:lnTo>
                  <a:pt x="531" y="158"/>
                </a:lnTo>
                <a:lnTo>
                  <a:pt x="530" y="158"/>
                </a:lnTo>
                <a:lnTo>
                  <a:pt x="529" y="156"/>
                </a:lnTo>
                <a:lnTo>
                  <a:pt x="528" y="156"/>
                </a:lnTo>
                <a:lnTo>
                  <a:pt x="527" y="158"/>
                </a:lnTo>
                <a:lnTo>
                  <a:pt x="527" y="159"/>
                </a:lnTo>
                <a:lnTo>
                  <a:pt x="526" y="160"/>
                </a:lnTo>
                <a:lnTo>
                  <a:pt x="527" y="161"/>
                </a:lnTo>
                <a:lnTo>
                  <a:pt x="527" y="162"/>
                </a:lnTo>
                <a:lnTo>
                  <a:pt x="527" y="163"/>
                </a:lnTo>
                <a:lnTo>
                  <a:pt x="527" y="165"/>
                </a:lnTo>
                <a:lnTo>
                  <a:pt x="524" y="166"/>
                </a:lnTo>
                <a:lnTo>
                  <a:pt x="523" y="165"/>
                </a:lnTo>
                <a:lnTo>
                  <a:pt x="523" y="162"/>
                </a:lnTo>
                <a:lnTo>
                  <a:pt x="522" y="162"/>
                </a:lnTo>
                <a:lnTo>
                  <a:pt x="521" y="163"/>
                </a:lnTo>
                <a:lnTo>
                  <a:pt x="521" y="165"/>
                </a:lnTo>
                <a:lnTo>
                  <a:pt x="521" y="166"/>
                </a:lnTo>
                <a:lnTo>
                  <a:pt x="522" y="167"/>
                </a:lnTo>
                <a:lnTo>
                  <a:pt x="522" y="168"/>
                </a:lnTo>
                <a:lnTo>
                  <a:pt x="521" y="168"/>
                </a:lnTo>
                <a:lnTo>
                  <a:pt x="520" y="168"/>
                </a:lnTo>
                <a:lnTo>
                  <a:pt x="519" y="169"/>
                </a:lnTo>
                <a:lnTo>
                  <a:pt x="519" y="170"/>
                </a:lnTo>
                <a:lnTo>
                  <a:pt x="518" y="170"/>
                </a:lnTo>
                <a:lnTo>
                  <a:pt x="516" y="170"/>
                </a:lnTo>
                <a:lnTo>
                  <a:pt x="515" y="173"/>
                </a:lnTo>
                <a:lnTo>
                  <a:pt x="514" y="170"/>
                </a:lnTo>
                <a:lnTo>
                  <a:pt x="514" y="168"/>
                </a:lnTo>
                <a:lnTo>
                  <a:pt x="515" y="166"/>
                </a:lnTo>
                <a:lnTo>
                  <a:pt x="515" y="163"/>
                </a:lnTo>
                <a:lnTo>
                  <a:pt x="515" y="162"/>
                </a:lnTo>
                <a:lnTo>
                  <a:pt x="514" y="162"/>
                </a:lnTo>
                <a:lnTo>
                  <a:pt x="512" y="165"/>
                </a:lnTo>
                <a:lnTo>
                  <a:pt x="511" y="168"/>
                </a:lnTo>
                <a:lnTo>
                  <a:pt x="511" y="169"/>
                </a:lnTo>
                <a:lnTo>
                  <a:pt x="509" y="170"/>
                </a:lnTo>
                <a:lnTo>
                  <a:pt x="508" y="169"/>
                </a:lnTo>
                <a:lnTo>
                  <a:pt x="508" y="170"/>
                </a:lnTo>
                <a:lnTo>
                  <a:pt x="508" y="174"/>
                </a:lnTo>
                <a:lnTo>
                  <a:pt x="508" y="176"/>
                </a:lnTo>
                <a:lnTo>
                  <a:pt x="507" y="176"/>
                </a:lnTo>
                <a:lnTo>
                  <a:pt x="507" y="174"/>
                </a:lnTo>
                <a:lnTo>
                  <a:pt x="507" y="172"/>
                </a:lnTo>
                <a:lnTo>
                  <a:pt x="506" y="170"/>
                </a:lnTo>
                <a:lnTo>
                  <a:pt x="505" y="168"/>
                </a:lnTo>
                <a:lnTo>
                  <a:pt x="504" y="169"/>
                </a:lnTo>
                <a:lnTo>
                  <a:pt x="502" y="169"/>
                </a:lnTo>
                <a:lnTo>
                  <a:pt x="501" y="173"/>
                </a:lnTo>
                <a:lnTo>
                  <a:pt x="501" y="174"/>
                </a:lnTo>
                <a:lnTo>
                  <a:pt x="500" y="172"/>
                </a:lnTo>
                <a:lnTo>
                  <a:pt x="498" y="173"/>
                </a:lnTo>
                <a:lnTo>
                  <a:pt x="498" y="174"/>
                </a:lnTo>
                <a:lnTo>
                  <a:pt x="497" y="175"/>
                </a:lnTo>
                <a:lnTo>
                  <a:pt x="495" y="176"/>
                </a:lnTo>
                <a:lnTo>
                  <a:pt x="495" y="180"/>
                </a:lnTo>
                <a:lnTo>
                  <a:pt x="498" y="180"/>
                </a:lnTo>
                <a:lnTo>
                  <a:pt x="498" y="181"/>
                </a:lnTo>
                <a:lnTo>
                  <a:pt x="498" y="182"/>
                </a:lnTo>
                <a:lnTo>
                  <a:pt x="498" y="183"/>
                </a:lnTo>
                <a:lnTo>
                  <a:pt x="499" y="183"/>
                </a:lnTo>
                <a:lnTo>
                  <a:pt x="501" y="183"/>
                </a:lnTo>
                <a:lnTo>
                  <a:pt x="501" y="184"/>
                </a:lnTo>
                <a:lnTo>
                  <a:pt x="501" y="186"/>
                </a:lnTo>
                <a:lnTo>
                  <a:pt x="500" y="186"/>
                </a:lnTo>
                <a:lnTo>
                  <a:pt x="499" y="186"/>
                </a:lnTo>
                <a:lnTo>
                  <a:pt x="498" y="187"/>
                </a:lnTo>
                <a:lnTo>
                  <a:pt x="497" y="186"/>
                </a:lnTo>
                <a:lnTo>
                  <a:pt x="495" y="184"/>
                </a:lnTo>
                <a:lnTo>
                  <a:pt x="493" y="184"/>
                </a:lnTo>
                <a:lnTo>
                  <a:pt x="493" y="187"/>
                </a:lnTo>
                <a:lnTo>
                  <a:pt x="493" y="188"/>
                </a:lnTo>
                <a:lnTo>
                  <a:pt x="493" y="190"/>
                </a:lnTo>
                <a:lnTo>
                  <a:pt x="494" y="193"/>
                </a:lnTo>
                <a:lnTo>
                  <a:pt x="494" y="194"/>
                </a:lnTo>
                <a:lnTo>
                  <a:pt x="493" y="194"/>
                </a:lnTo>
                <a:lnTo>
                  <a:pt x="493" y="195"/>
                </a:lnTo>
                <a:lnTo>
                  <a:pt x="492" y="195"/>
                </a:lnTo>
                <a:lnTo>
                  <a:pt x="492" y="197"/>
                </a:lnTo>
                <a:lnTo>
                  <a:pt x="493" y="198"/>
                </a:lnTo>
                <a:lnTo>
                  <a:pt x="494" y="201"/>
                </a:lnTo>
                <a:lnTo>
                  <a:pt x="495" y="202"/>
                </a:lnTo>
                <a:lnTo>
                  <a:pt x="498" y="201"/>
                </a:lnTo>
                <a:lnTo>
                  <a:pt x="498" y="202"/>
                </a:lnTo>
                <a:lnTo>
                  <a:pt x="498" y="203"/>
                </a:lnTo>
                <a:lnTo>
                  <a:pt x="495" y="203"/>
                </a:lnTo>
                <a:lnTo>
                  <a:pt x="495" y="205"/>
                </a:lnTo>
                <a:lnTo>
                  <a:pt x="497" y="208"/>
                </a:lnTo>
                <a:lnTo>
                  <a:pt x="499" y="208"/>
                </a:lnTo>
                <a:lnTo>
                  <a:pt x="501" y="208"/>
                </a:lnTo>
                <a:lnTo>
                  <a:pt x="504" y="207"/>
                </a:lnTo>
                <a:lnTo>
                  <a:pt x="506" y="203"/>
                </a:lnTo>
                <a:lnTo>
                  <a:pt x="506" y="202"/>
                </a:lnTo>
                <a:lnTo>
                  <a:pt x="506" y="201"/>
                </a:lnTo>
                <a:lnTo>
                  <a:pt x="507" y="201"/>
                </a:lnTo>
                <a:lnTo>
                  <a:pt x="508" y="201"/>
                </a:lnTo>
                <a:lnTo>
                  <a:pt x="509" y="202"/>
                </a:lnTo>
                <a:lnTo>
                  <a:pt x="508" y="203"/>
                </a:lnTo>
                <a:lnTo>
                  <a:pt x="507" y="204"/>
                </a:lnTo>
                <a:lnTo>
                  <a:pt x="506" y="209"/>
                </a:lnTo>
                <a:lnTo>
                  <a:pt x="504" y="212"/>
                </a:lnTo>
                <a:lnTo>
                  <a:pt x="504" y="214"/>
                </a:lnTo>
                <a:lnTo>
                  <a:pt x="504" y="216"/>
                </a:lnTo>
                <a:lnTo>
                  <a:pt x="502" y="216"/>
                </a:lnTo>
                <a:lnTo>
                  <a:pt x="502" y="217"/>
                </a:lnTo>
                <a:lnTo>
                  <a:pt x="502" y="219"/>
                </a:lnTo>
                <a:lnTo>
                  <a:pt x="500" y="222"/>
                </a:lnTo>
                <a:lnTo>
                  <a:pt x="498" y="224"/>
                </a:lnTo>
                <a:lnTo>
                  <a:pt x="495" y="237"/>
                </a:lnTo>
                <a:lnTo>
                  <a:pt x="497" y="242"/>
                </a:lnTo>
                <a:lnTo>
                  <a:pt x="494" y="240"/>
                </a:lnTo>
                <a:lnTo>
                  <a:pt x="493" y="242"/>
                </a:lnTo>
                <a:lnTo>
                  <a:pt x="492" y="242"/>
                </a:lnTo>
                <a:lnTo>
                  <a:pt x="492" y="243"/>
                </a:lnTo>
                <a:lnTo>
                  <a:pt x="491" y="243"/>
                </a:lnTo>
                <a:lnTo>
                  <a:pt x="490" y="243"/>
                </a:lnTo>
                <a:lnTo>
                  <a:pt x="490" y="244"/>
                </a:lnTo>
                <a:lnTo>
                  <a:pt x="488" y="244"/>
                </a:lnTo>
                <a:lnTo>
                  <a:pt x="487" y="245"/>
                </a:lnTo>
                <a:lnTo>
                  <a:pt x="485" y="246"/>
                </a:lnTo>
                <a:lnTo>
                  <a:pt x="484" y="249"/>
                </a:lnTo>
                <a:lnTo>
                  <a:pt x="479" y="257"/>
                </a:lnTo>
                <a:lnTo>
                  <a:pt x="478" y="258"/>
                </a:lnTo>
                <a:lnTo>
                  <a:pt x="477" y="259"/>
                </a:lnTo>
                <a:lnTo>
                  <a:pt x="476" y="259"/>
                </a:lnTo>
                <a:lnTo>
                  <a:pt x="474" y="260"/>
                </a:lnTo>
                <a:lnTo>
                  <a:pt x="470" y="267"/>
                </a:lnTo>
                <a:lnTo>
                  <a:pt x="469" y="270"/>
                </a:lnTo>
                <a:lnTo>
                  <a:pt x="467" y="272"/>
                </a:lnTo>
                <a:lnTo>
                  <a:pt x="467" y="274"/>
                </a:lnTo>
                <a:lnTo>
                  <a:pt x="466" y="275"/>
                </a:lnTo>
                <a:lnTo>
                  <a:pt x="465" y="277"/>
                </a:lnTo>
                <a:lnTo>
                  <a:pt x="463" y="278"/>
                </a:lnTo>
                <a:lnTo>
                  <a:pt x="462" y="278"/>
                </a:lnTo>
                <a:lnTo>
                  <a:pt x="462" y="279"/>
                </a:lnTo>
                <a:lnTo>
                  <a:pt x="462" y="280"/>
                </a:lnTo>
                <a:lnTo>
                  <a:pt x="460" y="280"/>
                </a:lnTo>
                <a:lnTo>
                  <a:pt x="459" y="280"/>
                </a:lnTo>
                <a:lnTo>
                  <a:pt x="458" y="279"/>
                </a:lnTo>
                <a:lnTo>
                  <a:pt x="457" y="279"/>
                </a:lnTo>
                <a:lnTo>
                  <a:pt x="457" y="280"/>
                </a:lnTo>
                <a:lnTo>
                  <a:pt x="458" y="280"/>
                </a:lnTo>
                <a:lnTo>
                  <a:pt x="458" y="281"/>
                </a:lnTo>
                <a:lnTo>
                  <a:pt x="458" y="284"/>
                </a:lnTo>
                <a:lnTo>
                  <a:pt x="459" y="287"/>
                </a:lnTo>
                <a:lnTo>
                  <a:pt x="462" y="294"/>
                </a:lnTo>
                <a:lnTo>
                  <a:pt x="464" y="296"/>
                </a:lnTo>
                <a:lnTo>
                  <a:pt x="470" y="302"/>
                </a:lnTo>
                <a:lnTo>
                  <a:pt x="472" y="303"/>
                </a:lnTo>
                <a:lnTo>
                  <a:pt x="474" y="305"/>
                </a:lnTo>
                <a:lnTo>
                  <a:pt x="477" y="303"/>
                </a:lnTo>
                <a:lnTo>
                  <a:pt x="478" y="306"/>
                </a:lnTo>
                <a:lnTo>
                  <a:pt x="480" y="307"/>
                </a:lnTo>
                <a:lnTo>
                  <a:pt x="480" y="308"/>
                </a:lnTo>
                <a:lnTo>
                  <a:pt x="481" y="309"/>
                </a:lnTo>
                <a:lnTo>
                  <a:pt x="483" y="309"/>
                </a:lnTo>
                <a:lnTo>
                  <a:pt x="485" y="309"/>
                </a:lnTo>
                <a:lnTo>
                  <a:pt x="486" y="310"/>
                </a:lnTo>
                <a:lnTo>
                  <a:pt x="486" y="312"/>
                </a:lnTo>
                <a:lnTo>
                  <a:pt x="487" y="312"/>
                </a:lnTo>
                <a:lnTo>
                  <a:pt x="492" y="314"/>
                </a:lnTo>
                <a:lnTo>
                  <a:pt x="493" y="316"/>
                </a:lnTo>
                <a:lnTo>
                  <a:pt x="495" y="319"/>
                </a:lnTo>
                <a:lnTo>
                  <a:pt x="498" y="321"/>
                </a:lnTo>
                <a:lnTo>
                  <a:pt x="500" y="322"/>
                </a:lnTo>
                <a:lnTo>
                  <a:pt x="501" y="322"/>
                </a:lnTo>
                <a:lnTo>
                  <a:pt x="505" y="323"/>
                </a:lnTo>
                <a:lnTo>
                  <a:pt x="506" y="324"/>
                </a:lnTo>
                <a:lnTo>
                  <a:pt x="508" y="327"/>
                </a:lnTo>
                <a:lnTo>
                  <a:pt x="509" y="327"/>
                </a:lnTo>
                <a:lnTo>
                  <a:pt x="511" y="328"/>
                </a:lnTo>
                <a:lnTo>
                  <a:pt x="513" y="329"/>
                </a:lnTo>
                <a:lnTo>
                  <a:pt x="516" y="330"/>
                </a:lnTo>
                <a:lnTo>
                  <a:pt x="518" y="331"/>
                </a:lnTo>
                <a:lnTo>
                  <a:pt x="519" y="333"/>
                </a:lnTo>
                <a:lnTo>
                  <a:pt x="520" y="336"/>
                </a:lnTo>
                <a:lnTo>
                  <a:pt x="520" y="342"/>
                </a:lnTo>
                <a:lnTo>
                  <a:pt x="521" y="343"/>
                </a:lnTo>
                <a:lnTo>
                  <a:pt x="524" y="347"/>
                </a:lnTo>
                <a:lnTo>
                  <a:pt x="526" y="347"/>
                </a:lnTo>
                <a:lnTo>
                  <a:pt x="529" y="347"/>
                </a:lnTo>
                <a:lnTo>
                  <a:pt x="530" y="348"/>
                </a:lnTo>
                <a:lnTo>
                  <a:pt x="534" y="351"/>
                </a:lnTo>
                <a:lnTo>
                  <a:pt x="536" y="352"/>
                </a:lnTo>
                <a:lnTo>
                  <a:pt x="537" y="354"/>
                </a:lnTo>
                <a:lnTo>
                  <a:pt x="538" y="355"/>
                </a:lnTo>
                <a:lnTo>
                  <a:pt x="541" y="355"/>
                </a:lnTo>
                <a:lnTo>
                  <a:pt x="542" y="355"/>
                </a:lnTo>
                <a:lnTo>
                  <a:pt x="543" y="355"/>
                </a:lnTo>
                <a:lnTo>
                  <a:pt x="544" y="357"/>
                </a:lnTo>
                <a:lnTo>
                  <a:pt x="548" y="361"/>
                </a:lnTo>
                <a:lnTo>
                  <a:pt x="549" y="361"/>
                </a:lnTo>
                <a:lnTo>
                  <a:pt x="551" y="364"/>
                </a:lnTo>
                <a:lnTo>
                  <a:pt x="551" y="365"/>
                </a:lnTo>
                <a:lnTo>
                  <a:pt x="552" y="365"/>
                </a:lnTo>
                <a:lnTo>
                  <a:pt x="552" y="368"/>
                </a:lnTo>
                <a:lnTo>
                  <a:pt x="551" y="369"/>
                </a:lnTo>
                <a:lnTo>
                  <a:pt x="551" y="370"/>
                </a:lnTo>
                <a:lnTo>
                  <a:pt x="551" y="371"/>
                </a:lnTo>
                <a:lnTo>
                  <a:pt x="552" y="371"/>
                </a:lnTo>
                <a:lnTo>
                  <a:pt x="555" y="371"/>
                </a:lnTo>
                <a:lnTo>
                  <a:pt x="555" y="370"/>
                </a:lnTo>
                <a:lnTo>
                  <a:pt x="556" y="369"/>
                </a:lnTo>
                <a:lnTo>
                  <a:pt x="557" y="369"/>
                </a:lnTo>
                <a:lnTo>
                  <a:pt x="559" y="369"/>
                </a:lnTo>
                <a:lnTo>
                  <a:pt x="562" y="369"/>
                </a:lnTo>
                <a:lnTo>
                  <a:pt x="563" y="370"/>
                </a:lnTo>
                <a:lnTo>
                  <a:pt x="565" y="371"/>
                </a:lnTo>
                <a:lnTo>
                  <a:pt x="566" y="371"/>
                </a:lnTo>
                <a:lnTo>
                  <a:pt x="566" y="370"/>
                </a:lnTo>
                <a:lnTo>
                  <a:pt x="566" y="369"/>
                </a:lnTo>
                <a:lnTo>
                  <a:pt x="568" y="368"/>
                </a:lnTo>
                <a:lnTo>
                  <a:pt x="571" y="366"/>
                </a:lnTo>
                <a:lnTo>
                  <a:pt x="572" y="369"/>
                </a:lnTo>
                <a:lnTo>
                  <a:pt x="576" y="371"/>
                </a:lnTo>
                <a:lnTo>
                  <a:pt x="578" y="372"/>
                </a:lnTo>
                <a:lnTo>
                  <a:pt x="582" y="373"/>
                </a:lnTo>
                <a:lnTo>
                  <a:pt x="583" y="375"/>
                </a:lnTo>
                <a:lnTo>
                  <a:pt x="585" y="375"/>
                </a:lnTo>
                <a:lnTo>
                  <a:pt x="585" y="376"/>
                </a:lnTo>
                <a:lnTo>
                  <a:pt x="586" y="376"/>
                </a:lnTo>
                <a:lnTo>
                  <a:pt x="590" y="378"/>
                </a:lnTo>
                <a:lnTo>
                  <a:pt x="590" y="379"/>
                </a:lnTo>
                <a:lnTo>
                  <a:pt x="591" y="379"/>
                </a:lnTo>
                <a:lnTo>
                  <a:pt x="592" y="382"/>
                </a:lnTo>
                <a:lnTo>
                  <a:pt x="597" y="386"/>
                </a:lnTo>
                <a:lnTo>
                  <a:pt x="599" y="386"/>
                </a:lnTo>
                <a:lnTo>
                  <a:pt x="600" y="386"/>
                </a:lnTo>
                <a:lnTo>
                  <a:pt x="601" y="386"/>
                </a:lnTo>
                <a:lnTo>
                  <a:pt x="601" y="387"/>
                </a:lnTo>
                <a:lnTo>
                  <a:pt x="601" y="389"/>
                </a:lnTo>
                <a:lnTo>
                  <a:pt x="602" y="389"/>
                </a:lnTo>
                <a:lnTo>
                  <a:pt x="604" y="389"/>
                </a:lnTo>
                <a:lnTo>
                  <a:pt x="605" y="390"/>
                </a:lnTo>
                <a:lnTo>
                  <a:pt x="606" y="390"/>
                </a:lnTo>
                <a:lnTo>
                  <a:pt x="607" y="390"/>
                </a:lnTo>
                <a:lnTo>
                  <a:pt x="608" y="390"/>
                </a:lnTo>
                <a:lnTo>
                  <a:pt x="609" y="390"/>
                </a:lnTo>
                <a:lnTo>
                  <a:pt x="611" y="390"/>
                </a:lnTo>
                <a:lnTo>
                  <a:pt x="619" y="393"/>
                </a:lnTo>
                <a:lnTo>
                  <a:pt x="620" y="394"/>
                </a:lnTo>
                <a:lnTo>
                  <a:pt x="623" y="396"/>
                </a:lnTo>
                <a:lnTo>
                  <a:pt x="625" y="397"/>
                </a:lnTo>
                <a:lnTo>
                  <a:pt x="627" y="400"/>
                </a:lnTo>
                <a:lnTo>
                  <a:pt x="627" y="401"/>
                </a:lnTo>
                <a:lnTo>
                  <a:pt x="630" y="407"/>
                </a:lnTo>
                <a:lnTo>
                  <a:pt x="632" y="408"/>
                </a:lnTo>
                <a:lnTo>
                  <a:pt x="633" y="411"/>
                </a:lnTo>
                <a:lnTo>
                  <a:pt x="635" y="413"/>
                </a:lnTo>
                <a:lnTo>
                  <a:pt x="639" y="415"/>
                </a:lnTo>
                <a:lnTo>
                  <a:pt x="642" y="418"/>
                </a:lnTo>
                <a:lnTo>
                  <a:pt x="642" y="419"/>
                </a:lnTo>
                <a:lnTo>
                  <a:pt x="641" y="441"/>
                </a:lnTo>
                <a:lnTo>
                  <a:pt x="640" y="462"/>
                </a:lnTo>
                <a:lnTo>
                  <a:pt x="640" y="484"/>
                </a:lnTo>
                <a:lnTo>
                  <a:pt x="639" y="506"/>
                </a:lnTo>
                <a:lnTo>
                  <a:pt x="639" y="527"/>
                </a:lnTo>
                <a:lnTo>
                  <a:pt x="637" y="550"/>
                </a:lnTo>
                <a:lnTo>
                  <a:pt x="636" y="571"/>
                </a:lnTo>
                <a:lnTo>
                  <a:pt x="636" y="593"/>
                </a:lnTo>
                <a:lnTo>
                  <a:pt x="635" y="614"/>
                </a:lnTo>
                <a:lnTo>
                  <a:pt x="635" y="636"/>
                </a:lnTo>
                <a:lnTo>
                  <a:pt x="634" y="657"/>
                </a:lnTo>
                <a:lnTo>
                  <a:pt x="634" y="679"/>
                </a:lnTo>
                <a:lnTo>
                  <a:pt x="633" y="700"/>
                </a:lnTo>
                <a:lnTo>
                  <a:pt x="632" y="721"/>
                </a:lnTo>
                <a:lnTo>
                  <a:pt x="632" y="743"/>
                </a:lnTo>
                <a:lnTo>
                  <a:pt x="630" y="764"/>
                </a:lnTo>
                <a:lnTo>
                  <a:pt x="630" y="786"/>
                </a:lnTo>
                <a:lnTo>
                  <a:pt x="629" y="807"/>
                </a:lnTo>
                <a:lnTo>
                  <a:pt x="628" y="828"/>
                </a:lnTo>
                <a:lnTo>
                  <a:pt x="628" y="850"/>
                </a:lnTo>
                <a:lnTo>
                  <a:pt x="627" y="871"/>
                </a:lnTo>
                <a:lnTo>
                  <a:pt x="627" y="894"/>
                </a:lnTo>
                <a:lnTo>
                  <a:pt x="626" y="915"/>
                </a:lnTo>
                <a:lnTo>
                  <a:pt x="625" y="936"/>
                </a:lnTo>
                <a:lnTo>
                  <a:pt x="625" y="958"/>
                </a:lnTo>
                <a:lnTo>
                  <a:pt x="623" y="979"/>
                </a:lnTo>
                <a:lnTo>
                  <a:pt x="623" y="1000"/>
                </a:lnTo>
                <a:lnTo>
                  <a:pt x="622" y="1022"/>
                </a:lnTo>
                <a:lnTo>
                  <a:pt x="622" y="1043"/>
                </a:lnTo>
                <a:lnTo>
                  <a:pt x="621" y="1064"/>
                </a:lnTo>
                <a:lnTo>
                  <a:pt x="620" y="1086"/>
                </a:lnTo>
                <a:lnTo>
                  <a:pt x="620" y="1107"/>
                </a:lnTo>
                <a:lnTo>
                  <a:pt x="601" y="1107"/>
                </a:lnTo>
                <a:lnTo>
                  <a:pt x="583" y="1106"/>
                </a:lnTo>
                <a:lnTo>
                  <a:pt x="564" y="1106"/>
                </a:lnTo>
                <a:lnTo>
                  <a:pt x="547" y="1105"/>
                </a:lnTo>
                <a:lnTo>
                  <a:pt x="528" y="1105"/>
                </a:lnTo>
                <a:lnTo>
                  <a:pt x="509" y="1105"/>
                </a:lnTo>
                <a:lnTo>
                  <a:pt x="491" y="1104"/>
                </a:lnTo>
                <a:lnTo>
                  <a:pt x="472" y="1104"/>
                </a:lnTo>
                <a:lnTo>
                  <a:pt x="455" y="1104"/>
                </a:lnTo>
                <a:lnTo>
                  <a:pt x="436" y="1104"/>
                </a:lnTo>
                <a:lnTo>
                  <a:pt x="417" y="1104"/>
                </a:lnTo>
                <a:lnTo>
                  <a:pt x="399" y="1104"/>
                </a:lnTo>
                <a:lnTo>
                  <a:pt x="381" y="1104"/>
                </a:lnTo>
                <a:lnTo>
                  <a:pt x="363" y="1104"/>
                </a:lnTo>
                <a:lnTo>
                  <a:pt x="344" y="1104"/>
                </a:lnTo>
                <a:lnTo>
                  <a:pt x="326" y="1104"/>
                </a:lnTo>
                <a:lnTo>
                  <a:pt x="307" y="1104"/>
                </a:lnTo>
                <a:lnTo>
                  <a:pt x="289" y="1104"/>
                </a:lnTo>
                <a:lnTo>
                  <a:pt x="286" y="1104"/>
                </a:lnTo>
                <a:lnTo>
                  <a:pt x="271" y="1104"/>
                </a:lnTo>
                <a:lnTo>
                  <a:pt x="252" y="1104"/>
                </a:lnTo>
                <a:lnTo>
                  <a:pt x="234" y="1104"/>
                </a:lnTo>
                <a:lnTo>
                  <a:pt x="215" y="1105"/>
                </a:lnTo>
                <a:lnTo>
                  <a:pt x="198" y="1105"/>
                </a:lnTo>
                <a:lnTo>
                  <a:pt x="179" y="1105"/>
                </a:lnTo>
                <a:lnTo>
                  <a:pt x="160" y="1106"/>
                </a:lnTo>
                <a:lnTo>
                  <a:pt x="142" y="1106"/>
                </a:lnTo>
                <a:lnTo>
                  <a:pt x="123" y="1106"/>
                </a:lnTo>
                <a:lnTo>
                  <a:pt x="106" y="1107"/>
                </a:lnTo>
                <a:lnTo>
                  <a:pt x="87" y="1107"/>
                </a:lnTo>
                <a:lnTo>
                  <a:pt x="68" y="1108"/>
                </a:lnTo>
                <a:lnTo>
                  <a:pt x="50" y="1108"/>
                </a:lnTo>
                <a:lnTo>
                  <a:pt x="31" y="1109"/>
                </a:lnTo>
                <a:lnTo>
                  <a:pt x="31" y="1085"/>
                </a:lnTo>
                <a:lnTo>
                  <a:pt x="30" y="1059"/>
                </a:lnTo>
                <a:lnTo>
                  <a:pt x="29" y="1034"/>
                </a:lnTo>
                <a:lnTo>
                  <a:pt x="28" y="1009"/>
                </a:lnTo>
                <a:lnTo>
                  <a:pt x="26" y="983"/>
                </a:lnTo>
                <a:lnTo>
                  <a:pt x="25" y="958"/>
                </a:lnTo>
                <a:lnTo>
                  <a:pt x="24" y="933"/>
                </a:lnTo>
                <a:lnTo>
                  <a:pt x="24" y="908"/>
                </a:lnTo>
                <a:lnTo>
                  <a:pt x="23" y="883"/>
                </a:lnTo>
                <a:lnTo>
                  <a:pt x="22" y="857"/>
                </a:lnTo>
                <a:lnTo>
                  <a:pt x="21" y="832"/>
                </a:lnTo>
                <a:lnTo>
                  <a:pt x="19" y="807"/>
                </a:lnTo>
                <a:lnTo>
                  <a:pt x="18" y="782"/>
                </a:lnTo>
                <a:lnTo>
                  <a:pt x="17" y="756"/>
                </a:lnTo>
                <a:lnTo>
                  <a:pt x="17" y="731"/>
                </a:lnTo>
                <a:lnTo>
                  <a:pt x="16" y="706"/>
                </a:lnTo>
                <a:lnTo>
                  <a:pt x="15" y="680"/>
                </a:lnTo>
                <a:lnTo>
                  <a:pt x="14" y="655"/>
                </a:lnTo>
                <a:lnTo>
                  <a:pt x="12" y="630"/>
                </a:lnTo>
                <a:lnTo>
                  <a:pt x="11" y="604"/>
                </a:lnTo>
                <a:lnTo>
                  <a:pt x="10" y="579"/>
                </a:lnTo>
                <a:lnTo>
                  <a:pt x="9" y="553"/>
                </a:lnTo>
                <a:lnTo>
                  <a:pt x="9" y="527"/>
                </a:lnTo>
                <a:lnTo>
                  <a:pt x="8" y="503"/>
                </a:lnTo>
                <a:lnTo>
                  <a:pt x="7" y="477"/>
                </a:lnTo>
                <a:lnTo>
                  <a:pt x="6" y="452"/>
                </a:lnTo>
                <a:lnTo>
                  <a:pt x="4" y="426"/>
                </a:lnTo>
                <a:lnTo>
                  <a:pt x="3" y="400"/>
                </a:lnTo>
                <a:lnTo>
                  <a:pt x="2" y="375"/>
                </a:lnTo>
                <a:lnTo>
                  <a:pt x="1" y="349"/>
                </a:lnTo>
                <a:lnTo>
                  <a:pt x="1" y="323"/>
                </a:lnTo>
                <a:lnTo>
                  <a:pt x="0" y="298"/>
                </a:lnTo>
                <a:lnTo>
                  <a:pt x="3" y="298"/>
                </a:lnTo>
                <a:lnTo>
                  <a:pt x="6" y="299"/>
                </a:lnTo>
                <a:lnTo>
                  <a:pt x="7" y="300"/>
                </a:lnTo>
                <a:lnTo>
                  <a:pt x="8" y="300"/>
                </a:lnTo>
                <a:lnTo>
                  <a:pt x="8" y="301"/>
                </a:lnTo>
                <a:lnTo>
                  <a:pt x="8" y="302"/>
                </a:lnTo>
                <a:lnTo>
                  <a:pt x="9" y="303"/>
                </a:lnTo>
                <a:lnTo>
                  <a:pt x="10" y="303"/>
                </a:lnTo>
                <a:lnTo>
                  <a:pt x="12" y="303"/>
                </a:lnTo>
                <a:lnTo>
                  <a:pt x="12" y="306"/>
                </a:lnTo>
                <a:lnTo>
                  <a:pt x="14" y="307"/>
                </a:lnTo>
                <a:lnTo>
                  <a:pt x="12" y="308"/>
                </a:lnTo>
                <a:lnTo>
                  <a:pt x="12" y="309"/>
                </a:lnTo>
                <a:lnTo>
                  <a:pt x="12" y="310"/>
                </a:lnTo>
                <a:lnTo>
                  <a:pt x="14" y="313"/>
                </a:lnTo>
                <a:lnTo>
                  <a:pt x="14" y="314"/>
                </a:lnTo>
                <a:lnTo>
                  <a:pt x="15" y="315"/>
                </a:lnTo>
                <a:lnTo>
                  <a:pt x="14" y="316"/>
                </a:lnTo>
                <a:lnTo>
                  <a:pt x="12" y="320"/>
                </a:lnTo>
                <a:lnTo>
                  <a:pt x="11" y="323"/>
                </a:lnTo>
                <a:lnTo>
                  <a:pt x="12" y="323"/>
                </a:lnTo>
                <a:lnTo>
                  <a:pt x="15" y="319"/>
                </a:lnTo>
                <a:lnTo>
                  <a:pt x="16" y="319"/>
                </a:lnTo>
                <a:lnTo>
                  <a:pt x="16" y="320"/>
                </a:lnTo>
                <a:lnTo>
                  <a:pt x="15" y="322"/>
                </a:lnTo>
                <a:lnTo>
                  <a:pt x="15" y="323"/>
                </a:lnTo>
                <a:lnTo>
                  <a:pt x="16" y="324"/>
                </a:lnTo>
                <a:lnTo>
                  <a:pt x="17" y="315"/>
                </a:lnTo>
                <a:lnTo>
                  <a:pt x="19" y="314"/>
                </a:lnTo>
                <a:lnTo>
                  <a:pt x="19" y="313"/>
                </a:lnTo>
                <a:lnTo>
                  <a:pt x="18" y="308"/>
                </a:lnTo>
                <a:lnTo>
                  <a:pt x="17" y="307"/>
                </a:lnTo>
                <a:lnTo>
                  <a:pt x="17" y="306"/>
                </a:lnTo>
                <a:lnTo>
                  <a:pt x="16" y="302"/>
                </a:lnTo>
                <a:lnTo>
                  <a:pt x="15" y="296"/>
                </a:lnTo>
                <a:lnTo>
                  <a:pt x="15" y="295"/>
                </a:lnTo>
                <a:lnTo>
                  <a:pt x="16" y="294"/>
                </a:lnTo>
                <a:lnTo>
                  <a:pt x="17" y="295"/>
                </a:lnTo>
                <a:lnTo>
                  <a:pt x="18" y="296"/>
                </a:lnTo>
                <a:lnTo>
                  <a:pt x="18" y="298"/>
                </a:lnTo>
                <a:lnTo>
                  <a:pt x="21" y="296"/>
                </a:lnTo>
                <a:lnTo>
                  <a:pt x="23" y="296"/>
                </a:lnTo>
                <a:lnTo>
                  <a:pt x="25" y="298"/>
                </a:lnTo>
                <a:lnTo>
                  <a:pt x="26" y="299"/>
                </a:lnTo>
                <a:lnTo>
                  <a:pt x="33" y="301"/>
                </a:lnTo>
                <a:lnTo>
                  <a:pt x="36" y="302"/>
                </a:lnTo>
                <a:lnTo>
                  <a:pt x="37" y="306"/>
                </a:lnTo>
                <a:lnTo>
                  <a:pt x="37" y="307"/>
                </a:lnTo>
                <a:lnTo>
                  <a:pt x="39" y="308"/>
                </a:lnTo>
                <a:lnTo>
                  <a:pt x="40" y="308"/>
                </a:lnTo>
                <a:lnTo>
                  <a:pt x="40" y="309"/>
                </a:lnTo>
                <a:lnTo>
                  <a:pt x="42" y="312"/>
                </a:lnTo>
                <a:lnTo>
                  <a:pt x="43" y="313"/>
                </a:lnTo>
                <a:lnTo>
                  <a:pt x="43" y="314"/>
                </a:lnTo>
                <a:lnTo>
                  <a:pt x="43" y="316"/>
                </a:lnTo>
                <a:lnTo>
                  <a:pt x="42" y="319"/>
                </a:lnTo>
                <a:lnTo>
                  <a:pt x="45" y="315"/>
                </a:lnTo>
                <a:lnTo>
                  <a:pt x="46" y="315"/>
                </a:lnTo>
                <a:lnTo>
                  <a:pt x="47" y="315"/>
                </a:lnTo>
                <a:lnTo>
                  <a:pt x="47" y="316"/>
                </a:lnTo>
                <a:lnTo>
                  <a:pt x="49" y="319"/>
                </a:lnTo>
                <a:lnTo>
                  <a:pt x="49" y="320"/>
                </a:lnTo>
                <a:lnTo>
                  <a:pt x="50" y="320"/>
                </a:lnTo>
                <a:lnTo>
                  <a:pt x="52" y="320"/>
                </a:lnTo>
                <a:lnTo>
                  <a:pt x="52" y="319"/>
                </a:lnTo>
                <a:lnTo>
                  <a:pt x="52" y="317"/>
                </a:lnTo>
                <a:lnTo>
                  <a:pt x="47" y="312"/>
                </a:lnTo>
                <a:lnTo>
                  <a:pt x="46" y="310"/>
                </a:lnTo>
                <a:lnTo>
                  <a:pt x="45" y="307"/>
                </a:lnTo>
                <a:lnTo>
                  <a:pt x="44" y="302"/>
                </a:lnTo>
                <a:lnTo>
                  <a:pt x="44" y="301"/>
                </a:lnTo>
                <a:lnTo>
                  <a:pt x="44" y="300"/>
                </a:lnTo>
                <a:lnTo>
                  <a:pt x="45" y="299"/>
                </a:lnTo>
                <a:lnTo>
                  <a:pt x="45" y="298"/>
                </a:lnTo>
                <a:lnTo>
                  <a:pt x="45" y="294"/>
                </a:lnTo>
                <a:lnTo>
                  <a:pt x="46" y="293"/>
                </a:lnTo>
                <a:lnTo>
                  <a:pt x="47" y="293"/>
                </a:lnTo>
                <a:lnTo>
                  <a:pt x="49" y="294"/>
                </a:lnTo>
                <a:lnTo>
                  <a:pt x="50" y="294"/>
                </a:lnTo>
                <a:lnTo>
                  <a:pt x="52" y="294"/>
                </a:lnTo>
                <a:lnTo>
                  <a:pt x="54" y="295"/>
                </a:lnTo>
                <a:lnTo>
                  <a:pt x="56" y="295"/>
                </a:lnTo>
                <a:lnTo>
                  <a:pt x="57" y="294"/>
                </a:lnTo>
                <a:lnTo>
                  <a:pt x="59" y="294"/>
                </a:lnTo>
                <a:lnTo>
                  <a:pt x="60" y="293"/>
                </a:lnTo>
                <a:lnTo>
                  <a:pt x="61" y="293"/>
                </a:lnTo>
                <a:lnTo>
                  <a:pt x="61" y="292"/>
                </a:lnTo>
                <a:lnTo>
                  <a:pt x="63" y="292"/>
                </a:lnTo>
                <a:lnTo>
                  <a:pt x="65" y="289"/>
                </a:lnTo>
                <a:lnTo>
                  <a:pt x="66" y="289"/>
                </a:lnTo>
                <a:lnTo>
                  <a:pt x="66" y="288"/>
                </a:lnTo>
                <a:lnTo>
                  <a:pt x="67" y="289"/>
                </a:lnTo>
                <a:lnTo>
                  <a:pt x="70" y="291"/>
                </a:lnTo>
                <a:lnTo>
                  <a:pt x="70" y="288"/>
                </a:lnTo>
                <a:lnTo>
                  <a:pt x="71" y="284"/>
                </a:lnTo>
                <a:lnTo>
                  <a:pt x="70" y="284"/>
                </a:lnTo>
                <a:lnTo>
                  <a:pt x="70" y="285"/>
                </a:lnTo>
                <a:lnTo>
                  <a:pt x="67" y="286"/>
                </a:lnTo>
                <a:lnTo>
                  <a:pt x="64" y="288"/>
                </a:lnTo>
                <a:lnTo>
                  <a:pt x="57" y="292"/>
                </a:lnTo>
                <a:lnTo>
                  <a:pt x="54" y="292"/>
                </a:lnTo>
                <a:lnTo>
                  <a:pt x="57" y="288"/>
                </a:lnTo>
                <a:lnTo>
                  <a:pt x="57" y="287"/>
                </a:lnTo>
                <a:lnTo>
                  <a:pt x="56" y="287"/>
                </a:lnTo>
                <a:lnTo>
                  <a:pt x="53" y="289"/>
                </a:lnTo>
                <a:lnTo>
                  <a:pt x="52" y="289"/>
                </a:lnTo>
                <a:lnTo>
                  <a:pt x="51" y="289"/>
                </a:lnTo>
                <a:lnTo>
                  <a:pt x="50" y="289"/>
                </a:lnTo>
                <a:lnTo>
                  <a:pt x="47" y="287"/>
                </a:lnTo>
                <a:lnTo>
                  <a:pt x="46" y="286"/>
                </a:lnTo>
                <a:lnTo>
                  <a:pt x="47" y="285"/>
                </a:lnTo>
                <a:lnTo>
                  <a:pt x="46" y="284"/>
                </a:lnTo>
                <a:lnTo>
                  <a:pt x="44" y="282"/>
                </a:lnTo>
                <a:lnTo>
                  <a:pt x="43" y="281"/>
                </a:lnTo>
                <a:lnTo>
                  <a:pt x="42" y="278"/>
                </a:lnTo>
                <a:lnTo>
                  <a:pt x="40" y="277"/>
                </a:lnTo>
                <a:lnTo>
                  <a:pt x="42" y="277"/>
                </a:lnTo>
                <a:lnTo>
                  <a:pt x="43" y="277"/>
                </a:lnTo>
                <a:lnTo>
                  <a:pt x="45" y="275"/>
                </a:lnTo>
                <a:lnTo>
                  <a:pt x="49" y="275"/>
                </a:lnTo>
                <a:lnTo>
                  <a:pt x="50" y="275"/>
                </a:lnTo>
                <a:lnTo>
                  <a:pt x="51" y="274"/>
                </a:lnTo>
                <a:lnTo>
                  <a:pt x="52" y="273"/>
                </a:lnTo>
                <a:lnTo>
                  <a:pt x="54" y="271"/>
                </a:lnTo>
                <a:lnTo>
                  <a:pt x="56" y="271"/>
                </a:lnTo>
                <a:lnTo>
                  <a:pt x="53" y="271"/>
                </a:lnTo>
                <a:lnTo>
                  <a:pt x="52" y="271"/>
                </a:lnTo>
                <a:lnTo>
                  <a:pt x="50" y="272"/>
                </a:lnTo>
                <a:lnTo>
                  <a:pt x="47" y="274"/>
                </a:lnTo>
                <a:lnTo>
                  <a:pt x="46" y="274"/>
                </a:lnTo>
                <a:lnTo>
                  <a:pt x="44" y="273"/>
                </a:lnTo>
                <a:lnTo>
                  <a:pt x="43" y="273"/>
                </a:lnTo>
                <a:lnTo>
                  <a:pt x="42" y="273"/>
                </a:lnTo>
                <a:lnTo>
                  <a:pt x="40" y="273"/>
                </a:lnTo>
                <a:lnTo>
                  <a:pt x="39" y="273"/>
                </a:lnTo>
                <a:lnTo>
                  <a:pt x="38" y="272"/>
                </a:lnTo>
                <a:lnTo>
                  <a:pt x="37" y="272"/>
                </a:lnTo>
                <a:lnTo>
                  <a:pt x="32" y="268"/>
                </a:lnTo>
                <a:lnTo>
                  <a:pt x="31" y="268"/>
                </a:lnTo>
                <a:lnTo>
                  <a:pt x="31" y="267"/>
                </a:lnTo>
                <a:lnTo>
                  <a:pt x="30" y="267"/>
                </a:lnTo>
                <a:lnTo>
                  <a:pt x="29" y="267"/>
                </a:lnTo>
                <a:lnTo>
                  <a:pt x="29" y="266"/>
                </a:lnTo>
                <a:lnTo>
                  <a:pt x="29" y="265"/>
                </a:lnTo>
                <a:lnTo>
                  <a:pt x="28" y="265"/>
                </a:lnTo>
                <a:lnTo>
                  <a:pt x="24" y="263"/>
                </a:lnTo>
                <a:lnTo>
                  <a:pt x="24" y="257"/>
                </a:lnTo>
                <a:lnTo>
                  <a:pt x="25" y="256"/>
                </a:lnTo>
                <a:lnTo>
                  <a:pt x="26" y="253"/>
                </a:lnTo>
                <a:lnTo>
                  <a:pt x="28" y="253"/>
                </a:lnTo>
                <a:lnTo>
                  <a:pt x="28" y="252"/>
                </a:lnTo>
                <a:lnTo>
                  <a:pt x="28" y="251"/>
                </a:lnTo>
                <a:lnTo>
                  <a:pt x="28" y="249"/>
                </a:lnTo>
                <a:lnTo>
                  <a:pt x="29" y="249"/>
                </a:lnTo>
                <a:lnTo>
                  <a:pt x="31" y="245"/>
                </a:lnTo>
                <a:lnTo>
                  <a:pt x="32" y="244"/>
                </a:lnTo>
                <a:lnTo>
                  <a:pt x="32" y="243"/>
                </a:lnTo>
                <a:lnTo>
                  <a:pt x="33" y="240"/>
                </a:lnTo>
                <a:lnTo>
                  <a:pt x="33" y="238"/>
                </a:lnTo>
                <a:lnTo>
                  <a:pt x="32" y="237"/>
                </a:lnTo>
                <a:lnTo>
                  <a:pt x="32" y="236"/>
                </a:lnTo>
                <a:lnTo>
                  <a:pt x="33" y="236"/>
                </a:lnTo>
                <a:lnTo>
                  <a:pt x="35" y="236"/>
                </a:lnTo>
                <a:lnTo>
                  <a:pt x="36" y="236"/>
                </a:lnTo>
                <a:lnTo>
                  <a:pt x="36" y="237"/>
                </a:lnTo>
                <a:lnTo>
                  <a:pt x="36" y="238"/>
                </a:lnTo>
                <a:lnTo>
                  <a:pt x="37" y="238"/>
                </a:lnTo>
                <a:lnTo>
                  <a:pt x="38" y="237"/>
                </a:lnTo>
                <a:lnTo>
                  <a:pt x="39" y="237"/>
                </a:lnTo>
                <a:lnTo>
                  <a:pt x="39" y="238"/>
                </a:lnTo>
                <a:lnTo>
                  <a:pt x="40" y="236"/>
                </a:lnTo>
                <a:lnTo>
                  <a:pt x="40" y="235"/>
                </a:lnTo>
                <a:lnTo>
                  <a:pt x="39" y="232"/>
                </a:lnTo>
                <a:lnTo>
                  <a:pt x="40" y="231"/>
                </a:lnTo>
                <a:lnTo>
                  <a:pt x="40" y="233"/>
                </a:lnTo>
                <a:lnTo>
                  <a:pt x="43" y="233"/>
                </a:lnTo>
                <a:lnTo>
                  <a:pt x="46" y="233"/>
                </a:lnTo>
                <a:lnTo>
                  <a:pt x="49" y="232"/>
                </a:lnTo>
                <a:lnTo>
                  <a:pt x="50" y="230"/>
                </a:lnTo>
                <a:lnTo>
                  <a:pt x="51" y="228"/>
                </a:lnTo>
                <a:lnTo>
                  <a:pt x="51" y="226"/>
                </a:lnTo>
                <a:lnTo>
                  <a:pt x="51" y="224"/>
                </a:lnTo>
                <a:lnTo>
                  <a:pt x="50" y="224"/>
                </a:lnTo>
                <a:lnTo>
                  <a:pt x="49" y="223"/>
                </a:lnTo>
                <a:lnTo>
                  <a:pt x="49" y="222"/>
                </a:lnTo>
                <a:lnTo>
                  <a:pt x="49" y="221"/>
                </a:lnTo>
                <a:lnTo>
                  <a:pt x="50" y="218"/>
                </a:lnTo>
                <a:lnTo>
                  <a:pt x="54" y="215"/>
                </a:lnTo>
                <a:lnTo>
                  <a:pt x="56" y="214"/>
                </a:lnTo>
                <a:lnTo>
                  <a:pt x="54" y="211"/>
                </a:lnTo>
                <a:lnTo>
                  <a:pt x="54" y="212"/>
                </a:lnTo>
                <a:lnTo>
                  <a:pt x="53" y="212"/>
                </a:lnTo>
                <a:lnTo>
                  <a:pt x="53" y="214"/>
                </a:lnTo>
                <a:lnTo>
                  <a:pt x="53" y="212"/>
                </a:lnTo>
                <a:lnTo>
                  <a:pt x="53" y="211"/>
                </a:lnTo>
                <a:lnTo>
                  <a:pt x="53" y="210"/>
                </a:lnTo>
                <a:lnTo>
                  <a:pt x="53" y="208"/>
                </a:lnTo>
                <a:lnTo>
                  <a:pt x="53" y="207"/>
                </a:lnTo>
                <a:lnTo>
                  <a:pt x="54" y="202"/>
                </a:lnTo>
                <a:lnTo>
                  <a:pt x="56" y="200"/>
                </a:lnTo>
                <a:lnTo>
                  <a:pt x="56" y="198"/>
                </a:lnTo>
                <a:lnTo>
                  <a:pt x="56" y="196"/>
                </a:lnTo>
                <a:lnTo>
                  <a:pt x="56" y="195"/>
                </a:lnTo>
                <a:lnTo>
                  <a:pt x="57" y="195"/>
                </a:lnTo>
                <a:lnTo>
                  <a:pt x="57" y="194"/>
                </a:lnTo>
                <a:lnTo>
                  <a:pt x="58" y="194"/>
                </a:lnTo>
                <a:lnTo>
                  <a:pt x="58" y="193"/>
                </a:lnTo>
                <a:lnTo>
                  <a:pt x="59" y="191"/>
                </a:lnTo>
                <a:lnTo>
                  <a:pt x="59" y="190"/>
                </a:lnTo>
                <a:lnTo>
                  <a:pt x="60" y="189"/>
                </a:lnTo>
                <a:lnTo>
                  <a:pt x="61" y="189"/>
                </a:lnTo>
                <a:lnTo>
                  <a:pt x="61" y="191"/>
                </a:lnTo>
                <a:lnTo>
                  <a:pt x="61" y="194"/>
                </a:lnTo>
                <a:lnTo>
                  <a:pt x="63" y="195"/>
                </a:lnTo>
                <a:lnTo>
                  <a:pt x="66" y="196"/>
                </a:lnTo>
                <a:lnTo>
                  <a:pt x="67" y="195"/>
                </a:lnTo>
                <a:lnTo>
                  <a:pt x="71" y="194"/>
                </a:lnTo>
                <a:lnTo>
                  <a:pt x="73" y="193"/>
                </a:lnTo>
                <a:lnTo>
                  <a:pt x="76" y="189"/>
                </a:lnTo>
                <a:lnTo>
                  <a:pt x="78" y="190"/>
                </a:lnTo>
                <a:lnTo>
                  <a:pt x="80" y="188"/>
                </a:lnTo>
                <a:lnTo>
                  <a:pt x="83" y="182"/>
                </a:lnTo>
                <a:lnTo>
                  <a:pt x="85" y="181"/>
                </a:lnTo>
                <a:lnTo>
                  <a:pt x="86" y="180"/>
                </a:lnTo>
                <a:lnTo>
                  <a:pt x="87" y="179"/>
                </a:lnTo>
                <a:lnTo>
                  <a:pt x="89" y="180"/>
                </a:lnTo>
                <a:lnTo>
                  <a:pt x="90" y="181"/>
                </a:lnTo>
                <a:lnTo>
                  <a:pt x="92" y="181"/>
                </a:lnTo>
                <a:lnTo>
                  <a:pt x="92" y="179"/>
                </a:lnTo>
                <a:lnTo>
                  <a:pt x="90" y="179"/>
                </a:lnTo>
                <a:lnTo>
                  <a:pt x="89" y="177"/>
                </a:lnTo>
                <a:lnTo>
                  <a:pt x="87" y="177"/>
                </a:lnTo>
                <a:lnTo>
                  <a:pt x="86" y="176"/>
                </a:lnTo>
                <a:lnTo>
                  <a:pt x="85" y="176"/>
                </a:lnTo>
                <a:lnTo>
                  <a:pt x="85" y="175"/>
                </a:lnTo>
                <a:lnTo>
                  <a:pt x="83" y="173"/>
                </a:lnTo>
                <a:lnTo>
                  <a:pt x="79" y="168"/>
                </a:lnTo>
                <a:lnTo>
                  <a:pt x="76" y="168"/>
                </a:lnTo>
                <a:lnTo>
                  <a:pt x="75" y="167"/>
                </a:lnTo>
                <a:lnTo>
                  <a:pt x="75" y="159"/>
                </a:lnTo>
                <a:lnTo>
                  <a:pt x="75" y="158"/>
                </a:lnTo>
                <a:lnTo>
                  <a:pt x="76" y="158"/>
                </a:lnTo>
                <a:lnTo>
                  <a:pt x="76" y="155"/>
                </a:lnTo>
                <a:lnTo>
                  <a:pt x="76" y="153"/>
                </a:lnTo>
                <a:lnTo>
                  <a:pt x="76" y="152"/>
                </a:lnTo>
                <a:lnTo>
                  <a:pt x="78" y="149"/>
                </a:lnTo>
                <a:lnTo>
                  <a:pt x="79" y="149"/>
                </a:lnTo>
                <a:lnTo>
                  <a:pt x="80" y="148"/>
                </a:lnTo>
                <a:lnTo>
                  <a:pt x="81" y="149"/>
                </a:lnTo>
                <a:lnTo>
                  <a:pt x="81" y="151"/>
                </a:lnTo>
                <a:lnTo>
                  <a:pt x="83" y="152"/>
                </a:lnTo>
                <a:lnTo>
                  <a:pt x="85" y="151"/>
                </a:lnTo>
                <a:lnTo>
                  <a:pt x="87" y="149"/>
                </a:lnTo>
                <a:lnTo>
                  <a:pt x="88" y="149"/>
                </a:lnTo>
                <a:lnTo>
                  <a:pt x="89" y="148"/>
                </a:lnTo>
                <a:lnTo>
                  <a:pt x="90" y="147"/>
                </a:lnTo>
                <a:lnTo>
                  <a:pt x="92" y="145"/>
                </a:lnTo>
                <a:lnTo>
                  <a:pt x="92" y="144"/>
                </a:lnTo>
                <a:lnTo>
                  <a:pt x="92" y="139"/>
                </a:lnTo>
                <a:lnTo>
                  <a:pt x="93" y="137"/>
                </a:lnTo>
                <a:lnTo>
                  <a:pt x="92" y="135"/>
                </a:lnTo>
                <a:lnTo>
                  <a:pt x="92" y="134"/>
                </a:lnTo>
                <a:lnTo>
                  <a:pt x="92" y="133"/>
                </a:lnTo>
                <a:lnTo>
                  <a:pt x="92" y="131"/>
                </a:lnTo>
                <a:lnTo>
                  <a:pt x="93" y="131"/>
                </a:lnTo>
                <a:lnTo>
                  <a:pt x="94" y="132"/>
                </a:lnTo>
                <a:lnTo>
                  <a:pt x="95" y="132"/>
                </a:lnTo>
                <a:lnTo>
                  <a:pt x="95" y="131"/>
                </a:lnTo>
                <a:lnTo>
                  <a:pt x="95" y="130"/>
                </a:lnTo>
                <a:lnTo>
                  <a:pt x="96" y="128"/>
                </a:lnTo>
                <a:lnTo>
                  <a:pt x="97" y="127"/>
                </a:lnTo>
                <a:lnTo>
                  <a:pt x="99" y="127"/>
                </a:lnTo>
                <a:lnTo>
                  <a:pt x="100" y="127"/>
                </a:lnTo>
                <a:lnTo>
                  <a:pt x="102" y="128"/>
                </a:lnTo>
                <a:lnTo>
                  <a:pt x="103" y="130"/>
                </a:lnTo>
                <a:lnTo>
                  <a:pt x="102" y="127"/>
                </a:lnTo>
                <a:lnTo>
                  <a:pt x="102" y="126"/>
                </a:lnTo>
                <a:lnTo>
                  <a:pt x="102" y="125"/>
                </a:lnTo>
                <a:lnTo>
                  <a:pt x="103" y="125"/>
                </a:lnTo>
                <a:lnTo>
                  <a:pt x="107" y="131"/>
                </a:lnTo>
                <a:lnTo>
                  <a:pt x="108" y="132"/>
                </a:lnTo>
                <a:lnTo>
                  <a:pt x="109" y="132"/>
                </a:lnTo>
                <a:lnTo>
                  <a:pt x="109" y="133"/>
                </a:lnTo>
                <a:lnTo>
                  <a:pt x="110" y="133"/>
                </a:lnTo>
                <a:lnTo>
                  <a:pt x="111" y="133"/>
                </a:lnTo>
                <a:lnTo>
                  <a:pt x="113" y="133"/>
                </a:lnTo>
                <a:lnTo>
                  <a:pt x="113" y="132"/>
                </a:lnTo>
                <a:lnTo>
                  <a:pt x="114" y="133"/>
                </a:lnTo>
                <a:lnTo>
                  <a:pt x="115" y="133"/>
                </a:lnTo>
                <a:lnTo>
                  <a:pt x="116" y="133"/>
                </a:lnTo>
                <a:lnTo>
                  <a:pt x="117" y="132"/>
                </a:lnTo>
                <a:lnTo>
                  <a:pt x="110" y="130"/>
                </a:lnTo>
                <a:lnTo>
                  <a:pt x="111" y="130"/>
                </a:lnTo>
                <a:lnTo>
                  <a:pt x="110" y="131"/>
                </a:lnTo>
                <a:lnTo>
                  <a:pt x="109" y="131"/>
                </a:lnTo>
                <a:lnTo>
                  <a:pt x="109" y="130"/>
                </a:lnTo>
                <a:lnTo>
                  <a:pt x="108" y="128"/>
                </a:lnTo>
                <a:lnTo>
                  <a:pt x="108" y="127"/>
                </a:lnTo>
                <a:lnTo>
                  <a:pt x="107" y="127"/>
                </a:lnTo>
                <a:lnTo>
                  <a:pt x="108" y="126"/>
                </a:lnTo>
                <a:lnTo>
                  <a:pt x="109" y="126"/>
                </a:lnTo>
                <a:lnTo>
                  <a:pt x="110" y="126"/>
                </a:lnTo>
                <a:lnTo>
                  <a:pt x="111" y="126"/>
                </a:lnTo>
                <a:lnTo>
                  <a:pt x="111" y="125"/>
                </a:lnTo>
                <a:lnTo>
                  <a:pt x="110" y="125"/>
                </a:lnTo>
                <a:lnTo>
                  <a:pt x="110" y="124"/>
                </a:lnTo>
                <a:lnTo>
                  <a:pt x="108" y="124"/>
                </a:lnTo>
                <a:lnTo>
                  <a:pt x="108" y="123"/>
                </a:lnTo>
                <a:lnTo>
                  <a:pt x="110" y="118"/>
                </a:lnTo>
                <a:lnTo>
                  <a:pt x="110" y="117"/>
                </a:lnTo>
                <a:lnTo>
                  <a:pt x="109" y="114"/>
                </a:lnTo>
                <a:lnTo>
                  <a:pt x="109" y="113"/>
                </a:lnTo>
                <a:lnTo>
                  <a:pt x="110" y="113"/>
                </a:lnTo>
                <a:lnTo>
                  <a:pt x="110" y="112"/>
                </a:lnTo>
                <a:lnTo>
                  <a:pt x="109" y="111"/>
                </a:lnTo>
                <a:lnTo>
                  <a:pt x="108" y="111"/>
                </a:lnTo>
                <a:lnTo>
                  <a:pt x="108" y="110"/>
                </a:lnTo>
                <a:lnTo>
                  <a:pt x="109" y="109"/>
                </a:lnTo>
                <a:lnTo>
                  <a:pt x="113" y="109"/>
                </a:lnTo>
                <a:lnTo>
                  <a:pt x="115" y="110"/>
                </a:lnTo>
                <a:lnTo>
                  <a:pt x="116" y="111"/>
                </a:lnTo>
                <a:lnTo>
                  <a:pt x="117" y="111"/>
                </a:lnTo>
                <a:lnTo>
                  <a:pt x="120" y="111"/>
                </a:lnTo>
                <a:lnTo>
                  <a:pt x="122" y="111"/>
                </a:lnTo>
                <a:lnTo>
                  <a:pt x="123" y="112"/>
                </a:lnTo>
                <a:lnTo>
                  <a:pt x="122" y="113"/>
                </a:lnTo>
                <a:lnTo>
                  <a:pt x="122" y="114"/>
                </a:lnTo>
                <a:lnTo>
                  <a:pt x="123" y="117"/>
                </a:lnTo>
                <a:lnTo>
                  <a:pt x="123" y="121"/>
                </a:lnTo>
                <a:lnTo>
                  <a:pt x="123" y="124"/>
                </a:lnTo>
                <a:lnTo>
                  <a:pt x="124" y="123"/>
                </a:lnTo>
                <a:lnTo>
                  <a:pt x="124" y="121"/>
                </a:lnTo>
                <a:lnTo>
                  <a:pt x="124" y="120"/>
                </a:lnTo>
                <a:lnTo>
                  <a:pt x="125" y="120"/>
                </a:lnTo>
                <a:lnTo>
                  <a:pt x="128" y="121"/>
                </a:lnTo>
                <a:lnTo>
                  <a:pt x="130" y="126"/>
                </a:lnTo>
                <a:lnTo>
                  <a:pt x="131" y="127"/>
                </a:lnTo>
                <a:lnTo>
                  <a:pt x="131" y="126"/>
                </a:lnTo>
                <a:lnTo>
                  <a:pt x="131" y="125"/>
                </a:lnTo>
                <a:lnTo>
                  <a:pt x="132" y="124"/>
                </a:lnTo>
                <a:lnTo>
                  <a:pt x="134" y="125"/>
                </a:lnTo>
                <a:lnTo>
                  <a:pt x="137" y="126"/>
                </a:lnTo>
                <a:lnTo>
                  <a:pt x="136" y="124"/>
                </a:lnTo>
                <a:lnTo>
                  <a:pt x="134" y="123"/>
                </a:lnTo>
                <a:lnTo>
                  <a:pt x="132" y="121"/>
                </a:lnTo>
                <a:lnTo>
                  <a:pt x="130" y="120"/>
                </a:lnTo>
                <a:lnTo>
                  <a:pt x="130" y="119"/>
                </a:lnTo>
                <a:lnTo>
                  <a:pt x="130" y="118"/>
                </a:lnTo>
                <a:lnTo>
                  <a:pt x="131" y="118"/>
                </a:lnTo>
                <a:lnTo>
                  <a:pt x="132" y="118"/>
                </a:lnTo>
                <a:lnTo>
                  <a:pt x="135" y="119"/>
                </a:lnTo>
                <a:lnTo>
                  <a:pt x="137" y="119"/>
                </a:lnTo>
                <a:lnTo>
                  <a:pt x="136" y="118"/>
                </a:lnTo>
                <a:lnTo>
                  <a:pt x="136" y="117"/>
                </a:lnTo>
                <a:lnTo>
                  <a:pt x="134" y="116"/>
                </a:lnTo>
                <a:lnTo>
                  <a:pt x="131" y="116"/>
                </a:lnTo>
                <a:lnTo>
                  <a:pt x="131" y="114"/>
                </a:lnTo>
                <a:lnTo>
                  <a:pt x="130" y="113"/>
                </a:lnTo>
                <a:lnTo>
                  <a:pt x="129" y="113"/>
                </a:lnTo>
                <a:lnTo>
                  <a:pt x="128" y="113"/>
                </a:lnTo>
                <a:lnTo>
                  <a:pt x="128" y="114"/>
                </a:lnTo>
                <a:lnTo>
                  <a:pt x="125" y="113"/>
                </a:lnTo>
                <a:lnTo>
                  <a:pt x="125" y="112"/>
                </a:lnTo>
                <a:lnTo>
                  <a:pt x="127" y="111"/>
                </a:lnTo>
                <a:lnTo>
                  <a:pt x="125" y="110"/>
                </a:lnTo>
                <a:lnTo>
                  <a:pt x="128" y="109"/>
                </a:lnTo>
                <a:lnTo>
                  <a:pt x="128" y="107"/>
                </a:lnTo>
                <a:lnTo>
                  <a:pt x="130" y="106"/>
                </a:lnTo>
                <a:lnTo>
                  <a:pt x="131" y="105"/>
                </a:lnTo>
                <a:lnTo>
                  <a:pt x="131" y="104"/>
                </a:lnTo>
                <a:lnTo>
                  <a:pt x="132" y="104"/>
                </a:lnTo>
                <a:lnTo>
                  <a:pt x="132" y="105"/>
                </a:lnTo>
                <a:lnTo>
                  <a:pt x="134" y="105"/>
                </a:lnTo>
                <a:lnTo>
                  <a:pt x="140" y="106"/>
                </a:lnTo>
                <a:lnTo>
                  <a:pt x="143" y="107"/>
                </a:lnTo>
                <a:lnTo>
                  <a:pt x="143" y="106"/>
                </a:lnTo>
                <a:lnTo>
                  <a:pt x="142" y="105"/>
                </a:lnTo>
                <a:lnTo>
                  <a:pt x="140" y="103"/>
                </a:lnTo>
                <a:lnTo>
                  <a:pt x="140" y="102"/>
                </a:lnTo>
                <a:lnTo>
                  <a:pt x="140" y="98"/>
                </a:lnTo>
                <a:lnTo>
                  <a:pt x="140" y="97"/>
                </a:lnTo>
                <a:lnTo>
                  <a:pt x="138" y="95"/>
                </a:lnTo>
                <a:lnTo>
                  <a:pt x="138" y="93"/>
                </a:lnTo>
                <a:lnTo>
                  <a:pt x="138" y="92"/>
                </a:lnTo>
                <a:lnTo>
                  <a:pt x="139" y="91"/>
                </a:lnTo>
                <a:lnTo>
                  <a:pt x="140" y="90"/>
                </a:lnTo>
                <a:lnTo>
                  <a:pt x="142" y="90"/>
                </a:lnTo>
                <a:lnTo>
                  <a:pt x="143" y="91"/>
                </a:lnTo>
                <a:lnTo>
                  <a:pt x="144" y="92"/>
                </a:lnTo>
                <a:lnTo>
                  <a:pt x="144" y="91"/>
                </a:lnTo>
                <a:lnTo>
                  <a:pt x="145" y="90"/>
                </a:lnTo>
                <a:lnTo>
                  <a:pt x="146" y="90"/>
                </a:lnTo>
                <a:lnTo>
                  <a:pt x="146" y="91"/>
                </a:lnTo>
                <a:lnTo>
                  <a:pt x="147" y="92"/>
                </a:lnTo>
                <a:lnTo>
                  <a:pt x="149" y="92"/>
                </a:lnTo>
                <a:lnTo>
                  <a:pt x="150" y="92"/>
                </a:lnTo>
                <a:lnTo>
                  <a:pt x="152" y="95"/>
                </a:lnTo>
                <a:lnTo>
                  <a:pt x="153" y="95"/>
                </a:lnTo>
                <a:lnTo>
                  <a:pt x="154" y="95"/>
                </a:lnTo>
                <a:lnTo>
                  <a:pt x="154" y="96"/>
                </a:lnTo>
                <a:lnTo>
                  <a:pt x="156" y="97"/>
                </a:lnTo>
                <a:lnTo>
                  <a:pt x="157" y="97"/>
                </a:lnTo>
                <a:lnTo>
                  <a:pt x="156" y="95"/>
                </a:lnTo>
                <a:lnTo>
                  <a:pt x="156" y="93"/>
                </a:lnTo>
                <a:lnTo>
                  <a:pt x="157" y="92"/>
                </a:lnTo>
                <a:lnTo>
                  <a:pt x="157" y="91"/>
                </a:lnTo>
                <a:lnTo>
                  <a:pt x="157" y="90"/>
                </a:lnTo>
                <a:lnTo>
                  <a:pt x="157" y="89"/>
                </a:lnTo>
                <a:lnTo>
                  <a:pt x="158" y="86"/>
                </a:lnTo>
                <a:lnTo>
                  <a:pt x="158" y="84"/>
                </a:lnTo>
                <a:lnTo>
                  <a:pt x="158" y="83"/>
                </a:lnTo>
                <a:lnTo>
                  <a:pt x="159" y="83"/>
                </a:lnTo>
                <a:lnTo>
                  <a:pt x="159" y="82"/>
                </a:lnTo>
                <a:lnTo>
                  <a:pt x="160" y="83"/>
                </a:lnTo>
                <a:lnTo>
                  <a:pt x="160" y="84"/>
                </a:lnTo>
                <a:lnTo>
                  <a:pt x="161" y="85"/>
                </a:lnTo>
                <a:lnTo>
                  <a:pt x="161" y="86"/>
                </a:lnTo>
                <a:lnTo>
                  <a:pt x="161" y="89"/>
                </a:lnTo>
                <a:lnTo>
                  <a:pt x="163" y="92"/>
                </a:lnTo>
                <a:lnTo>
                  <a:pt x="164" y="96"/>
                </a:lnTo>
                <a:lnTo>
                  <a:pt x="166" y="97"/>
                </a:lnTo>
                <a:lnTo>
                  <a:pt x="168" y="99"/>
                </a:lnTo>
                <a:lnTo>
                  <a:pt x="170" y="99"/>
                </a:lnTo>
                <a:lnTo>
                  <a:pt x="171" y="100"/>
                </a:lnTo>
                <a:lnTo>
                  <a:pt x="173" y="100"/>
                </a:lnTo>
                <a:lnTo>
                  <a:pt x="174" y="100"/>
                </a:lnTo>
                <a:lnTo>
                  <a:pt x="177" y="100"/>
                </a:lnTo>
                <a:lnTo>
                  <a:pt x="179" y="99"/>
                </a:lnTo>
                <a:lnTo>
                  <a:pt x="181" y="99"/>
                </a:lnTo>
                <a:lnTo>
                  <a:pt x="181" y="100"/>
                </a:lnTo>
                <a:lnTo>
                  <a:pt x="184" y="100"/>
                </a:lnTo>
                <a:lnTo>
                  <a:pt x="191" y="99"/>
                </a:lnTo>
                <a:lnTo>
                  <a:pt x="196" y="98"/>
                </a:lnTo>
                <a:lnTo>
                  <a:pt x="199" y="97"/>
                </a:lnTo>
                <a:lnTo>
                  <a:pt x="200" y="97"/>
                </a:lnTo>
                <a:lnTo>
                  <a:pt x="202" y="95"/>
                </a:lnTo>
                <a:lnTo>
                  <a:pt x="203" y="95"/>
                </a:lnTo>
                <a:lnTo>
                  <a:pt x="204" y="95"/>
                </a:lnTo>
                <a:lnTo>
                  <a:pt x="204" y="96"/>
                </a:lnTo>
                <a:lnTo>
                  <a:pt x="206" y="97"/>
                </a:lnTo>
                <a:lnTo>
                  <a:pt x="207" y="98"/>
                </a:lnTo>
                <a:lnTo>
                  <a:pt x="210" y="98"/>
                </a:lnTo>
                <a:lnTo>
                  <a:pt x="211" y="99"/>
                </a:lnTo>
                <a:lnTo>
                  <a:pt x="214" y="100"/>
                </a:lnTo>
                <a:lnTo>
                  <a:pt x="215" y="100"/>
                </a:lnTo>
                <a:lnTo>
                  <a:pt x="216" y="100"/>
                </a:lnTo>
                <a:lnTo>
                  <a:pt x="217" y="100"/>
                </a:lnTo>
                <a:lnTo>
                  <a:pt x="220" y="98"/>
                </a:lnTo>
                <a:lnTo>
                  <a:pt x="223" y="96"/>
                </a:lnTo>
                <a:lnTo>
                  <a:pt x="224" y="95"/>
                </a:lnTo>
                <a:lnTo>
                  <a:pt x="228" y="93"/>
                </a:lnTo>
                <a:lnTo>
                  <a:pt x="228" y="92"/>
                </a:lnTo>
                <a:lnTo>
                  <a:pt x="229" y="90"/>
                </a:lnTo>
                <a:lnTo>
                  <a:pt x="230" y="89"/>
                </a:lnTo>
                <a:lnTo>
                  <a:pt x="231" y="90"/>
                </a:lnTo>
                <a:lnTo>
                  <a:pt x="231" y="91"/>
                </a:lnTo>
                <a:lnTo>
                  <a:pt x="231" y="92"/>
                </a:lnTo>
                <a:lnTo>
                  <a:pt x="232" y="95"/>
                </a:lnTo>
                <a:lnTo>
                  <a:pt x="234" y="95"/>
                </a:lnTo>
                <a:lnTo>
                  <a:pt x="235" y="93"/>
                </a:lnTo>
                <a:lnTo>
                  <a:pt x="237" y="92"/>
                </a:lnTo>
                <a:lnTo>
                  <a:pt x="238" y="92"/>
                </a:lnTo>
                <a:lnTo>
                  <a:pt x="239" y="93"/>
                </a:lnTo>
                <a:lnTo>
                  <a:pt x="242" y="98"/>
                </a:lnTo>
                <a:lnTo>
                  <a:pt x="242" y="99"/>
                </a:lnTo>
                <a:lnTo>
                  <a:pt x="243" y="99"/>
                </a:lnTo>
                <a:lnTo>
                  <a:pt x="243" y="100"/>
                </a:lnTo>
                <a:lnTo>
                  <a:pt x="242" y="102"/>
                </a:lnTo>
                <a:lnTo>
                  <a:pt x="241" y="103"/>
                </a:lnTo>
                <a:lnTo>
                  <a:pt x="241" y="104"/>
                </a:lnTo>
                <a:lnTo>
                  <a:pt x="241" y="106"/>
                </a:lnTo>
                <a:lnTo>
                  <a:pt x="242" y="104"/>
                </a:lnTo>
                <a:lnTo>
                  <a:pt x="243" y="102"/>
                </a:lnTo>
                <a:lnTo>
                  <a:pt x="244" y="100"/>
                </a:lnTo>
                <a:lnTo>
                  <a:pt x="243" y="95"/>
                </a:lnTo>
                <a:lnTo>
                  <a:pt x="243" y="91"/>
                </a:lnTo>
                <a:lnTo>
                  <a:pt x="244" y="89"/>
                </a:lnTo>
                <a:lnTo>
                  <a:pt x="245" y="88"/>
                </a:lnTo>
                <a:lnTo>
                  <a:pt x="248" y="88"/>
                </a:lnTo>
                <a:lnTo>
                  <a:pt x="251" y="85"/>
                </a:lnTo>
                <a:lnTo>
                  <a:pt x="253" y="84"/>
                </a:lnTo>
                <a:lnTo>
                  <a:pt x="256" y="85"/>
                </a:lnTo>
                <a:lnTo>
                  <a:pt x="258" y="86"/>
                </a:lnTo>
                <a:lnTo>
                  <a:pt x="262" y="88"/>
                </a:lnTo>
                <a:lnTo>
                  <a:pt x="264" y="88"/>
                </a:lnTo>
                <a:lnTo>
                  <a:pt x="267" y="88"/>
                </a:lnTo>
                <a:lnTo>
                  <a:pt x="266" y="86"/>
                </a:lnTo>
                <a:lnTo>
                  <a:pt x="265" y="86"/>
                </a:lnTo>
                <a:lnTo>
                  <a:pt x="264" y="86"/>
                </a:lnTo>
                <a:lnTo>
                  <a:pt x="263" y="85"/>
                </a:lnTo>
                <a:lnTo>
                  <a:pt x="262" y="85"/>
                </a:lnTo>
                <a:lnTo>
                  <a:pt x="259" y="83"/>
                </a:lnTo>
                <a:lnTo>
                  <a:pt x="258" y="82"/>
                </a:lnTo>
                <a:lnTo>
                  <a:pt x="258" y="81"/>
                </a:lnTo>
                <a:lnTo>
                  <a:pt x="257" y="77"/>
                </a:lnTo>
                <a:lnTo>
                  <a:pt x="259" y="67"/>
                </a:lnTo>
                <a:lnTo>
                  <a:pt x="259" y="65"/>
                </a:lnTo>
                <a:lnTo>
                  <a:pt x="259" y="64"/>
                </a:lnTo>
                <a:lnTo>
                  <a:pt x="258" y="63"/>
                </a:lnTo>
                <a:lnTo>
                  <a:pt x="256" y="62"/>
                </a:lnTo>
                <a:lnTo>
                  <a:pt x="255" y="61"/>
                </a:lnTo>
                <a:lnTo>
                  <a:pt x="256" y="60"/>
                </a:lnTo>
                <a:lnTo>
                  <a:pt x="258" y="57"/>
                </a:lnTo>
                <a:lnTo>
                  <a:pt x="259" y="55"/>
                </a:lnTo>
                <a:lnTo>
                  <a:pt x="260" y="53"/>
                </a:lnTo>
                <a:lnTo>
                  <a:pt x="263" y="51"/>
                </a:lnTo>
                <a:lnTo>
                  <a:pt x="259" y="50"/>
                </a:lnTo>
                <a:lnTo>
                  <a:pt x="256" y="49"/>
                </a:lnTo>
                <a:lnTo>
                  <a:pt x="255" y="49"/>
                </a:lnTo>
                <a:lnTo>
                  <a:pt x="253" y="48"/>
                </a:lnTo>
                <a:lnTo>
                  <a:pt x="252" y="47"/>
                </a:lnTo>
                <a:lnTo>
                  <a:pt x="251" y="46"/>
                </a:lnTo>
                <a:lnTo>
                  <a:pt x="252" y="44"/>
                </a:lnTo>
                <a:lnTo>
                  <a:pt x="251" y="43"/>
                </a:lnTo>
                <a:lnTo>
                  <a:pt x="250" y="43"/>
                </a:lnTo>
                <a:lnTo>
                  <a:pt x="250" y="42"/>
                </a:lnTo>
                <a:lnTo>
                  <a:pt x="250" y="41"/>
                </a:lnTo>
                <a:lnTo>
                  <a:pt x="249" y="41"/>
                </a:lnTo>
                <a:lnTo>
                  <a:pt x="248" y="39"/>
                </a:lnTo>
                <a:lnTo>
                  <a:pt x="243" y="36"/>
                </a:lnTo>
                <a:lnTo>
                  <a:pt x="242" y="35"/>
                </a:lnTo>
                <a:lnTo>
                  <a:pt x="238" y="35"/>
                </a:lnTo>
                <a:lnTo>
                  <a:pt x="236" y="35"/>
                </a:lnTo>
                <a:lnTo>
                  <a:pt x="234" y="37"/>
                </a:lnTo>
                <a:lnTo>
                  <a:pt x="232" y="37"/>
                </a:lnTo>
                <a:lnTo>
                  <a:pt x="230" y="36"/>
                </a:lnTo>
                <a:lnTo>
                  <a:pt x="229" y="36"/>
                </a:lnTo>
                <a:lnTo>
                  <a:pt x="228" y="37"/>
                </a:lnTo>
                <a:lnTo>
                  <a:pt x="227" y="37"/>
                </a:lnTo>
                <a:lnTo>
                  <a:pt x="227" y="39"/>
                </a:lnTo>
                <a:lnTo>
                  <a:pt x="225" y="39"/>
                </a:lnTo>
                <a:lnTo>
                  <a:pt x="225" y="40"/>
                </a:lnTo>
                <a:lnTo>
                  <a:pt x="224" y="40"/>
                </a:lnTo>
                <a:lnTo>
                  <a:pt x="224" y="39"/>
                </a:lnTo>
                <a:lnTo>
                  <a:pt x="223" y="39"/>
                </a:lnTo>
                <a:lnTo>
                  <a:pt x="221" y="41"/>
                </a:lnTo>
                <a:lnTo>
                  <a:pt x="220" y="42"/>
                </a:lnTo>
                <a:lnTo>
                  <a:pt x="218" y="42"/>
                </a:lnTo>
                <a:lnTo>
                  <a:pt x="217" y="42"/>
                </a:lnTo>
                <a:lnTo>
                  <a:pt x="216" y="41"/>
                </a:lnTo>
                <a:lnTo>
                  <a:pt x="215" y="40"/>
                </a:lnTo>
                <a:lnTo>
                  <a:pt x="214" y="40"/>
                </a:lnTo>
                <a:lnTo>
                  <a:pt x="214" y="39"/>
                </a:lnTo>
                <a:lnTo>
                  <a:pt x="213" y="37"/>
                </a:lnTo>
                <a:lnTo>
                  <a:pt x="213" y="36"/>
                </a:lnTo>
                <a:lnTo>
                  <a:pt x="214" y="36"/>
                </a:lnTo>
                <a:lnTo>
                  <a:pt x="215" y="36"/>
                </a:lnTo>
                <a:lnTo>
                  <a:pt x="215" y="35"/>
                </a:lnTo>
                <a:lnTo>
                  <a:pt x="214" y="34"/>
                </a:lnTo>
                <a:lnTo>
                  <a:pt x="211" y="35"/>
                </a:lnTo>
                <a:lnTo>
                  <a:pt x="210" y="35"/>
                </a:lnTo>
                <a:lnTo>
                  <a:pt x="209" y="33"/>
                </a:lnTo>
                <a:lnTo>
                  <a:pt x="208" y="34"/>
                </a:lnTo>
                <a:lnTo>
                  <a:pt x="207" y="33"/>
                </a:lnTo>
                <a:lnTo>
                  <a:pt x="207" y="32"/>
                </a:lnTo>
                <a:lnTo>
                  <a:pt x="208" y="30"/>
                </a:lnTo>
                <a:lnTo>
                  <a:pt x="209" y="30"/>
                </a:lnTo>
                <a:lnTo>
                  <a:pt x="209" y="29"/>
                </a:lnTo>
                <a:lnTo>
                  <a:pt x="208" y="29"/>
                </a:lnTo>
                <a:lnTo>
                  <a:pt x="206" y="29"/>
                </a:lnTo>
                <a:lnTo>
                  <a:pt x="204" y="28"/>
                </a:lnTo>
                <a:lnTo>
                  <a:pt x="204" y="27"/>
                </a:lnTo>
                <a:lnTo>
                  <a:pt x="203" y="27"/>
                </a:lnTo>
                <a:lnTo>
                  <a:pt x="201" y="26"/>
                </a:lnTo>
                <a:lnTo>
                  <a:pt x="200" y="26"/>
                </a:lnTo>
                <a:lnTo>
                  <a:pt x="199" y="26"/>
                </a:lnTo>
                <a:lnTo>
                  <a:pt x="198" y="27"/>
                </a:lnTo>
                <a:lnTo>
                  <a:pt x="196" y="27"/>
                </a:lnTo>
                <a:lnTo>
                  <a:pt x="193" y="27"/>
                </a:lnTo>
                <a:lnTo>
                  <a:pt x="193" y="26"/>
                </a:lnTo>
                <a:lnTo>
                  <a:pt x="194" y="26"/>
                </a:lnTo>
                <a:lnTo>
                  <a:pt x="195" y="25"/>
                </a:lnTo>
                <a:lnTo>
                  <a:pt x="196" y="25"/>
                </a:lnTo>
                <a:lnTo>
                  <a:pt x="195" y="23"/>
                </a:lnTo>
                <a:lnTo>
                  <a:pt x="198" y="23"/>
                </a:lnTo>
                <a:lnTo>
                  <a:pt x="199" y="23"/>
                </a:lnTo>
                <a:lnTo>
                  <a:pt x="199" y="22"/>
                </a:lnTo>
                <a:lnTo>
                  <a:pt x="199" y="21"/>
                </a:lnTo>
                <a:lnTo>
                  <a:pt x="198" y="20"/>
                </a:lnTo>
                <a:lnTo>
                  <a:pt x="198" y="19"/>
                </a:lnTo>
                <a:lnTo>
                  <a:pt x="199" y="19"/>
                </a:lnTo>
                <a:lnTo>
                  <a:pt x="200" y="19"/>
                </a:lnTo>
                <a:lnTo>
                  <a:pt x="201" y="20"/>
                </a:lnTo>
                <a:lnTo>
                  <a:pt x="201" y="19"/>
                </a:lnTo>
                <a:lnTo>
                  <a:pt x="201" y="18"/>
                </a:lnTo>
                <a:lnTo>
                  <a:pt x="201" y="16"/>
                </a:lnTo>
                <a:lnTo>
                  <a:pt x="202" y="16"/>
                </a:lnTo>
                <a:lnTo>
                  <a:pt x="203" y="18"/>
                </a:lnTo>
                <a:lnTo>
                  <a:pt x="206" y="21"/>
                </a:lnTo>
                <a:lnTo>
                  <a:pt x="206" y="22"/>
                </a:lnTo>
                <a:lnTo>
                  <a:pt x="207" y="22"/>
                </a:lnTo>
                <a:lnTo>
                  <a:pt x="208" y="21"/>
                </a:lnTo>
                <a:lnTo>
                  <a:pt x="209" y="20"/>
                </a:lnTo>
                <a:lnTo>
                  <a:pt x="209" y="19"/>
                </a:lnTo>
                <a:lnTo>
                  <a:pt x="208" y="18"/>
                </a:lnTo>
                <a:lnTo>
                  <a:pt x="208" y="15"/>
                </a:lnTo>
                <a:lnTo>
                  <a:pt x="209" y="16"/>
                </a:lnTo>
                <a:lnTo>
                  <a:pt x="209" y="15"/>
                </a:lnTo>
                <a:lnTo>
                  <a:pt x="209" y="14"/>
                </a:lnTo>
                <a:lnTo>
                  <a:pt x="209" y="13"/>
                </a:lnTo>
                <a:lnTo>
                  <a:pt x="210" y="13"/>
                </a:lnTo>
                <a:lnTo>
                  <a:pt x="211" y="13"/>
                </a:lnTo>
                <a:lnTo>
                  <a:pt x="211" y="14"/>
                </a:lnTo>
                <a:lnTo>
                  <a:pt x="213" y="15"/>
                </a:lnTo>
                <a:lnTo>
                  <a:pt x="214" y="16"/>
                </a:lnTo>
                <a:lnTo>
                  <a:pt x="216" y="18"/>
                </a:lnTo>
                <a:lnTo>
                  <a:pt x="216" y="19"/>
                </a:lnTo>
                <a:lnTo>
                  <a:pt x="217" y="20"/>
                </a:lnTo>
                <a:lnTo>
                  <a:pt x="218" y="19"/>
                </a:lnTo>
                <a:lnTo>
                  <a:pt x="220" y="20"/>
                </a:lnTo>
                <a:lnTo>
                  <a:pt x="218" y="21"/>
                </a:lnTo>
                <a:lnTo>
                  <a:pt x="218" y="22"/>
                </a:lnTo>
                <a:lnTo>
                  <a:pt x="218" y="23"/>
                </a:lnTo>
                <a:lnTo>
                  <a:pt x="218" y="25"/>
                </a:lnTo>
                <a:lnTo>
                  <a:pt x="218" y="27"/>
                </a:lnTo>
                <a:lnTo>
                  <a:pt x="218" y="28"/>
                </a:lnTo>
                <a:lnTo>
                  <a:pt x="220" y="28"/>
                </a:lnTo>
                <a:lnTo>
                  <a:pt x="221" y="28"/>
                </a:lnTo>
                <a:lnTo>
                  <a:pt x="221" y="27"/>
                </a:lnTo>
                <a:lnTo>
                  <a:pt x="221" y="26"/>
                </a:lnTo>
                <a:lnTo>
                  <a:pt x="222" y="27"/>
                </a:lnTo>
                <a:lnTo>
                  <a:pt x="222" y="29"/>
                </a:lnTo>
                <a:lnTo>
                  <a:pt x="222" y="32"/>
                </a:lnTo>
                <a:lnTo>
                  <a:pt x="223" y="33"/>
                </a:lnTo>
                <a:lnTo>
                  <a:pt x="225" y="34"/>
                </a:lnTo>
                <a:lnTo>
                  <a:pt x="225" y="32"/>
                </a:lnTo>
                <a:lnTo>
                  <a:pt x="224" y="30"/>
                </a:lnTo>
                <a:lnTo>
                  <a:pt x="224" y="29"/>
                </a:lnTo>
                <a:lnTo>
                  <a:pt x="225" y="29"/>
                </a:lnTo>
                <a:lnTo>
                  <a:pt x="227" y="29"/>
                </a:lnTo>
                <a:lnTo>
                  <a:pt x="228" y="30"/>
                </a:lnTo>
                <a:lnTo>
                  <a:pt x="228" y="29"/>
                </a:lnTo>
                <a:lnTo>
                  <a:pt x="228" y="28"/>
                </a:lnTo>
                <a:lnTo>
                  <a:pt x="228" y="27"/>
                </a:lnTo>
                <a:lnTo>
                  <a:pt x="225" y="26"/>
                </a:lnTo>
                <a:lnTo>
                  <a:pt x="224" y="26"/>
                </a:lnTo>
                <a:lnTo>
                  <a:pt x="224" y="25"/>
                </a:lnTo>
                <a:lnTo>
                  <a:pt x="225" y="23"/>
                </a:lnTo>
                <a:lnTo>
                  <a:pt x="225" y="22"/>
                </a:lnTo>
                <a:lnTo>
                  <a:pt x="224" y="22"/>
                </a:lnTo>
                <a:lnTo>
                  <a:pt x="224" y="21"/>
                </a:lnTo>
                <a:lnTo>
                  <a:pt x="224" y="20"/>
                </a:lnTo>
                <a:lnTo>
                  <a:pt x="224" y="19"/>
                </a:lnTo>
                <a:lnTo>
                  <a:pt x="224" y="18"/>
                </a:lnTo>
                <a:lnTo>
                  <a:pt x="223" y="16"/>
                </a:lnTo>
                <a:lnTo>
                  <a:pt x="222" y="15"/>
                </a:lnTo>
                <a:lnTo>
                  <a:pt x="221" y="14"/>
                </a:lnTo>
                <a:lnTo>
                  <a:pt x="221" y="13"/>
                </a:lnTo>
                <a:lnTo>
                  <a:pt x="222" y="12"/>
                </a:lnTo>
                <a:lnTo>
                  <a:pt x="224" y="13"/>
                </a:lnTo>
                <a:lnTo>
                  <a:pt x="225" y="14"/>
                </a:lnTo>
                <a:lnTo>
                  <a:pt x="225" y="15"/>
                </a:lnTo>
                <a:lnTo>
                  <a:pt x="227" y="16"/>
                </a:lnTo>
                <a:lnTo>
                  <a:pt x="228" y="16"/>
                </a:lnTo>
                <a:lnTo>
                  <a:pt x="228" y="18"/>
                </a:lnTo>
                <a:lnTo>
                  <a:pt x="229" y="21"/>
                </a:lnTo>
                <a:lnTo>
                  <a:pt x="230" y="22"/>
                </a:lnTo>
                <a:lnTo>
                  <a:pt x="231" y="22"/>
                </a:lnTo>
                <a:lnTo>
                  <a:pt x="231" y="19"/>
                </a:lnTo>
                <a:lnTo>
                  <a:pt x="230" y="16"/>
                </a:lnTo>
                <a:lnTo>
                  <a:pt x="231" y="15"/>
                </a:lnTo>
                <a:lnTo>
                  <a:pt x="232" y="14"/>
                </a:lnTo>
                <a:lnTo>
                  <a:pt x="234" y="14"/>
                </a:lnTo>
                <a:lnTo>
                  <a:pt x="235" y="14"/>
                </a:lnTo>
                <a:lnTo>
                  <a:pt x="235" y="13"/>
                </a:lnTo>
                <a:lnTo>
                  <a:pt x="236" y="12"/>
                </a:lnTo>
                <a:lnTo>
                  <a:pt x="236" y="13"/>
                </a:lnTo>
                <a:close/>
                <a:moveTo>
                  <a:pt x="563" y="6"/>
                </a:moveTo>
                <a:lnTo>
                  <a:pt x="563" y="7"/>
                </a:lnTo>
                <a:lnTo>
                  <a:pt x="562" y="11"/>
                </a:lnTo>
                <a:lnTo>
                  <a:pt x="561" y="14"/>
                </a:lnTo>
                <a:lnTo>
                  <a:pt x="559" y="16"/>
                </a:lnTo>
                <a:lnTo>
                  <a:pt x="559" y="19"/>
                </a:lnTo>
                <a:lnTo>
                  <a:pt x="558" y="20"/>
                </a:lnTo>
                <a:lnTo>
                  <a:pt x="557" y="21"/>
                </a:lnTo>
                <a:lnTo>
                  <a:pt x="556" y="23"/>
                </a:lnTo>
                <a:lnTo>
                  <a:pt x="554" y="26"/>
                </a:lnTo>
                <a:lnTo>
                  <a:pt x="552" y="28"/>
                </a:lnTo>
                <a:lnTo>
                  <a:pt x="551" y="29"/>
                </a:lnTo>
                <a:lnTo>
                  <a:pt x="550" y="32"/>
                </a:lnTo>
                <a:lnTo>
                  <a:pt x="547" y="36"/>
                </a:lnTo>
                <a:lnTo>
                  <a:pt x="545" y="37"/>
                </a:lnTo>
                <a:lnTo>
                  <a:pt x="544" y="37"/>
                </a:lnTo>
                <a:lnTo>
                  <a:pt x="544" y="36"/>
                </a:lnTo>
                <a:lnTo>
                  <a:pt x="543" y="36"/>
                </a:lnTo>
                <a:lnTo>
                  <a:pt x="542" y="37"/>
                </a:lnTo>
                <a:lnTo>
                  <a:pt x="541" y="37"/>
                </a:lnTo>
                <a:lnTo>
                  <a:pt x="542" y="36"/>
                </a:lnTo>
                <a:lnTo>
                  <a:pt x="543" y="35"/>
                </a:lnTo>
                <a:lnTo>
                  <a:pt x="542" y="34"/>
                </a:lnTo>
                <a:lnTo>
                  <a:pt x="543" y="34"/>
                </a:lnTo>
                <a:lnTo>
                  <a:pt x="545" y="32"/>
                </a:lnTo>
                <a:lnTo>
                  <a:pt x="548" y="30"/>
                </a:lnTo>
                <a:lnTo>
                  <a:pt x="548" y="29"/>
                </a:lnTo>
                <a:lnTo>
                  <a:pt x="549" y="28"/>
                </a:lnTo>
                <a:lnTo>
                  <a:pt x="549" y="27"/>
                </a:lnTo>
                <a:lnTo>
                  <a:pt x="549" y="25"/>
                </a:lnTo>
                <a:lnTo>
                  <a:pt x="551" y="21"/>
                </a:lnTo>
                <a:lnTo>
                  <a:pt x="555" y="18"/>
                </a:lnTo>
                <a:lnTo>
                  <a:pt x="557" y="18"/>
                </a:lnTo>
                <a:lnTo>
                  <a:pt x="558" y="14"/>
                </a:lnTo>
                <a:lnTo>
                  <a:pt x="559" y="13"/>
                </a:lnTo>
                <a:lnTo>
                  <a:pt x="559" y="11"/>
                </a:lnTo>
                <a:lnTo>
                  <a:pt x="561" y="9"/>
                </a:lnTo>
                <a:lnTo>
                  <a:pt x="561" y="8"/>
                </a:lnTo>
                <a:lnTo>
                  <a:pt x="559" y="7"/>
                </a:lnTo>
                <a:lnTo>
                  <a:pt x="562" y="6"/>
                </a:lnTo>
                <a:lnTo>
                  <a:pt x="562" y="7"/>
                </a:lnTo>
                <a:lnTo>
                  <a:pt x="563" y="6"/>
                </a:lnTo>
                <a:close/>
                <a:moveTo>
                  <a:pt x="253" y="5"/>
                </a:moveTo>
                <a:lnTo>
                  <a:pt x="255" y="7"/>
                </a:lnTo>
                <a:lnTo>
                  <a:pt x="255" y="8"/>
                </a:lnTo>
                <a:lnTo>
                  <a:pt x="256" y="8"/>
                </a:lnTo>
                <a:lnTo>
                  <a:pt x="256" y="9"/>
                </a:lnTo>
                <a:lnTo>
                  <a:pt x="256" y="11"/>
                </a:lnTo>
                <a:lnTo>
                  <a:pt x="256" y="12"/>
                </a:lnTo>
                <a:lnTo>
                  <a:pt x="255" y="12"/>
                </a:lnTo>
                <a:lnTo>
                  <a:pt x="253" y="12"/>
                </a:lnTo>
                <a:lnTo>
                  <a:pt x="253" y="14"/>
                </a:lnTo>
                <a:lnTo>
                  <a:pt x="255" y="14"/>
                </a:lnTo>
                <a:lnTo>
                  <a:pt x="256" y="14"/>
                </a:lnTo>
                <a:lnTo>
                  <a:pt x="257" y="15"/>
                </a:lnTo>
                <a:lnTo>
                  <a:pt x="256" y="16"/>
                </a:lnTo>
                <a:lnTo>
                  <a:pt x="256" y="18"/>
                </a:lnTo>
                <a:lnTo>
                  <a:pt x="257" y="19"/>
                </a:lnTo>
                <a:lnTo>
                  <a:pt x="257" y="21"/>
                </a:lnTo>
                <a:lnTo>
                  <a:pt x="257" y="22"/>
                </a:lnTo>
                <a:lnTo>
                  <a:pt x="255" y="26"/>
                </a:lnTo>
                <a:lnTo>
                  <a:pt x="255" y="28"/>
                </a:lnTo>
                <a:lnTo>
                  <a:pt x="252" y="26"/>
                </a:lnTo>
                <a:lnTo>
                  <a:pt x="252" y="23"/>
                </a:lnTo>
                <a:lnTo>
                  <a:pt x="251" y="21"/>
                </a:lnTo>
                <a:lnTo>
                  <a:pt x="250" y="19"/>
                </a:lnTo>
                <a:lnTo>
                  <a:pt x="246" y="15"/>
                </a:lnTo>
                <a:lnTo>
                  <a:pt x="246" y="14"/>
                </a:lnTo>
                <a:lnTo>
                  <a:pt x="248" y="13"/>
                </a:lnTo>
                <a:lnTo>
                  <a:pt x="249" y="13"/>
                </a:lnTo>
                <a:lnTo>
                  <a:pt x="249" y="12"/>
                </a:lnTo>
                <a:lnTo>
                  <a:pt x="248" y="9"/>
                </a:lnTo>
                <a:lnTo>
                  <a:pt x="248" y="8"/>
                </a:lnTo>
                <a:lnTo>
                  <a:pt x="246" y="8"/>
                </a:lnTo>
                <a:lnTo>
                  <a:pt x="246" y="7"/>
                </a:lnTo>
                <a:lnTo>
                  <a:pt x="245" y="6"/>
                </a:lnTo>
                <a:lnTo>
                  <a:pt x="245" y="5"/>
                </a:lnTo>
                <a:lnTo>
                  <a:pt x="246" y="5"/>
                </a:lnTo>
                <a:lnTo>
                  <a:pt x="248" y="5"/>
                </a:lnTo>
                <a:lnTo>
                  <a:pt x="248" y="6"/>
                </a:lnTo>
                <a:lnTo>
                  <a:pt x="249" y="6"/>
                </a:lnTo>
                <a:lnTo>
                  <a:pt x="250" y="5"/>
                </a:lnTo>
                <a:lnTo>
                  <a:pt x="251" y="5"/>
                </a:lnTo>
                <a:lnTo>
                  <a:pt x="251" y="4"/>
                </a:lnTo>
                <a:lnTo>
                  <a:pt x="252" y="2"/>
                </a:lnTo>
                <a:lnTo>
                  <a:pt x="252" y="1"/>
                </a:lnTo>
                <a:lnTo>
                  <a:pt x="253" y="0"/>
                </a:lnTo>
                <a:lnTo>
                  <a:pt x="255" y="0"/>
                </a:lnTo>
                <a:lnTo>
                  <a:pt x="255" y="1"/>
                </a:lnTo>
                <a:lnTo>
                  <a:pt x="253" y="2"/>
                </a:lnTo>
                <a:lnTo>
                  <a:pt x="253" y="4"/>
                </a:lnTo>
                <a:lnTo>
                  <a:pt x="253" y="5"/>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42" name="Freeform 20">
            <a:extLst>
              <a:ext uri="{FF2B5EF4-FFF2-40B4-BE49-F238E27FC236}">
                <a16:creationId xmlns:a16="http://schemas.microsoft.com/office/drawing/2014/main" id="{876D3AC3-269A-4BC4-A6A1-7E1F9FCC9A10}"/>
              </a:ext>
            </a:extLst>
          </p:cNvPr>
          <p:cNvSpPr>
            <a:spLocks noEditPoints="1"/>
          </p:cNvSpPr>
          <p:nvPr/>
        </p:nvSpPr>
        <p:spPr bwMode="auto">
          <a:xfrm>
            <a:off x="630000" y="2527181"/>
            <a:ext cx="1739531" cy="2630472"/>
          </a:xfrm>
          <a:custGeom>
            <a:avLst/>
            <a:gdLst>
              <a:gd name="T0" fmla="*/ 19 w 1068"/>
              <a:gd name="T1" fmla="*/ 994 h 1615"/>
              <a:gd name="T2" fmla="*/ 7 w 1068"/>
              <a:gd name="T3" fmla="*/ 944 h 1615"/>
              <a:gd name="T4" fmla="*/ 689 w 1068"/>
              <a:gd name="T5" fmla="*/ 128 h 1615"/>
              <a:gd name="T6" fmla="*/ 961 w 1068"/>
              <a:gd name="T7" fmla="*/ 104 h 1615"/>
              <a:gd name="T8" fmla="*/ 744 w 1068"/>
              <a:gd name="T9" fmla="*/ 65 h 1615"/>
              <a:gd name="T10" fmla="*/ 870 w 1068"/>
              <a:gd name="T11" fmla="*/ 4 h 1615"/>
              <a:gd name="T12" fmla="*/ 905 w 1068"/>
              <a:gd name="T13" fmla="*/ 24 h 1615"/>
              <a:gd name="T14" fmla="*/ 952 w 1068"/>
              <a:gd name="T15" fmla="*/ 65 h 1615"/>
              <a:gd name="T16" fmla="*/ 955 w 1068"/>
              <a:gd name="T17" fmla="*/ 108 h 1615"/>
              <a:gd name="T18" fmla="*/ 976 w 1068"/>
              <a:gd name="T19" fmla="*/ 80 h 1615"/>
              <a:gd name="T20" fmla="*/ 1043 w 1068"/>
              <a:gd name="T21" fmla="*/ 714 h 1615"/>
              <a:gd name="T22" fmla="*/ 895 w 1068"/>
              <a:gd name="T23" fmla="*/ 1351 h 1615"/>
              <a:gd name="T24" fmla="*/ 763 w 1068"/>
              <a:gd name="T25" fmla="*/ 1460 h 1615"/>
              <a:gd name="T26" fmla="*/ 688 w 1068"/>
              <a:gd name="T27" fmla="*/ 1489 h 1615"/>
              <a:gd name="T28" fmla="*/ 627 w 1068"/>
              <a:gd name="T29" fmla="*/ 1493 h 1615"/>
              <a:gd name="T30" fmla="*/ 523 w 1068"/>
              <a:gd name="T31" fmla="*/ 1511 h 1615"/>
              <a:gd name="T32" fmla="*/ 482 w 1068"/>
              <a:gd name="T33" fmla="*/ 1554 h 1615"/>
              <a:gd name="T34" fmla="*/ 417 w 1068"/>
              <a:gd name="T35" fmla="*/ 1601 h 1615"/>
              <a:gd name="T36" fmla="*/ 372 w 1068"/>
              <a:gd name="T37" fmla="*/ 1608 h 1615"/>
              <a:gd name="T38" fmla="*/ 320 w 1068"/>
              <a:gd name="T39" fmla="*/ 1605 h 1615"/>
              <a:gd name="T40" fmla="*/ 224 w 1068"/>
              <a:gd name="T41" fmla="*/ 1526 h 1615"/>
              <a:gd name="T42" fmla="*/ 258 w 1068"/>
              <a:gd name="T43" fmla="*/ 1457 h 1615"/>
              <a:gd name="T44" fmla="*/ 220 w 1068"/>
              <a:gd name="T45" fmla="*/ 1343 h 1615"/>
              <a:gd name="T46" fmla="*/ 169 w 1068"/>
              <a:gd name="T47" fmla="*/ 1211 h 1615"/>
              <a:gd name="T48" fmla="*/ 32 w 1068"/>
              <a:gd name="T49" fmla="*/ 1016 h 1615"/>
              <a:gd name="T50" fmla="*/ 49 w 1068"/>
              <a:gd name="T51" fmla="*/ 1027 h 1615"/>
              <a:gd name="T52" fmla="*/ 73 w 1068"/>
              <a:gd name="T53" fmla="*/ 1028 h 1615"/>
              <a:gd name="T54" fmla="*/ 42 w 1068"/>
              <a:gd name="T55" fmla="*/ 965 h 1615"/>
              <a:gd name="T56" fmla="*/ 77 w 1068"/>
              <a:gd name="T57" fmla="*/ 1011 h 1615"/>
              <a:gd name="T58" fmla="*/ 74 w 1068"/>
              <a:gd name="T59" fmla="*/ 962 h 1615"/>
              <a:gd name="T60" fmla="*/ 17 w 1068"/>
              <a:gd name="T61" fmla="*/ 850 h 1615"/>
              <a:gd name="T62" fmla="*/ 13 w 1068"/>
              <a:gd name="T63" fmla="*/ 747 h 1615"/>
              <a:gd name="T64" fmla="*/ 42 w 1068"/>
              <a:gd name="T65" fmla="*/ 728 h 1615"/>
              <a:gd name="T66" fmla="*/ 73 w 1068"/>
              <a:gd name="T67" fmla="*/ 683 h 1615"/>
              <a:gd name="T68" fmla="*/ 183 w 1068"/>
              <a:gd name="T69" fmla="*/ 589 h 1615"/>
              <a:gd name="T70" fmla="*/ 260 w 1068"/>
              <a:gd name="T71" fmla="*/ 570 h 1615"/>
              <a:gd name="T72" fmla="*/ 332 w 1068"/>
              <a:gd name="T73" fmla="*/ 533 h 1615"/>
              <a:gd name="T74" fmla="*/ 421 w 1068"/>
              <a:gd name="T75" fmla="*/ 495 h 1615"/>
              <a:gd name="T76" fmla="*/ 544 w 1068"/>
              <a:gd name="T77" fmla="*/ 368 h 1615"/>
              <a:gd name="T78" fmla="*/ 552 w 1068"/>
              <a:gd name="T79" fmla="*/ 277 h 1615"/>
              <a:gd name="T80" fmla="*/ 587 w 1068"/>
              <a:gd name="T81" fmla="*/ 231 h 1615"/>
              <a:gd name="T82" fmla="*/ 613 w 1068"/>
              <a:gd name="T83" fmla="*/ 249 h 1615"/>
              <a:gd name="T84" fmla="*/ 646 w 1068"/>
              <a:gd name="T85" fmla="*/ 277 h 1615"/>
              <a:gd name="T86" fmla="*/ 661 w 1068"/>
              <a:gd name="T87" fmla="*/ 256 h 1615"/>
              <a:gd name="T88" fmla="*/ 634 w 1068"/>
              <a:gd name="T89" fmla="*/ 223 h 1615"/>
              <a:gd name="T90" fmla="*/ 637 w 1068"/>
              <a:gd name="T91" fmla="*/ 202 h 1615"/>
              <a:gd name="T92" fmla="*/ 668 w 1068"/>
              <a:gd name="T93" fmla="*/ 210 h 1615"/>
              <a:gd name="T94" fmla="*/ 709 w 1068"/>
              <a:gd name="T95" fmla="*/ 203 h 1615"/>
              <a:gd name="T96" fmla="*/ 715 w 1068"/>
              <a:gd name="T97" fmla="*/ 168 h 1615"/>
              <a:gd name="T98" fmla="*/ 702 w 1068"/>
              <a:gd name="T99" fmla="*/ 142 h 1615"/>
              <a:gd name="T100" fmla="*/ 723 w 1068"/>
              <a:gd name="T101" fmla="*/ 131 h 1615"/>
              <a:gd name="T102" fmla="*/ 725 w 1068"/>
              <a:gd name="T103" fmla="*/ 125 h 1615"/>
              <a:gd name="T104" fmla="*/ 734 w 1068"/>
              <a:gd name="T105" fmla="*/ 107 h 1615"/>
              <a:gd name="T106" fmla="*/ 764 w 1068"/>
              <a:gd name="T107" fmla="*/ 110 h 1615"/>
              <a:gd name="T108" fmla="*/ 742 w 1068"/>
              <a:gd name="T109" fmla="*/ 86 h 1615"/>
              <a:gd name="T110" fmla="*/ 765 w 1068"/>
              <a:gd name="T111" fmla="*/ 68 h 1615"/>
              <a:gd name="T112" fmla="*/ 778 w 1068"/>
              <a:gd name="T113" fmla="*/ 51 h 1615"/>
              <a:gd name="T114" fmla="*/ 800 w 1068"/>
              <a:gd name="T115" fmla="*/ 66 h 1615"/>
              <a:gd name="T116" fmla="*/ 802 w 1068"/>
              <a:gd name="T117" fmla="*/ 26 h 1615"/>
              <a:gd name="T118" fmla="*/ 814 w 1068"/>
              <a:gd name="T119" fmla="*/ 34 h 1615"/>
              <a:gd name="T120" fmla="*/ 832 w 1068"/>
              <a:gd name="T121" fmla="*/ 27 h 1615"/>
              <a:gd name="T122" fmla="*/ 853 w 1068"/>
              <a:gd name="T123" fmla="*/ 1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8" h="1615">
                <a:moveTo>
                  <a:pt x="250" y="1418"/>
                </a:moveTo>
                <a:lnTo>
                  <a:pt x="250" y="1420"/>
                </a:lnTo>
                <a:lnTo>
                  <a:pt x="248" y="1419"/>
                </a:lnTo>
                <a:lnTo>
                  <a:pt x="248" y="1418"/>
                </a:lnTo>
                <a:lnTo>
                  <a:pt x="247" y="1415"/>
                </a:lnTo>
                <a:lnTo>
                  <a:pt x="247" y="1414"/>
                </a:lnTo>
                <a:lnTo>
                  <a:pt x="247" y="1413"/>
                </a:lnTo>
                <a:lnTo>
                  <a:pt x="248" y="1415"/>
                </a:lnTo>
                <a:lnTo>
                  <a:pt x="250" y="1418"/>
                </a:lnTo>
                <a:close/>
                <a:moveTo>
                  <a:pt x="239" y="1404"/>
                </a:moveTo>
                <a:lnTo>
                  <a:pt x="239" y="1405"/>
                </a:lnTo>
                <a:lnTo>
                  <a:pt x="238" y="1406"/>
                </a:lnTo>
                <a:lnTo>
                  <a:pt x="236" y="1405"/>
                </a:lnTo>
                <a:lnTo>
                  <a:pt x="234" y="1406"/>
                </a:lnTo>
                <a:lnTo>
                  <a:pt x="233" y="1406"/>
                </a:lnTo>
                <a:lnTo>
                  <a:pt x="234" y="1405"/>
                </a:lnTo>
                <a:lnTo>
                  <a:pt x="236" y="1405"/>
                </a:lnTo>
                <a:lnTo>
                  <a:pt x="236" y="1404"/>
                </a:lnTo>
                <a:lnTo>
                  <a:pt x="238" y="1404"/>
                </a:lnTo>
                <a:lnTo>
                  <a:pt x="239" y="1404"/>
                </a:lnTo>
                <a:close/>
                <a:moveTo>
                  <a:pt x="84" y="1169"/>
                </a:moveTo>
                <a:lnTo>
                  <a:pt x="84" y="1168"/>
                </a:lnTo>
                <a:lnTo>
                  <a:pt x="83" y="1167"/>
                </a:lnTo>
                <a:lnTo>
                  <a:pt x="85" y="1167"/>
                </a:lnTo>
                <a:lnTo>
                  <a:pt x="85" y="1166"/>
                </a:lnTo>
                <a:lnTo>
                  <a:pt x="85" y="1165"/>
                </a:lnTo>
                <a:lnTo>
                  <a:pt x="87" y="1165"/>
                </a:lnTo>
                <a:lnTo>
                  <a:pt x="88" y="1165"/>
                </a:lnTo>
                <a:lnTo>
                  <a:pt x="87" y="1166"/>
                </a:lnTo>
                <a:lnTo>
                  <a:pt x="85" y="1167"/>
                </a:lnTo>
                <a:lnTo>
                  <a:pt x="85" y="1168"/>
                </a:lnTo>
                <a:lnTo>
                  <a:pt x="84" y="1169"/>
                </a:lnTo>
                <a:close/>
                <a:moveTo>
                  <a:pt x="3" y="962"/>
                </a:moveTo>
                <a:lnTo>
                  <a:pt x="3" y="963"/>
                </a:lnTo>
                <a:lnTo>
                  <a:pt x="4" y="963"/>
                </a:lnTo>
                <a:lnTo>
                  <a:pt x="5" y="963"/>
                </a:lnTo>
                <a:lnTo>
                  <a:pt x="6" y="965"/>
                </a:lnTo>
                <a:lnTo>
                  <a:pt x="6" y="966"/>
                </a:lnTo>
                <a:lnTo>
                  <a:pt x="7" y="969"/>
                </a:lnTo>
                <a:lnTo>
                  <a:pt x="10" y="972"/>
                </a:lnTo>
                <a:lnTo>
                  <a:pt x="11" y="976"/>
                </a:lnTo>
                <a:lnTo>
                  <a:pt x="11" y="978"/>
                </a:lnTo>
                <a:lnTo>
                  <a:pt x="13" y="980"/>
                </a:lnTo>
                <a:lnTo>
                  <a:pt x="14" y="983"/>
                </a:lnTo>
                <a:lnTo>
                  <a:pt x="17" y="986"/>
                </a:lnTo>
                <a:lnTo>
                  <a:pt x="19" y="990"/>
                </a:lnTo>
                <a:lnTo>
                  <a:pt x="18" y="993"/>
                </a:lnTo>
                <a:lnTo>
                  <a:pt x="18" y="995"/>
                </a:lnTo>
                <a:lnTo>
                  <a:pt x="20" y="995"/>
                </a:lnTo>
                <a:lnTo>
                  <a:pt x="20" y="994"/>
                </a:lnTo>
                <a:lnTo>
                  <a:pt x="19" y="994"/>
                </a:lnTo>
                <a:lnTo>
                  <a:pt x="19" y="993"/>
                </a:lnTo>
                <a:lnTo>
                  <a:pt x="20" y="993"/>
                </a:lnTo>
                <a:lnTo>
                  <a:pt x="20" y="994"/>
                </a:lnTo>
                <a:lnTo>
                  <a:pt x="21" y="995"/>
                </a:lnTo>
                <a:lnTo>
                  <a:pt x="23" y="997"/>
                </a:lnTo>
                <a:lnTo>
                  <a:pt x="24" y="998"/>
                </a:lnTo>
                <a:lnTo>
                  <a:pt x="25" y="999"/>
                </a:lnTo>
                <a:lnTo>
                  <a:pt x="26" y="1000"/>
                </a:lnTo>
                <a:lnTo>
                  <a:pt x="26" y="1001"/>
                </a:lnTo>
                <a:lnTo>
                  <a:pt x="27" y="1002"/>
                </a:lnTo>
                <a:lnTo>
                  <a:pt x="27" y="1004"/>
                </a:lnTo>
                <a:lnTo>
                  <a:pt x="27" y="1006"/>
                </a:lnTo>
                <a:lnTo>
                  <a:pt x="26" y="1006"/>
                </a:lnTo>
                <a:lnTo>
                  <a:pt x="24" y="1006"/>
                </a:lnTo>
                <a:lnTo>
                  <a:pt x="24" y="1004"/>
                </a:lnTo>
                <a:lnTo>
                  <a:pt x="21" y="1001"/>
                </a:lnTo>
                <a:lnTo>
                  <a:pt x="20" y="1000"/>
                </a:lnTo>
                <a:lnTo>
                  <a:pt x="20" y="999"/>
                </a:lnTo>
                <a:lnTo>
                  <a:pt x="16" y="995"/>
                </a:lnTo>
                <a:lnTo>
                  <a:pt x="13" y="994"/>
                </a:lnTo>
                <a:lnTo>
                  <a:pt x="10" y="987"/>
                </a:lnTo>
                <a:lnTo>
                  <a:pt x="6" y="985"/>
                </a:lnTo>
                <a:lnTo>
                  <a:pt x="5" y="983"/>
                </a:lnTo>
                <a:lnTo>
                  <a:pt x="6" y="983"/>
                </a:lnTo>
                <a:lnTo>
                  <a:pt x="6" y="981"/>
                </a:lnTo>
                <a:lnTo>
                  <a:pt x="5" y="978"/>
                </a:lnTo>
                <a:lnTo>
                  <a:pt x="2" y="973"/>
                </a:lnTo>
                <a:lnTo>
                  <a:pt x="0" y="970"/>
                </a:lnTo>
                <a:lnTo>
                  <a:pt x="0" y="969"/>
                </a:lnTo>
                <a:lnTo>
                  <a:pt x="0" y="965"/>
                </a:lnTo>
                <a:lnTo>
                  <a:pt x="0" y="964"/>
                </a:lnTo>
                <a:lnTo>
                  <a:pt x="2" y="963"/>
                </a:lnTo>
                <a:lnTo>
                  <a:pt x="3" y="962"/>
                </a:lnTo>
                <a:close/>
                <a:moveTo>
                  <a:pt x="7" y="946"/>
                </a:moveTo>
                <a:lnTo>
                  <a:pt x="6" y="946"/>
                </a:lnTo>
                <a:lnTo>
                  <a:pt x="6" y="945"/>
                </a:lnTo>
                <a:lnTo>
                  <a:pt x="5" y="944"/>
                </a:lnTo>
                <a:lnTo>
                  <a:pt x="6" y="938"/>
                </a:lnTo>
                <a:lnTo>
                  <a:pt x="6" y="936"/>
                </a:lnTo>
                <a:lnTo>
                  <a:pt x="5" y="931"/>
                </a:lnTo>
                <a:lnTo>
                  <a:pt x="5" y="928"/>
                </a:lnTo>
                <a:lnTo>
                  <a:pt x="7" y="927"/>
                </a:lnTo>
                <a:lnTo>
                  <a:pt x="7" y="929"/>
                </a:lnTo>
                <a:lnTo>
                  <a:pt x="7" y="930"/>
                </a:lnTo>
                <a:lnTo>
                  <a:pt x="7" y="931"/>
                </a:lnTo>
                <a:lnTo>
                  <a:pt x="7" y="934"/>
                </a:lnTo>
                <a:lnTo>
                  <a:pt x="7" y="936"/>
                </a:lnTo>
                <a:lnTo>
                  <a:pt x="7" y="937"/>
                </a:lnTo>
                <a:lnTo>
                  <a:pt x="6" y="939"/>
                </a:lnTo>
                <a:lnTo>
                  <a:pt x="6" y="941"/>
                </a:lnTo>
                <a:lnTo>
                  <a:pt x="7" y="944"/>
                </a:lnTo>
                <a:lnTo>
                  <a:pt x="7" y="945"/>
                </a:lnTo>
                <a:lnTo>
                  <a:pt x="7" y="946"/>
                </a:lnTo>
                <a:close/>
                <a:moveTo>
                  <a:pt x="6" y="924"/>
                </a:moveTo>
                <a:lnTo>
                  <a:pt x="6" y="925"/>
                </a:lnTo>
                <a:lnTo>
                  <a:pt x="6" y="924"/>
                </a:lnTo>
                <a:lnTo>
                  <a:pt x="6" y="923"/>
                </a:lnTo>
                <a:lnTo>
                  <a:pt x="5" y="911"/>
                </a:lnTo>
                <a:lnTo>
                  <a:pt x="6" y="908"/>
                </a:lnTo>
                <a:lnTo>
                  <a:pt x="6" y="909"/>
                </a:lnTo>
                <a:lnTo>
                  <a:pt x="7" y="911"/>
                </a:lnTo>
                <a:lnTo>
                  <a:pt x="6" y="918"/>
                </a:lnTo>
                <a:lnTo>
                  <a:pt x="7" y="920"/>
                </a:lnTo>
                <a:lnTo>
                  <a:pt x="9" y="921"/>
                </a:lnTo>
                <a:lnTo>
                  <a:pt x="7" y="923"/>
                </a:lnTo>
                <a:lnTo>
                  <a:pt x="6" y="924"/>
                </a:lnTo>
                <a:close/>
                <a:moveTo>
                  <a:pt x="112" y="603"/>
                </a:moveTo>
                <a:lnTo>
                  <a:pt x="112" y="605"/>
                </a:lnTo>
                <a:lnTo>
                  <a:pt x="111" y="605"/>
                </a:lnTo>
                <a:lnTo>
                  <a:pt x="109" y="606"/>
                </a:lnTo>
                <a:lnTo>
                  <a:pt x="108" y="605"/>
                </a:lnTo>
                <a:lnTo>
                  <a:pt x="106" y="605"/>
                </a:lnTo>
                <a:lnTo>
                  <a:pt x="106" y="606"/>
                </a:lnTo>
                <a:lnTo>
                  <a:pt x="106" y="607"/>
                </a:lnTo>
                <a:lnTo>
                  <a:pt x="105" y="607"/>
                </a:lnTo>
                <a:lnTo>
                  <a:pt x="104" y="606"/>
                </a:lnTo>
                <a:lnTo>
                  <a:pt x="104" y="605"/>
                </a:lnTo>
                <a:lnTo>
                  <a:pt x="104" y="601"/>
                </a:lnTo>
                <a:lnTo>
                  <a:pt x="105" y="599"/>
                </a:lnTo>
                <a:lnTo>
                  <a:pt x="110" y="593"/>
                </a:lnTo>
                <a:lnTo>
                  <a:pt x="111" y="591"/>
                </a:lnTo>
                <a:lnTo>
                  <a:pt x="112" y="591"/>
                </a:lnTo>
                <a:lnTo>
                  <a:pt x="113" y="592"/>
                </a:lnTo>
                <a:lnTo>
                  <a:pt x="113" y="594"/>
                </a:lnTo>
                <a:lnTo>
                  <a:pt x="115" y="595"/>
                </a:lnTo>
                <a:lnTo>
                  <a:pt x="115" y="596"/>
                </a:lnTo>
                <a:lnTo>
                  <a:pt x="115" y="598"/>
                </a:lnTo>
                <a:lnTo>
                  <a:pt x="113" y="600"/>
                </a:lnTo>
                <a:lnTo>
                  <a:pt x="113" y="601"/>
                </a:lnTo>
                <a:lnTo>
                  <a:pt x="113" y="602"/>
                </a:lnTo>
                <a:lnTo>
                  <a:pt x="112" y="602"/>
                </a:lnTo>
                <a:lnTo>
                  <a:pt x="112" y="603"/>
                </a:lnTo>
                <a:close/>
                <a:moveTo>
                  <a:pt x="694" y="129"/>
                </a:moveTo>
                <a:lnTo>
                  <a:pt x="693" y="130"/>
                </a:lnTo>
                <a:lnTo>
                  <a:pt x="692" y="130"/>
                </a:lnTo>
                <a:lnTo>
                  <a:pt x="691" y="130"/>
                </a:lnTo>
                <a:lnTo>
                  <a:pt x="691" y="131"/>
                </a:lnTo>
                <a:lnTo>
                  <a:pt x="689" y="131"/>
                </a:lnTo>
                <a:lnTo>
                  <a:pt x="687" y="130"/>
                </a:lnTo>
                <a:lnTo>
                  <a:pt x="686" y="130"/>
                </a:lnTo>
                <a:lnTo>
                  <a:pt x="686" y="129"/>
                </a:lnTo>
                <a:lnTo>
                  <a:pt x="689" y="128"/>
                </a:lnTo>
                <a:lnTo>
                  <a:pt x="692" y="128"/>
                </a:lnTo>
                <a:lnTo>
                  <a:pt x="692" y="126"/>
                </a:lnTo>
                <a:lnTo>
                  <a:pt x="693" y="125"/>
                </a:lnTo>
                <a:lnTo>
                  <a:pt x="694" y="125"/>
                </a:lnTo>
                <a:lnTo>
                  <a:pt x="694" y="126"/>
                </a:lnTo>
                <a:lnTo>
                  <a:pt x="694" y="128"/>
                </a:lnTo>
                <a:lnTo>
                  <a:pt x="693" y="129"/>
                </a:lnTo>
                <a:lnTo>
                  <a:pt x="694" y="129"/>
                </a:lnTo>
                <a:close/>
                <a:moveTo>
                  <a:pt x="702" y="125"/>
                </a:moveTo>
                <a:lnTo>
                  <a:pt x="702" y="129"/>
                </a:lnTo>
                <a:lnTo>
                  <a:pt x="703" y="129"/>
                </a:lnTo>
                <a:lnTo>
                  <a:pt x="704" y="130"/>
                </a:lnTo>
                <a:lnTo>
                  <a:pt x="703" y="131"/>
                </a:lnTo>
                <a:lnTo>
                  <a:pt x="706" y="131"/>
                </a:lnTo>
                <a:lnTo>
                  <a:pt x="708" y="135"/>
                </a:lnTo>
                <a:lnTo>
                  <a:pt x="709" y="135"/>
                </a:lnTo>
                <a:lnTo>
                  <a:pt x="708" y="136"/>
                </a:lnTo>
                <a:lnTo>
                  <a:pt x="702" y="138"/>
                </a:lnTo>
                <a:lnTo>
                  <a:pt x="701" y="139"/>
                </a:lnTo>
                <a:lnTo>
                  <a:pt x="700" y="139"/>
                </a:lnTo>
                <a:lnTo>
                  <a:pt x="700" y="138"/>
                </a:lnTo>
                <a:lnTo>
                  <a:pt x="700" y="137"/>
                </a:lnTo>
                <a:lnTo>
                  <a:pt x="701" y="137"/>
                </a:lnTo>
                <a:lnTo>
                  <a:pt x="702" y="135"/>
                </a:lnTo>
                <a:lnTo>
                  <a:pt x="703" y="135"/>
                </a:lnTo>
                <a:lnTo>
                  <a:pt x="704" y="133"/>
                </a:lnTo>
                <a:lnTo>
                  <a:pt x="703" y="133"/>
                </a:lnTo>
                <a:lnTo>
                  <a:pt x="701" y="133"/>
                </a:lnTo>
                <a:lnTo>
                  <a:pt x="700" y="135"/>
                </a:lnTo>
                <a:lnTo>
                  <a:pt x="699" y="135"/>
                </a:lnTo>
                <a:lnTo>
                  <a:pt x="700" y="133"/>
                </a:lnTo>
                <a:lnTo>
                  <a:pt x="699" y="135"/>
                </a:lnTo>
                <a:lnTo>
                  <a:pt x="698" y="135"/>
                </a:lnTo>
                <a:lnTo>
                  <a:pt x="696" y="135"/>
                </a:lnTo>
                <a:lnTo>
                  <a:pt x="695" y="133"/>
                </a:lnTo>
                <a:lnTo>
                  <a:pt x="696" y="132"/>
                </a:lnTo>
                <a:lnTo>
                  <a:pt x="696" y="131"/>
                </a:lnTo>
                <a:lnTo>
                  <a:pt x="696" y="130"/>
                </a:lnTo>
                <a:lnTo>
                  <a:pt x="698" y="130"/>
                </a:lnTo>
                <a:lnTo>
                  <a:pt x="699" y="131"/>
                </a:lnTo>
                <a:lnTo>
                  <a:pt x="699" y="130"/>
                </a:lnTo>
                <a:lnTo>
                  <a:pt x="699" y="129"/>
                </a:lnTo>
                <a:lnTo>
                  <a:pt x="699" y="128"/>
                </a:lnTo>
                <a:lnTo>
                  <a:pt x="698" y="129"/>
                </a:lnTo>
                <a:lnTo>
                  <a:pt x="699" y="128"/>
                </a:lnTo>
                <a:lnTo>
                  <a:pt x="702" y="125"/>
                </a:lnTo>
                <a:lnTo>
                  <a:pt x="703" y="124"/>
                </a:lnTo>
                <a:lnTo>
                  <a:pt x="702" y="125"/>
                </a:lnTo>
                <a:close/>
                <a:moveTo>
                  <a:pt x="962" y="103"/>
                </a:moveTo>
                <a:lnTo>
                  <a:pt x="962" y="104"/>
                </a:lnTo>
                <a:lnTo>
                  <a:pt x="961" y="104"/>
                </a:lnTo>
                <a:lnTo>
                  <a:pt x="961" y="103"/>
                </a:lnTo>
                <a:lnTo>
                  <a:pt x="959" y="103"/>
                </a:lnTo>
                <a:lnTo>
                  <a:pt x="958" y="103"/>
                </a:lnTo>
                <a:lnTo>
                  <a:pt x="957" y="102"/>
                </a:lnTo>
                <a:lnTo>
                  <a:pt x="957" y="101"/>
                </a:lnTo>
                <a:lnTo>
                  <a:pt x="956" y="100"/>
                </a:lnTo>
                <a:lnTo>
                  <a:pt x="956" y="95"/>
                </a:lnTo>
                <a:lnTo>
                  <a:pt x="957" y="94"/>
                </a:lnTo>
                <a:lnTo>
                  <a:pt x="958" y="95"/>
                </a:lnTo>
                <a:lnTo>
                  <a:pt x="958" y="97"/>
                </a:lnTo>
                <a:lnTo>
                  <a:pt x="959" y="97"/>
                </a:lnTo>
                <a:lnTo>
                  <a:pt x="959" y="98"/>
                </a:lnTo>
                <a:lnTo>
                  <a:pt x="961" y="98"/>
                </a:lnTo>
                <a:lnTo>
                  <a:pt x="962" y="100"/>
                </a:lnTo>
                <a:lnTo>
                  <a:pt x="962" y="102"/>
                </a:lnTo>
                <a:lnTo>
                  <a:pt x="962" y="103"/>
                </a:lnTo>
                <a:close/>
                <a:moveTo>
                  <a:pt x="728" y="102"/>
                </a:moveTo>
                <a:lnTo>
                  <a:pt x="727" y="102"/>
                </a:lnTo>
                <a:lnTo>
                  <a:pt x="727" y="103"/>
                </a:lnTo>
                <a:lnTo>
                  <a:pt x="727" y="104"/>
                </a:lnTo>
                <a:lnTo>
                  <a:pt x="728" y="104"/>
                </a:lnTo>
                <a:lnTo>
                  <a:pt x="728" y="105"/>
                </a:lnTo>
                <a:lnTo>
                  <a:pt x="728" y="107"/>
                </a:lnTo>
                <a:lnTo>
                  <a:pt x="727" y="105"/>
                </a:lnTo>
                <a:lnTo>
                  <a:pt x="725" y="105"/>
                </a:lnTo>
                <a:lnTo>
                  <a:pt x="725" y="104"/>
                </a:lnTo>
                <a:lnTo>
                  <a:pt x="724" y="104"/>
                </a:lnTo>
                <a:lnTo>
                  <a:pt x="723" y="104"/>
                </a:lnTo>
                <a:lnTo>
                  <a:pt x="722" y="103"/>
                </a:lnTo>
                <a:lnTo>
                  <a:pt x="723" y="102"/>
                </a:lnTo>
                <a:lnTo>
                  <a:pt x="724" y="101"/>
                </a:lnTo>
                <a:lnTo>
                  <a:pt x="725" y="102"/>
                </a:lnTo>
                <a:lnTo>
                  <a:pt x="725" y="101"/>
                </a:lnTo>
                <a:lnTo>
                  <a:pt x="727" y="101"/>
                </a:lnTo>
                <a:lnTo>
                  <a:pt x="727" y="100"/>
                </a:lnTo>
                <a:lnTo>
                  <a:pt x="727" y="101"/>
                </a:lnTo>
                <a:lnTo>
                  <a:pt x="728" y="102"/>
                </a:lnTo>
                <a:close/>
                <a:moveTo>
                  <a:pt x="979" y="91"/>
                </a:moveTo>
                <a:lnTo>
                  <a:pt x="979" y="93"/>
                </a:lnTo>
                <a:lnTo>
                  <a:pt x="977" y="91"/>
                </a:lnTo>
                <a:lnTo>
                  <a:pt x="972" y="87"/>
                </a:lnTo>
                <a:lnTo>
                  <a:pt x="972" y="86"/>
                </a:lnTo>
                <a:lnTo>
                  <a:pt x="972" y="81"/>
                </a:lnTo>
                <a:lnTo>
                  <a:pt x="973" y="81"/>
                </a:lnTo>
                <a:lnTo>
                  <a:pt x="974" y="82"/>
                </a:lnTo>
                <a:lnTo>
                  <a:pt x="977" y="86"/>
                </a:lnTo>
                <a:lnTo>
                  <a:pt x="977" y="87"/>
                </a:lnTo>
                <a:lnTo>
                  <a:pt x="978" y="87"/>
                </a:lnTo>
                <a:lnTo>
                  <a:pt x="978" y="89"/>
                </a:lnTo>
                <a:lnTo>
                  <a:pt x="979" y="91"/>
                </a:lnTo>
                <a:close/>
                <a:moveTo>
                  <a:pt x="744" y="65"/>
                </a:moveTo>
                <a:lnTo>
                  <a:pt x="744" y="67"/>
                </a:lnTo>
                <a:lnTo>
                  <a:pt x="743" y="69"/>
                </a:lnTo>
                <a:lnTo>
                  <a:pt x="743" y="70"/>
                </a:lnTo>
                <a:lnTo>
                  <a:pt x="744" y="72"/>
                </a:lnTo>
                <a:lnTo>
                  <a:pt x="745" y="73"/>
                </a:lnTo>
                <a:lnTo>
                  <a:pt x="744" y="73"/>
                </a:lnTo>
                <a:lnTo>
                  <a:pt x="743" y="74"/>
                </a:lnTo>
                <a:lnTo>
                  <a:pt x="742" y="74"/>
                </a:lnTo>
                <a:lnTo>
                  <a:pt x="742" y="75"/>
                </a:lnTo>
                <a:lnTo>
                  <a:pt x="741" y="75"/>
                </a:lnTo>
                <a:lnTo>
                  <a:pt x="742" y="76"/>
                </a:lnTo>
                <a:lnTo>
                  <a:pt x="741" y="76"/>
                </a:lnTo>
                <a:lnTo>
                  <a:pt x="741" y="77"/>
                </a:lnTo>
                <a:lnTo>
                  <a:pt x="739" y="76"/>
                </a:lnTo>
                <a:lnTo>
                  <a:pt x="739" y="75"/>
                </a:lnTo>
                <a:lnTo>
                  <a:pt x="738" y="75"/>
                </a:lnTo>
                <a:lnTo>
                  <a:pt x="737" y="75"/>
                </a:lnTo>
                <a:lnTo>
                  <a:pt x="737" y="73"/>
                </a:lnTo>
                <a:lnTo>
                  <a:pt x="737" y="70"/>
                </a:lnTo>
                <a:lnTo>
                  <a:pt x="737" y="69"/>
                </a:lnTo>
                <a:lnTo>
                  <a:pt x="738" y="69"/>
                </a:lnTo>
                <a:lnTo>
                  <a:pt x="739" y="70"/>
                </a:lnTo>
                <a:lnTo>
                  <a:pt x="739" y="69"/>
                </a:lnTo>
                <a:lnTo>
                  <a:pt x="739" y="67"/>
                </a:lnTo>
                <a:lnTo>
                  <a:pt x="738" y="66"/>
                </a:lnTo>
                <a:lnTo>
                  <a:pt x="738" y="65"/>
                </a:lnTo>
                <a:lnTo>
                  <a:pt x="739" y="63"/>
                </a:lnTo>
                <a:lnTo>
                  <a:pt x="741" y="63"/>
                </a:lnTo>
                <a:lnTo>
                  <a:pt x="741" y="62"/>
                </a:lnTo>
                <a:lnTo>
                  <a:pt x="742" y="62"/>
                </a:lnTo>
                <a:lnTo>
                  <a:pt x="742" y="63"/>
                </a:lnTo>
                <a:lnTo>
                  <a:pt x="743" y="63"/>
                </a:lnTo>
                <a:lnTo>
                  <a:pt x="744" y="63"/>
                </a:lnTo>
                <a:lnTo>
                  <a:pt x="744" y="65"/>
                </a:lnTo>
                <a:close/>
                <a:moveTo>
                  <a:pt x="843" y="14"/>
                </a:moveTo>
                <a:lnTo>
                  <a:pt x="843" y="16"/>
                </a:lnTo>
                <a:lnTo>
                  <a:pt x="842" y="16"/>
                </a:lnTo>
                <a:lnTo>
                  <a:pt x="841" y="16"/>
                </a:lnTo>
                <a:lnTo>
                  <a:pt x="839" y="16"/>
                </a:lnTo>
                <a:lnTo>
                  <a:pt x="838" y="14"/>
                </a:lnTo>
                <a:lnTo>
                  <a:pt x="837" y="16"/>
                </a:lnTo>
                <a:lnTo>
                  <a:pt x="836" y="16"/>
                </a:lnTo>
                <a:lnTo>
                  <a:pt x="835" y="16"/>
                </a:lnTo>
                <a:lnTo>
                  <a:pt x="835" y="14"/>
                </a:lnTo>
                <a:lnTo>
                  <a:pt x="835" y="13"/>
                </a:lnTo>
                <a:lnTo>
                  <a:pt x="836" y="13"/>
                </a:lnTo>
                <a:lnTo>
                  <a:pt x="838" y="13"/>
                </a:lnTo>
                <a:lnTo>
                  <a:pt x="841" y="14"/>
                </a:lnTo>
                <a:lnTo>
                  <a:pt x="843" y="14"/>
                </a:lnTo>
                <a:close/>
                <a:moveTo>
                  <a:pt x="869" y="3"/>
                </a:moveTo>
                <a:lnTo>
                  <a:pt x="870" y="4"/>
                </a:lnTo>
                <a:lnTo>
                  <a:pt x="871" y="4"/>
                </a:lnTo>
                <a:lnTo>
                  <a:pt x="872" y="4"/>
                </a:lnTo>
                <a:lnTo>
                  <a:pt x="872" y="5"/>
                </a:lnTo>
                <a:lnTo>
                  <a:pt x="872" y="7"/>
                </a:lnTo>
                <a:lnTo>
                  <a:pt x="873" y="7"/>
                </a:lnTo>
                <a:lnTo>
                  <a:pt x="874" y="7"/>
                </a:lnTo>
                <a:lnTo>
                  <a:pt x="874" y="9"/>
                </a:lnTo>
                <a:lnTo>
                  <a:pt x="876" y="7"/>
                </a:lnTo>
                <a:lnTo>
                  <a:pt x="876" y="9"/>
                </a:lnTo>
                <a:lnTo>
                  <a:pt x="876" y="11"/>
                </a:lnTo>
                <a:lnTo>
                  <a:pt x="874" y="12"/>
                </a:lnTo>
                <a:lnTo>
                  <a:pt x="877" y="12"/>
                </a:lnTo>
                <a:lnTo>
                  <a:pt x="878" y="13"/>
                </a:lnTo>
                <a:lnTo>
                  <a:pt x="878" y="16"/>
                </a:lnTo>
                <a:lnTo>
                  <a:pt x="879" y="17"/>
                </a:lnTo>
                <a:lnTo>
                  <a:pt x="880" y="18"/>
                </a:lnTo>
                <a:lnTo>
                  <a:pt x="881" y="17"/>
                </a:lnTo>
                <a:lnTo>
                  <a:pt x="883" y="16"/>
                </a:lnTo>
                <a:lnTo>
                  <a:pt x="884" y="14"/>
                </a:lnTo>
                <a:lnTo>
                  <a:pt x="883" y="13"/>
                </a:lnTo>
                <a:lnTo>
                  <a:pt x="883" y="12"/>
                </a:lnTo>
                <a:lnTo>
                  <a:pt x="883" y="11"/>
                </a:lnTo>
                <a:lnTo>
                  <a:pt x="884" y="12"/>
                </a:lnTo>
                <a:lnTo>
                  <a:pt x="885" y="13"/>
                </a:lnTo>
                <a:lnTo>
                  <a:pt x="885" y="16"/>
                </a:lnTo>
                <a:lnTo>
                  <a:pt x="885" y="17"/>
                </a:lnTo>
                <a:lnTo>
                  <a:pt x="886" y="16"/>
                </a:lnTo>
                <a:lnTo>
                  <a:pt x="887" y="13"/>
                </a:lnTo>
                <a:lnTo>
                  <a:pt x="888" y="12"/>
                </a:lnTo>
                <a:lnTo>
                  <a:pt x="890" y="12"/>
                </a:lnTo>
                <a:lnTo>
                  <a:pt x="892" y="16"/>
                </a:lnTo>
                <a:lnTo>
                  <a:pt x="893" y="16"/>
                </a:lnTo>
                <a:lnTo>
                  <a:pt x="895" y="17"/>
                </a:lnTo>
                <a:lnTo>
                  <a:pt x="895" y="16"/>
                </a:lnTo>
                <a:lnTo>
                  <a:pt x="894" y="13"/>
                </a:lnTo>
                <a:lnTo>
                  <a:pt x="895" y="12"/>
                </a:lnTo>
                <a:lnTo>
                  <a:pt x="896" y="13"/>
                </a:lnTo>
                <a:lnTo>
                  <a:pt x="898" y="14"/>
                </a:lnTo>
                <a:lnTo>
                  <a:pt x="899" y="14"/>
                </a:lnTo>
                <a:lnTo>
                  <a:pt x="899" y="16"/>
                </a:lnTo>
                <a:lnTo>
                  <a:pt x="900" y="16"/>
                </a:lnTo>
                <a:lnTo>
                  <a:pt x="900" y="17"/>
                </a:lnTo>
                <a:lnTo>
                  <a:pt x="901" y="16"/>
                </a:lnTo>
                <a:lnTo>
                  <a:pt x="901" y="14"/>
                </a:lnTo>
                <a:lnTo>
                  <a:pt x="902" y="16"/>
                </a:lnTo>
                <a:lnTo>
                  <a:pt x="903" y="17"/>
                </a:lnTo>
                <a:lnTo>
                  <a:pt x="903" y="18"/>
                </a:lnTo>
                <a:lnTo>
                  <a:pt x="903" y="19"/>
                </a:lnTo>
                <a:lnTo>
                  <a:pt x="903" y="20"/>
                </a:lnTo>
                <a:lnTo>
                  <a:pt x="903" y="23"/>
                </a:lnTo>
                <a:lnTo>
                  <a:pt x="905" y="24"/>
                </a:lnTo>
                <a:lnTo>
                  <a:pt x="906" y="24"/>
                </a:lnTo>
                <a:lnTo>
                  <a:pt x="906" y="25"/>
                </a:lnTo>
                <a:lnTo>
                  <a:pt x="907" y="24"/>
                </a:lnTo>
                <a:lnTo>
                  <a:pt x="908" y="24"/>
                </a:lnTo>
                <a:lnTo>
                  <a:pt x="909" y="25"/>
                </a:lnTo>
                <a:lnTo>
                  <a:pt x="910" y="26"/>
                </a:lnTo>
                <a:lnTo>
                  <a:pt x="912" y="26"/>
                </a:lnTo>
                <a:lnTo>
                  <a:pt x="913" y="27"/>
                </a:lnTo>
                <a:lnTo>
                  <a:pt x="914" y="28"/>
                </a:lnTo>
                <a:lnTo>
                  <a:pt x="915" y="28"/>
                </a:lnTo>
                <a:lnTo>
                  <a:pt x="916" y="28"/>
                </a:lnTo>
                <a:lnTo>
                  <a:pt x="917" y="30"/>
                </a:lnTo>
                <a:lnTo>
                  <a:pt x="920" y="32"/>
                </a:lnTo>
                <a:lnTo>
                  <a:pt x="921" y="33"/>
                </a:lnTo>
                <a:lnTo>
                  <a:pt x="921" y="34"/>
                </a:lnTo>
                <a:lnTo>
                  <a:pt x="922" y="35"/>
                </a:lnTo>
                <a:lnTo>
                  <a:pt x="927" y="39"/>
                </a:lnTo>
                <a:lnTo>
                  <a:pt x="928" y="40"/>
                </a:lnTo>
                <a:lnTo>
                  <a:pt x="930" y="45"/>
                </a:lnTo>
                <a:lnTo>
                  <a:pt x="930" y="46"/>
                </a:lnTo>
                <a:lnTo>
                  <a:pt x="931" y="46"/>
                </a:lnTo>
                <a:lnTo>
                  <a:pt x="933" y="46"/>
                </a:lnTo>
                <a:lnTo>
                  <a:pt x="933" y="47"/>
                </a:lnTo>
                <a:lnTo>
                  <a:pt x="933" y="49"/>
                </a:lnTo>
                <a:lnTo>
                  <a:pt x="933" y="51"/>
                </a:lnTo>
                <a:lnTo>
                  <a:pt x="934" y="51"/>
                </a:lnTo>
                <a:lnTo>
                  <a:pt x="934" y="49"/>
                </a:lnTo>
                <a:lnTo>
                  <a:pt x="935" y="48"/>
                </a:lnTo>
                <a:lnTo>
                  <a:pt x="936" y="49"/>
                </a:lnTo>
                <a:lnTo>
                  <a:pt x="936" y="51"/>
                </a:lnTo>
                <a:lnTo>
                  <a:pt x="935" y="52"/>
                </a:lnTo>
                <a:lnTo>
                  <a:pt x="935" y="53"/>
                </a:lnTo>
                <a:lnTo>
                  <a:pt x="936" y="53"/>
                </a:lnTo>
                <a:lnTo>
                  <a:pt x="937" y="53"/>
                </a:lnTo>
                <a:lnTo>
                  <a:pt x="938" y="54"/>
                </a:lnTo>
                <a:lnTo>
                  <a:pt x="941" y="55"/>
                </a:lnTo>
                <a:lnTo>
                  <a:pt x="942" y="56"/>
                </a:lnTo>
                <a:lnTo>
                  <a:pt x="942" y="58"/>
                </a:lnTo>
                <a:lnTo>
                  <a:pt x="941" y="58"/>
                </a:lnTo>
                <a:lnTo>
                  <a:pt x="941" y="59"/>
                </a:lnTo>
                <a:lnTo>
                  <a:pt x="942" y="59"/>
                </a:lnTo>
                <a:lnTo>
                  <a:pt x="942" y="60"/>
                </a:lnTo>
                <a:lnTo>
                  <a:pt x="943" y="60"/>
                </a:lnTo>
                <a:lnTo>
                  <a:pt x="945" y="59"/>
                </a:lnTo>
                <a:lnTo>
                  <a:pt x="947" y="59"/>
                </a:lnTo>
                <a:lnTo>
                  <a:pt x="949" y="61"/>
                </a:lnTo>
                <a:lnTo>
                  <a:pt x="950" y="61"/>
                </a:lnTo>
                <a:lnTo>
                  <a:pt x="950" y="62"/>
                </a:lnTo>
                <a:lnTo>
                  <a:pt x="950" y="63"/>
                </a:lnTo>
                <a:lnTo>
                  <a:pt x="951" y="65"/>
                </a:lnTo>
                <a:lnTo>
                  <a:pt x="952" y="65"/>
                </a:lnTo>
                <a:lnTo>
                  <a:pt x="954" y="65"/>
                </a:lnTo>
                <a:lnTo>
                  <a:pt x="955" y="65"/>
                </a:lnTo>
                <a:lnTo>
                  <a:pt x="957" y="68"/>
                </a:lnTo>
                <a:lnTo>
                  <a:pt x="958" y="68"/>
                </a:lnTo>
                <a:lnTo>
                  <a:pt x="961" y="68"/>
                </a:lnTo>
                <a:lnTo>
                  <a:pt x="962" y="68"/>
                </a:lnTo>
                <a:lnTo>
                  <a:pt x="963" y="69"/>
                </a:lnTo>
                <a:lnTo>
                  <a:pt x="963" y="70"/>
                </a:lnTo>
                <a:lnTo>
                  <a:pt x="963" y="72"/>
                </a:lnTo>
                <a:lnTo>
                  <a:pt x="962" y="70"/>
                </a:lnTo>
                <a:lnTo>
                  <a:pt x="961" y="70"/>
                </a:lnTo>
                <a:lnTo>
                  <a:pt x="959" y="72"/>
                </a:lnTo>
                <a:lnTo>
                  <a:pt x="959" y="73"/>
                </a:lnTo>
                <a:lnTo>
                  <a:pt x="959" y="74"/>
                </a:lnTo>
                <a:lnTo>
                  <a:pt x="961" y="76"/>
                </a:lnTo>
                <a:lnTo>
                  <a:pt x="961" y="77"/>
                </a:lnTo>
                <a:lnTo>
                  <a:pt x="959" y="79"/>
                </a:lnTo>
                <a:lnTo>
                  <a:pt x="958" y="79"/>
                </a:lnTo>
                <a:lnTo>
                  <a:pt x="957" y="79"/>
                </a:lnTo>
                <a:lnTo>
                  <a:pt x="955" y="80"/>
                </a:lnTo>
                <a:lnTo>
                  <a:pt x="957" y="81"/>
                </a:lnTo>
                <a:lnTo>
                  <a:pt x="956" y="83"/>
                </a:lnTo>
                <a:lnTo>
                  <a:pt x="955" y="88"/>
                </a:lnTo>
                <a:lnTo>
                  <a:pt x="955" y="89"/>
                </a:lnTo>
                <a:lnTo>
                  <a:pt x="954" y="90"/>
                </a:lnTo>
                <a:lnTo>
                  <a:pt x="954" y="91"/>
                </a:lnTo>
                <a:lnTo>
                  <a:pt x="954" y="94"/>
                </a:lnTo>
                <a:lnTo>
                  <a:pt x="954" y="95"/>
                </a:lnTo>
                <a:lnTo>
                  <a:pt x="952" y="97"/>
                </a:lnTo>
                <a:lnTo>
                  <a:pt x="952" y="98"/>
                </a:lnTo>
                <a:lnTo>
                  <a:pt x="952" y="101"/>
                </a:lnTo>
                <a:lnTo>
                  <a:pt x="952" y="102"/>
                </a:lnTo>
                <a:lnTo>
                  <a:pt x="954" y="103"/>
                </a:lnTo>
                <a:lnTo>
                  <a:pt x="954" y="104"/>
                </a:lnTo>
                <a:lnTo>
                  <a:pt x="954" y="111"/>
                </a:lnTo>
                <a:lnTo>
                  <a:pt x="954" y="112"/>
                </a:lnTo>
                <a:lnTo>
                  <a:pt x="952" y="112"/>
                </a:lnTo>
                <a:lnTo>
                  <a:pt x="951" y="112"/>
                </a:lnTo>
                <a:lnTo>
                  <a:pt x="954" y="118"/>
                </a:lnTo>
                <a:lnTo>
                  <a:pt x="954" y="121"/>
                </a:lnTo>
                <a:lnTo>
                  <a:pt x="952" y="124"/>
                </a:lnTo>
                <a:lnTo>
                  <a:pt x="950" y="126"/>
                </a:lnTo>
                <a:lnTo>
                  <a:pt x="950" y="128"/>
                </a:lnTo>
                <a:lnTo>
                  <a:pt x="952" y="128"/>
                </a:lnTo>
                <a:lnTo>
                  <a:pt x="954" y="125"/>
                </a:lnTo>
                <a:lnTo>
                  <a:pt x="955" y="124"/>
                </a:lnTo>
                <a:lnTo>
                  <a:pt x="956" y="122"/>
                </a:lnTo>
                <a:lnTo>
                  <a:pt x="957" y="119"/>
                </a:lnTo>
                <a:lnTo>
                  <a:pt x="957" y="116"/>
                </a:lnTo>
                <a:lnTo>
                  <a:pt x="957" y="112"/>
                </a:lnTo>
                <a:lnTo>
                  <a:pt x="955" y="108"/>
                </a:lnTo>
                <a:lnTo>
                  <a:pt x="956" y="108"/>
                </a:lnTo>
                <a:lnTo>
                  <a:pt x="956" y="107"/>
                </a:lnTo>
                <a:lnTo>
                  <a:pt x="956" y="105"/>
                </a:lnTo>
                <a:lnTo>
                  <a:pt x="957" y="104"/>
                </a:lnTo>
                <a:lnTo>
                  <a:pt x="958" y="105"/>
                </a:lnTo>
                <a:lnTo>
                  <a:pt x="961" y="107"/>
                </a:lnTo>
                <a:lnTo>
                  <a:pt x="964" y="110"/>
                </a:lnTo>
                <a:lnTo>
                  <a:pt x="965" y="111"/>
                </a:lnTo>
                <a:lnTo>
                  <a:pt x="966" y="114"/>
                </a:lnTo>
                <a:lnTo>
                  <a:pt x="969" y="118"/>
                </a:lnTo>
                <a:lnTo>
                  <a:pt x="969" y="119"/>
                </a:lnTo>
                <a:lnTo>
                  <a:pt x="970" y="114"/>
                </a:lnTo>
                <a:lnTo>
                  <a:pt x="969" y="111"/>
                </a:lnTo>
                <a:lnTo>
                  <a:pt x="967" y="110"/>
                </a:lnTo>
                <a:lnTo>
                  <a:pt x="965" y="108"/>
                </a:lnTo>
                <a:lnTo>
                  <a:pt x="964" y="107"/>
                </a:lnTo>
                <a:lnTo>
                  <a:pt x="964" y="105"/>
                </a:lnTo>
                <a:lnTo>
                  <a:pt x="963" y="104"/>
                </a:lnTo>
                <a:lnTo>
                  <a:pt x="964" y="103"/>
                </a:lnTo>
                <a:lnTo>
                  <a:pt x="964" y="102"/>
                </a:lnTo>
                <a:lnTo>
                  <a:pt x="963" y="100"/>
                </a:lnTo>
                <a:lnTo>
                  <a:pt x="963" y="98"/>
                </a:lnTo>
                <a:lnTo>
                  <a:pt x="962" y="98"/>
                </a:lnTo>
                <a:lnTo>
                  <a:pt x="962" y="95"/>
                </a:lnTo>
                <a:lnTo>
                  <a:pt x="963" y="93"/>
                </a:lnTo>
                <a:lnTo>
                  <a:pt x="966" y="88"/>
                </a:lnTo>
                <a:lnTo>
                  <a:pt x="967" y="88"/>
                </a:lnTo>
                <a:lnTo>
                  <a:pt x="967" y="87"/>
                </a:lnTo>
                <a:lnTo>
                  <a:pt x="967" y="86"/>
                </a:lnTo>
                <a:lnTo>
                  <a:pt x="967" y="84"/>
                </a:lnTo>
                <a:lnTo>
                  <a:pt x="970" y="83"/>
                </a:lnTo>
                <a:lnTo>
                  <a:pt x="971" y="86"/>
                </a:lnTo>
                <a:lnTo>
                  <a:pt x="972" y="91"/>
                </a:lnTo>
                <a:lnTo>
                  <a:pt x="972" y="93"/>
                </a:lnTo>
                <a:lnTo>
                  <a:pt x="973" y="94"/>
                </a:lnTo>
                <a:lnTo>
                  <a:pt x="973" y="91"/>
                </a:lnTo>
                <a:lnTo>
                  <a:pt x="973" y="90"/>
                </a:lnTo>
                <a:lnTo>
                  <a:pt x="973" y="89"/>
                </a:lnTo>
                <a:lnTo>
                  <a:pt x="976" y="91"/>
                </a:lnTo>
                <a:lnTo>
                  <a:pt x="977" y="93"/>
                </a:lnTo>
                <a:lnTo>
                  <a:pt x="979" y="93"/>
                </a:lnTo>
                <a:lnTo>
                  <a:pt x="980" y="93"/>
                </a:lnTo>
                <a:lnTo>
                  <a:pt x="980" y="91"/>
                </a:lnTo>
                <a:lnTo>
                  <a:pt x="980" y="90"/>
                </a:lnTo>
                <a:lnTo>
                  <a:pt x="980" y="89"/>
                </a:lnTo>
                <a:lnTo>
                  <a:pt x="979" y="89"/>
                </a:lnTo>
                <a:lnTo>
                  <a:pt x="977" y="86"/>
                </a:lnTo>
                <a:lnTo>
                  <a:pt x="977" y="83"/>
                </a:lnTo>
                <a:lnTo>
                  <a:pt x="976" y="82"/>
                </a:lnTo>
                <a:lnTo>
                  <a:pt x="976" y="81"/>
                </a:lnTo>
                <a:lnTo>
                  <a:pt x="976" y="80"/>
                </a:lnTo>
                <a:lnTo>
                  <a:pt x="977" y="80"/>
                </a:lnTo>
                <a:lnTo>
                  <a:pt x="978" y="79"/>
                </a:lnTo>
                <a:lnTo>
                  <a:pt x="978" y="77"/>
                </a:lnTo>
                <a:lnTo>
                  <a:pt x="977" y="77"/>
                </a:lnTo>
                <a:lnTo>
                  <a:pt x="976" y="77"/>
                </a:lnTo>
                <a:lnTo>
                  <a:pt x="976" y="76"/>
                </a:lnTo>
                <a:lnTo>
                  <a:pt x="974" y="75"/>
                </a:lnTo>
                <a:lnTo>
                  <a:pt x="978" y="74"/>
                </a:lnTo>
                <a:lnTo>
                  <a:pt x="980" y="73"/>
                </a:lnTo>
                <a:lnTo>
                  <a:pt x="983" y="73"/>
                </a:lnTo>
                <a:lnTo>
                  <a:pt x="983" y="72"/>
                </a:lnTo>
                <a:lnTo>
                  <a:pt x="985" y="72"/>
                </a:lnTo>
                <a:lnTo>
                  <a:pt x="986" y="72"/>
                </a:lnTo>
                <a:lnTo>
                  <a:pt x="988" y="73"/>
                </a:lnTo>
                <a:lnTo>
                  <a:pt x="995" y="73"/>
                </a:lnTo>
                <a:lnTo>
                  <a:pt x="998" y="74"/>
                </a:lnTo>
                <a:lnTo>
                  <a:pt x="1000" y="76"/>
                </a:lnTo>
                <a:lnTo>
                  <a:pt x="1001" y="75"/>
                </a:lnTo>
                <a:lnTo>
                  <a:pt x="1004" y="76"/>
                </a:lnTo>
                <a:lnTo>
                  <a:pt x="1005" y="76"/>
                </a:lnTo>
                <a:lnTo>
                  <a:pt x="1006" y="76"/>
                </a:lnTo>
                <a:lnTo>
                  <a:pt x="1013" y="76"/>
                </a:lnTo>
                <a:lnTo>
                  <a:pt x="1014" y="76"/>
                </a:lnTo>
                <a:lnTo>
                  <a:pt x="1016" y="79"/>
                </a:lnTo>
                <a:lnTo>
                  <a:pt x="1018" y="79"/>
                </a:lnTo>
                <a:lnTo>
                  <a:pt x="1019" y="79"/>
                </a:lnTo>
                <a:lnTo>
                  <a:pt x="1020" y="104"/>
                </a:lnTo>
                <a:lnTo>
                  <a:pt x="1020" y="130"/>
                </a:lnTo>
                <a:lnTo>
                  <a:pt x="1021" y="156"/>
                </a:lnTo>
                <a:lnTo>
                  <a:pt x="1022" y="181"/>
                </a:lnTo>
                <a:lnTo>
                  <a:pt x="1023" y="207"/>
                </a:lnTo>
                <a:lnTo>
                  <a:pt x="1025" y="233"/>
                </a:lnTo>
                <a:lnTo>
                  <a:pt x="1026" y="258"/>
                </a:lnTo>
                <a:lnTo>
                  <a:pt x="1027" y="284"/>
                </a:lnTo>
                <a:lnTo>
                  <a:pt x="1028" y="308"/>
                </a:lnTo>
                <a:lnTo>
                  <a:pt x="1028" y="334"/>
                </a:lnTo>
                <a:lnTo>
                  <a:pt x="1029" y="360"/>
                </a:lnTo>
                <a:lnTo>
                  <a:pt x="1030" y="385"/>
                </a:lnTo>
                <a:lnTo>
                  <a:pt x="1031" y="411"/>
                </a:lnTo>
                <a:lnTo>
                  <a:pt x="1033" y="436"/>
                </a:lnTo>
                <a:lnTo>
                  <a:pt x="1034" y="461"/>
                </a:lnTo>
                <a:lnTo>
                  <a:pt x="1035" y="487"/>
                </a:lnTo>
                <a:lnTo>
                  <a:pt x="1036" y="512"/>
                </a:lnTo>
                <a:lnTo>
                  <a:pt x="1036" y="537"/>
                </a:lnTo>
                <a:lnTo>
                  <a:pt x="1037" y="563"/>
                </a:lnTo>
                <a:lnTo>
                  <a:pt x="1038" y="588"/>
                </a:lnTo>
                <a:lnTo>
                  <a:pt x="1040" y="613"/>
                </a:lnTo>
                <a:lnTo>
                  <a:pt x="1041" y="638"/>
                </a:lnTo>
                <a:lnTo>
                  <a:pt x="1042" y="664"/>
                </a:lnTo>
                <a:lnTo>
                  <a:pt x="1043" y="689"/>
                </a:lnTo>
                <a:lnTo>
                  <a:pt x="1043" y="714"/>
                </a:lnTo>
                <a:lnTo>
                  <a:pt x="1044" y="739"/>
                </a:lnTo>
                <a:lnTo>
                  <a:pt x="1045" y="764"/>
                </a:lnTo>
                <a:lnTo>
                  <a:pt x="1047" y="790"/>
                </a:lnTo>
                <a:lnTo>
                  <a:pt x="1048" y="815"/>
                </a:lnTo>
                <a:lnTo>
                  <a:pt x="1049" y="840"/>
                </a:lnTo>
                <a:lnTo>
                  <a:pt x="1050" y="866"/>
                </a:lnTo>
                <a:lnTo>
                  <a:pt x="1050" y="890"/>
                </a:lnTo>
                <a:lnTo>
                  <a:pt x="1051" y="916"/>
                </a:lnTo>
                <a:lnTo>
                  <a:pt x="1052" y="942"/>
                </a:lnTo>
                <a:lnTo>
                  <a:pt x="1054" y="967"/>
                </a:lnTo>
                <a:lnTo>
                  <a:pt x="1055" y="993"/>
                </a:lnTo>
                <a:lnTo>
                  <a:pt x="1056" y="1020"/>
                </a:lnTo>
                <a:lnTo>
                  <a:pt x="1057" y="1046"/>
                </a:lnTo>
                <a:lnTo>
                  <a:pt x="1058" y="1071"/>
                </a:lnTo>
                <a:lnTo>
                  <a:pt x="1058" y="1097"/>
                </a:lnTo>
                <a:lnTo>
                  <a:pt x="1059" y="1123"/>
                </a:lnTo>
                <a:lnTo>
                  <a:pt x="1061" y="1148"/>
                </a:lnTo>
                <a:lnTo>
                  <a:pt x="1062" y="1174"/>
                </a:lnTo>
                <a:lnTo>
                  <a:pt x="1063" y="1200"/>
                </a:lnTo>
                <a:lnTo>
                  <a:pt x="1064" y="1226"/>
                </a:lnTo>
                <a:lnTo>
                  <a:pt x="1065" y="1252"/>
                </a:lnTo>
                <a:lnTo>
                  <a:pt x="1066" y="1278"/>
                </a:lnTo>
                <a:lnTo>
                  <a:pt x="1068" y="1303"/>
                </a:lnTo>
                <a:lnTo>
                  <a:pt x="1066" y="1303"/>
                </a:lnTo>
                <a:lnTo>
                  <a:pt x="1063" y="1305"/>
                </a:lnTo>
                <a:lnTo>
                  <a:pt x="1054" y="1310"/>
                </a:lnTo>
                <a:lnTo>
                  <a:pt x="1052" y="1312"/>
                </a:lnTo>
                <a:lnTo>
                  <a:pt x="1050" y="1313"/>
                </a:lnTo>
                <a:lnTo>
                  <a:pt x="1047" y="1315"/>
                </a:lnTo>
                <a:lnTo>
                  <a:pt x="1020" y="1329"/>
                </a:lnTo>
                <a:lnTo>
                  <a:pt x="1007" y="1335"/>
                </a:lnTo>
                <a:lnTo>
                  <a:pt x="992" y="1338"/>
                </a:lnTo>
                <a:lnTo>
                  <a:pt x="981" y="1343"/>
                </a:lnTo>
                <a:lnTo>
                  <a:pt x="980" y="1343"/>
                </a:lnTo>
                <a:lnTo>
                  <a:pt x="979" y="1343"/>
                </a:lnTo>
                <a:lnTo>
                  <a:pt x="978" y="1345"/>
                </a:lnTo>
                <a:lnTo>
                  <a:pt x="963" y="1350"/>
                </a:lnTo>
                <a:lnTo>
                  <a:pt x="952" y="1352"/>
                </a:lnTo>
                <a:lnTo>
                  <a:pt x="951" y="1354"/>
                </a:lnTo>
                <a:lnTo>
                  <a:pt x="950" y="1352"/>
                </a:lnTo>
                <a:lnTo>
                  <a:pt x="949" y="1354"/>
                </a:lnTo>
                <a:lnTo>
                  <a:pt x="942" y="1354"/>
                </a:lnTo>
                <a:lnTo>
                  <a:pt x="935" y="1355"/>
                </a:lnTo>
                <a:lnTo>
                  <a:pt x="933" y="1355"/>
                </a:lnTo>
                <a:lnTo>
                  <a:pt x="930" y="1355"/>
                </a:lnTo>
                <a:lnTo>
                  <a:pt x="926" y="1356"/>
                </a:lnTo>
                <a:lnTo>
                  <a:pt x="907" y="1355"/>
                </a:lnTo>
                <a:lnTo>
                  <a:pt x="901" y="1352"/>
                </a:lnTo>
                <a:lnTo>
                  <a:pt x="899" y="1352"/>
                </a:lnTo>
                <a:lnTo>
                  <a:pt x="896" y="1352"/>
                </a:lnTo>
                <a:lnTo>
                  <a:pt x="895" y="1351"/>
                </a:lnTo>
                <a:lnTo>
                  <a:pt x="894" y="1352"/>
                </a:lnTo>
                <a:lnTo>
                  <a:pt x="892" y="1352"/>
                </a:lnTo>
                <a:lnTo>
                  <a:pt x="892" y="1354"/>
                </a:lnTo>
                <a:lnTo>
                  <a:pt x="891" y="1355"/>
                </a:lnTo>
                <a:lnTo>
                  <a:pt x="888" y="1356"/>
                </a:lnTo>
                <a:lnTo>
                  <a:pt x="884" y="1355"/>
                </a:lnTo>
                <a:lnTo>
                  <a:pt x="883" y="1356"/>
                </a:lnTo>
                <a:lnTo>
                  <a:pt x="879" y="1358"/>
                </a:lnTo>
                <a:lnTo>
                  <a:pt x="876" y="1361"/>
                </a:lnTo>
                <a:lnTo>
                  <a:pt x="872" y="1363"/>
                </a:lnTo>
                <a:lnTo>
                  <a:pt x="864" y="1370"/>
                </a:lnTo>
                <a:lnTo>
                  <a:pt x="857" y="1377"/>
                </a:lnTo>
                <a:lnTo>
                  <a:pt x="852" y="1378"/>
                </a:lnTo>
                <a:lnTo>
                  <a:pt x="844" y="1382"/>
                </a:lnTo>
                <a:lnTo>
                  <a:pt x="839" y="1385"/>
                </a:lnTo>
                <a:lnTo>
                  <a:pt x="830" y="1391"/>
                </a:lnTo>
                <a:lnTo>
                  <a:pt x="827" y="1392"/>
                </a:lnTo>
                <a:lnTo>
                  <a:pt x="826" y="1393"/>
                </a:lnTo>
                <a:lnTo>
                  <a:pt x="824" y="1393"/>
                </a:lnTo>
                <a:lnTo>
                  <a:pt x="819" y="1400"/>
                </a:lnTo>
                <a:lnTo>
                  <a:pt x="815" y="1404"/>
                </a:lnTo>
                <a:lnTo>
                  <a:pt x="809" y="1406"/>
                </a:lnTo>
                <a:lnTo>
                  <a:pt x="808" y="1406"/>
                </a:lnTo>
                <a:lnTo>
                  <a:pt x="796" y="1409"/>
                </a:lnTo>
                <a:lnTo>
                  <a:pt x="786" y="1412"/>
                </a:lnTo>
                <a:lnTo>
                  <a:pt x="784" y="1413"/>
                </a:lnTo>
                <a:lnTo>
                  <a:pt x="782" y="1414"/>
                </a:lnTo>
                <a:lnTo>
                  <a:pt x="780" y="1416"/>
                </a:lnTo>
                <a:lnTo>
                  <a:pt x="780" y="1418"/>
                </a:lnTo>
                <a:lnTo>
                  <a:pt x="779" y="1418"/>
                </a:lnTo>
                <a:lnTo>
                  <a:pt x="778" y="1419"/>
                </a:lnTo>
                <a:lnTo>
                  <a:pt x="775" y="1421"/>
                </a:lnTo>
                <a:lnTo>
                  <a:pt x="773" y="1425"/>
                </a:lnTo>
                <a:lnTo>
                  <a:pt x="772" y="1428"/>
                </a:lnTo>
                <a:lnTo>
                  <a:pt x="771" y="1430"/>
                </a:lnTo>
                <a:lnTo>
                  <a:pt x="771" y="1434"/>
                </a:lnTo>
                <a:lnTo>
                  <a:pt x="771" y="1435"/>
                </a:lnTo>
                <a:lnTo>
                  <a:pt x="770" y="1436"/>
                </a:lnTo>
                <a:lnTo>
                  <a:pt x="770" y="1437"/>
                </a:lnTo>
                <a:lnTo>
                  <a:pt x="767" y="1442"/>
                </a:lnTo>
                <a:lnTo>
                  <a:pt x="767" y="1443"/>
                </a:lnTo>
                <a:lnTo>
                  <a:pt x="767" y="1444"/>
                </a:lnTo>
                <a:lnTo>
                  <a:pt x="767" y="1446"/>
                </a:lnTo>
                <a:lnTo>
                  <a:pt x="767" y="1447"/>
                </a:lnTo>
                <a:lnTo>
                  <a:pt x="766" y="1449"/>
                </a:lnTo>
                <a:lnTo>
                  <a:pt x="766" y="1451"/>
                </a:lnTo>
                <a:lnTo>
                  <a:pt x="765" y="1454"/>
                </a:lnTo>
                <a:lnTo>
                  <a:pt x="765" y="1457"/>
                </a:lnTo>
                <a:lnTo>
                  <a:pt x="765" y="1458"/>
                </a:lnTo>
                <a:lnTo>
                  <a:pt x="764" y="1458"/>
                </a:lnTo>
                <a:lnTo>
                  <a:pt x="763" y="1460"/>
                </a:lnTo>
                <a:lnTo>
                  <a:pt x="762" y="1460"/>
                </a:lnTo>
                <a:lnTo>
                  <a:pt x="760" y="1461"/>
                </a:lnTo>
                <a:lnTo>
                  <a:pt x="760" y="1462"/>
                </a:lnTo>
                <a:lnTo>
                  <a:pt x="760" y="1463"/>
                </a:lnTo>
                <a:lnTo>
                  <a:pt x="757" y="1465"/>
                </a:lnTo>
                <a:lnTo>
                  <a:pt x="755" y="1470"/>
                </a:lnTo>
                <a:lnTo>
                  <a:pt x="753" y="1471"/>
                </a:lnTo>
                <a:lnTo>
                  <a:pt x="753" y="1474"/>
                </a:lnTo>
                <a:lnTo>
                  <a:pt x="753" y="1475"/>
                </a:lnTo>
                <a:lnTo>
                  <a:pt x="753" y="1476"/>
                </a:lnTo>
                <a:lnTo>
                  <a:pt x="753" y="1477"/>
                </a:lnTo>
                <a:lnTo>
                  <a:pt x="752" y="1477"/>
                </a:lnTo>
                <a:lnTo>
                  <a:pt x="750" y="1479"/>
                </a:lnTo>
                <a:lnTo>
                  <a:pt x="749" y="1479"/>
                </a:lnTo>
                <a:lnTo>
                  <a:pt x="748" y="1481"/>
                </a:lnTo>
                <a:lnTo>
                  <a:pt x="748" y="1482"/>
                </a:lnTo>
                <a:lnTo>
                  <a:pt x="748" y="1483"/>
                </a:lnTo>
                <a:lnTo>
                  <a:pt x="746" y="1483"/>
                </a:lnTo>
                <a:lnTo>
                  <a:pt x="744" y="1483"/>
                </a:lnTo>
                <a:lnTo>
                  <a:pt x="742" y="1488"/>
                </a:lnTo>
                <a:lnTo>
                  <a:pt x="741" y="1488"/>
                </a:lnTo>
                <a:lnTo>
                  <a:pt x="739" y="1488"/>
                </a:lnTo>
                <a:lnTo>
                  <a:pt x="738" y="1486"/>
                </a:lnTo>
                <a:lnTo>
                  <a:pt x="738" y="1485"/>
                </a:lnTo>
                <a:lnTo>
                  <a:pt x="737" y="1485"/>
                </a:lnTo>
                <a:lnTo>
                  <a:pt x="732" y="1485"/>
                </a:lnTo>
                <a:lnTo>
                  <a:pt x="730" y="1485"/>
                </a:lnTo>
                <a:lnTo>
                  <a:pt x="729" y="1488"/>
                </a:lnTo>
                <a:lnTo>
                  <a:pt x="727" y="1492"/>
                </a:lnTo>
                <a:lnTo>
                  <a:pt x="724" y="1493"/>
                </a:lnTo>
                <a:lnTo>
                  <a:pt x="723" y="1493"/>
                </a:lnTo>
                <a:lnTo>
                  <a:pt x="722" y="1493"/>
                </a:lnTo>
                <a:lnTo>
                  <a:pt x="722" y="1495"/>
                </a:lnTo>
                <a:lnTo>
                  <a:pt x="720" y="1495"/>
                </a:lnTo>
                <a:lnTo>
                  <a:pt x="718" y="1495"/>
                </a:lnTo>
                <a:lnTo>
                  <a:pt x="717" y="1490"/>
                </a:lnTo>
                <a:lnTo>
                  <a:pt x="716" y="1488"/>
                </a:lnTo>
                <a:lnTo>
                  <a:pt x="715" y="1485"/>
                </a:lnTo>
                <a:lnTo>
                  <a:pt x="711" y="1484"/>
                </a:lnTo>
                <a:lnTo>
                  <a:pt x="710" y="1484"/>
                </a:lnTo>
                <a:lnTo>
                  <a:pt x="709" y="1485"/>
                </a:lnTo>
                <a:lnTo>
                  <a:pt x="707" y="1485"/>
                </a:lnTo>
                <a:lnTo>
                  <a:pt x="702" y="1488"/>
                </a:lnTo>
                <a:lnTo>
                  <a:pt x="700" y="1489"/>
                </a:lnTo>
                <a:lnTo>
                  <a:pt x="699" y="1489"/>
                </a:lnTo>
                <a:lnTo>
                  <a:pt x="698" y="1489"/>
                </a:lnTo>
                <a:lnTo>
                  <a:pt x="696" y="1488"/>
                </a:lnTo>
                <a:lnTo>
                  <a:pt x="695" y="1486"/>
                </a:lnTo>
                <a:lnTo>
                  <a:pt x="695" y="1488"/>
                </a:lnTo>
                <a:lnTo>
                  <a:pt x="693" y="1488"/>
                </a:lnTo>
                <a:lnTo>
                  <a:pt x="688" y="1489"/>
                </a:lnTo>
                <a:lnTo>
                  <a:pt x="686" y="1489"/>
                </a:lnTo>
                <a:lnTo>
                  <a:pt x="684" y="1490"/>
                </a:lnTo>
                <a:lnTo>
                  <a:pt x="685" y="1491"/>
                </a:lnTo>
                <a:lnTo>
                  <a:pt x="685" y="1492"/>
                </a:lnTo>
                <a:lnTo>
                  <a:pt x="684" y="1493"/>
                </a:lnTo>
                <a:lnTo>
                  <a:pt x="684" y="1495"/>
                </a:lnTo>
                <a:lnTo>
                  <a:pt x="682" y="1493"/>
                </a:lnTo>
                <a:lnTo>
                  <a:pt x="681" y="1492"/>
                </a:lnTo>
                <a:lnTo>
                  <a:pt x="680" y="1493"/>
                </a:lnTo>
                <a:lnTo>
                  <a:pt x="679" y="1493"/>
                </a:lnTo>
                <a:lnTo>
                  <a:pt x="673" y="1492"/>
                </a:lnTo>
                <a:lnTo>
                  <a:pt x="670" y="1492"/>
                </a:lnTo>
                <a:lnTo>
                  <a:pt x="668" y="1493"/>
                </a:lnTo>
                <a:lnTo>
                  <a:pt x="666" y="1495"/>
                </a:lnTo>
                <a:lnTo>
                  <a:pt x="665" y="1496"/>
                </a:lnTo>
                <a:lnTo>
                  <a:pt x="665" y="1497"/>
                </a:lnTo>
                <a:lnTo>
                  <a:pt x="666" y="1499"/>
                </a:lnTo>
                <a:lnTo>
                  <a:pt x="665" y="1500"/>
                </a:lnTo>
                <a:lnTo>
                  <a:pt x="664" y="1500"/>
                </a:lnTo>
                <a:lnTo>
                  <a:pt x="663" y="1499"/>
                </a:lnTo>
                <a:lnTo>
                  <a:pt x="663" y="1498"/>
                </a:lnTo>
                <a:lnTo>
                  <a:pt x="663" y="1499"/>
                </a:lnTo>
                <a:lnTo>
                  <a:pt x="661" y="1499"/>
                </a:lnTo>
                <a:lnTo>
                  <a:pt x="661" y="1500"/>
                </a:lnTo>
                <a:lnTo>
                  <a:pt x="656" y="1502"/>
                </a:lnTo>
                <a:lnTo>
                  <a:pt x="654" y="1500"/>
                </a:lnTo>
                <a:lnTo>
                  <a:pt x="656" y="1498"/>
                </a:lnTo>
                <a:lnTo>
                  <a:pt x="656" y="1497"/>
                </a:lnTo>
                <a:lnTo>
                  <a:pt x="654" y="1495"/>
                </a:lnTo>
                <a:lnTo>
                  <a:pt x="653" y="1492"/>
                </a:lnTo>
                <a:lnTo>
                  <a:pt x="653" y="1491"/>
                </a:lnTo>
                <a:lnTo>
                  <a:pt x="652" y="1490"/>
                </a:lnTo>
                <a:lnTo>
                  <a:pt x="651" y="1490"/>
                </a:lnTo>
                <a:lnTo>
                  <a:pt x="650" y="1488"/>
                </a:lnTo>
                <a:lnTo>
                  <a:pt x="649" y="1488"/>
                </a:lnTo>
                <a:lnTo>
                  <a:pt x="647" y="1488"/>
                </a:lnTo>
                <a:lnTo>
                  <a:pt x="644" y="1488"/>
                </a:lnTo>
                <a:lnTo>
                  <a:pt x="643" y="1489"/>
                </a:lnTo>
                <a:lnTo>
                  <a:pt x="642" y="1491"/>
                </a:lnTo>
                <a:lnTo>
                  <a:pt x="640" y="1492"/>
                </a:lnTo>
                <a:lnTo>
                  <a:pt x="639" y="1492"/>
                </a:lnTo>
                <a:lnTo>
                  <a:pt x="637" y="1493"/>
                </a:lnTo>
                <a:lnTo>
                  <a:pt x="636" y="1493"/>
                </a:lnTo>
                <a:lnTo>
                  <a:pt x="635" y="1493"/>
                </a:lnTo>
                <a:lnTo>
                  <a:pt x="634" y="1492"/>
                </a:lnTo>
                <a:lnTo>
                  <a:pt x="632" y="1492"/>
                </a:lnTo>
                <a:lnTo>
                  <a:pt x="631" y="1492"/>
                </a:lnTo>
                <a:lnTo>
                  <a:pt x="630" y="1491"/>
                </a:lnTo>
                <a:lnTo>
                  <a:pt x="629" y="1492"/>
                </a:lnTo>
                <a:lnTo>
                  <a:pt x="628" y="1493"/>
                </a:lnTo>
                <a:lnTo>
                  <a:pt x="627" y="1493"/>
                </a:lnTo>
                <a:lnTo>
                  <a:pt x="625" y="1492"/>
                </a:lnTo>
                <a:lnTo>
                  <a:pt x="624" y="1491"/>
                </a:lnTo>
                <a:lnTo>
                  <a:pt x="623" y="1491"/>
                </a:lnTo>
                <a:lnTo>
                  <a:pt x="621" y="1490"/>
                </a:lnTo>
                <a:lnTo>
                  <a:pt x="620" y="1490"/>
                </a:lnTo>
                <a:lnTo>
                  <a:pt x="618" y="1490"/>
                </a:lnTo>
                <a:lnTo>
                  <a:pt x="608" y="1491"/>
                </a:lnTo>
                <a:lnTo>
                  <a:pt x="607" y="1491"/>
                </a:lnTo>
                <a:lnTo>
                  <a:pt x="604" y="1492"/>
                </a:lnTo>
                <a:lnTo>
                  <a:pt x="602" y="1493"/>
                </a:lnTo>
                <a:lnTo>
                  <a:pt x="601" y="1493"/>
                </a:lnTo>
                <a:lnTo>
                  <a:pt x="599" y="1496"/>
                </a:lnTo>
                <a:lnTo>
                  <a:pt x="597" y="1496"/>
                </a:lnTo>
                <a:lnTo>
                  <a:pt x="596" y="1495"/>
                </a:lnTo>
                <a:lnTo>
                  <a:pt x="594" y="1495"/>
                </a:lnTo>
                <a:lnTo>
                  <a:pt x="593" y="1495"/>
                </a:lnTo>
                <a:lnTo>
                  <a:pt x="590" y="1496"/>
                </a:lnTo>
                <a:lnTo>
                  <a:pt x="589" y="1496"/>
                </a:lnTo>
                <a:lnTo>
                  <a:pt x="588" y="1497"/>
                </a:lnTo>
                <a:lnTo>
                  <a:pt x="587" y="1497"/>
                </a:lnTo>
                <a:lnTo>
                  <a:pt x="586" y="1497"/>
                </a:lnTo>
                <a:lnTo>
                  <a:pt x="585" y="1497"/>
                </a:lnTo>
                <a:lnTo>
                  <a:pt x="583" y="1497"/>
                </a:lnTo>
                <a:lnTo>
                  <a:pt x="580" y="1497"/>
                </a:lnTo>
                <a:lnTo>
                  <a:pt x="579" y="1497"/>
                </a:lnTo>
                <a:lnTo>
                  <a:pt x="576" y="1498"/>
                </a:lnTo>
                <a:lnTo>
                  <a:pt x="575" y="1499"/>
                </a:lnTo>
                <a:lnTo>
                  <a:pt x="574" y="1499"/>
                </a:lnTo>
                <a:lnTo>
                  <a:pt x="573" y="1500"/>
                </a:lnTo>
                <a:lnTo>
                  <a:pt x="563" y="1502"/>
                </a:lnTo>
                <a:lnTo>
                  <a:pt x="561" y="1502"/>
                </a:lnTo>
                <a:lnTo>
                  <a:pt x="561" y="1503"/>
                </a:lnTo>
                <a:lnTo>
                  <a:pt x="561" y="1504"/>
                </a:lnTo>
                <a:lnTo>
                  <a:pt x="560" y="1505"/>
                </a:lnTo>
                <a:lnTo>
                  <a:pt x="554" y="1507"/>
                </a:lnTo>
                <a:lnTo>
                  <a:pt x="552" y="1509"/>
                </a:lnTo>
                <a:lnTo>
                  <a:pt x="551" y="1507"/>
                </a:lnTo>
                <a:lnTo>
                  <a:pt x="545" y="1506"/>
                </a:lnTo>
                <a:lnTo>
                  <a:pt x="539" y="1506"/>
                </a:lnTo>
                <a:lnTo>
                  <a:pt x="538" y="1507"/>
                </a:lnTo>
                <a:lnTo>
                  <a:pt x="536" y="1509"/>
                </a:lnTo>
                <a:lnTo>
                  <a:pt x="535" y="1509"/>
                </a:lnTo>
                <a:lnTo>
                  <a:pt x="533" y="1509"/>
                </a:lnTo>
                <a:lnTo>
                  <a:pt x="531" y="1507"/>
                </a:lnTo>
                <a:lnTo>
                  <a:pt x="530" y="1507"/>
                </a:lnTo>
                <a:lnTo>
                  <a:pt x="529" y="1507"/>
                </a:lnTo>
                <a:lnTo>
                  <a:pt x="528" y="1507"/>
                </a:lnTo>
                <a:lnTo>
                  <a:pt x="526" y="1509"/>
                </a:lnTo>
                <a:lnTo>
                  <a:pt x="525" y="1510"/>
                </a:lnTo>
                <a:lnTo>
                  <a:pt x="524" y="1511"/>
                </a:lnTo>
                <a:lnTo>
                  <a:pt x="523" y="1511"/>
                </a:lnTo>
                <a:lnTo>
                  <a:pt x="519" y="1511"/>
                </a:lnTo>
                <a:lnTo>
                  <a:pt x="517" y="1513"/>
                </a:lnTo>
                <a:lnTo>
                  <a:pt x="516" y="1513"/>
                </a:lnTo>
                <a:lnTo>
                  <a:pt x="512" y="1518"/>
                </a:lnTo>
                <a:lnTo>
                  <a:pt x="511" y="1519"/>
                </a:lnTo>
                <a:lnTo>
                  <a:pt x="508" y="1521"/>
                </a:lnTo>
                <a:lnTo>
                  <a:pt x="507" y="1523"/>
                </a:lnTo>
                <a:lnTo>
                  <a:pt x="507" y="1524"/>
                </a:lnTo>
                <a:lnTo>
                  <a:pt x="506" y="1525"/>
                </a:lnTo>
                <a:lnTo>
                  <a:pt x="504" y="1525"/>
                </a:lnTo>
                <a:lnTo>
                  <a:pt x="504" y="1526"/>
                </a:lnTo>
                <a:lnTo>
                  <a:pt x="503" y="1531"/>
                </a:lnTo>
                <a:lnTo>
                  <a:pt x="502" y="1532"/>
                </a:lnTo>
                <a:lnTo>
                  <a:pt x="501" y="1533"/>
                </a:lnTo>
                <a:lnTo>
                  <a:pt x="500" y="1535"/>
                </a:lnTo>
                <a:lnTo>
                  <a:pt x="500" y="1538"/>
                </a:lnTo>
                <a:lnTo>
                  <a:pt x="500" y="1539"/>
                </a:lnTo>
                <a:lnTo>
                  <a:pt x="500" y="1541"/>
                </a:lnTo>
                <a:lnTo>
                  <a:pt x="501" y="1542"/>
                </a:lnTo>
                <a:lnTo>
                  <a:pt x="502" y="1542"/>
                </a:lnTo>
                <a:lnTo>
                  <a:pt x="504" y="1542"/>
                </a:lnTo>
                <a:lnTo>
                  <a:pt x="506" y="1544"/>
                </a:lnTo>
                <a:lnTo>
                  <a:pt x="504" y="1544"/>
                </a:lnTo>
                <a:lnTo>
                  <a:pt x="504" y="1545"/>
                </a:lnTo>
                <a:lnTo>
                  <a:pt x="502" y="1545"/>
                </a:lnTo>
                <a:lnTo>
                  <a:pt x="501" y="1546"/>
                </a:lnTo>
                <a:lnTo>
                  <a:pt x="499" y="1544"/>
                </a:lnTo>
                <a:lnTo>
                  <a:pt x="496" y="1544"/>
                </a:lnTo>
                <a:lnTo>
                  <a:pt x="495" y="1545"/>
                </a:lnTo>
                <a:lnTo>
                  <a:pt x="495" y="1547"/>
                </a:lnTo>
                <a:lnTo>
                  <a:pt x="495" y="1549"/>
                </a:lnTo>
                <a:lnTo>
                  <a:pt x="496" y="1551"/>
                </a:lnTo>
                <a:lnTo>
                  <a:pt x="495" y="1552"/>
                </a:lnTo>
                <a:lnTo>
                  <a:pt x="495" y="1553"/>
                </a:lnTo>
                <a:lnTo>
                  <a:pt x="494" y="1553"/>
                </a:lnTo>
                <a:lnTo>
                  <a:pt x="493" y="1552"/>
                </a:lnTo>
                <a:lnTo>
                  <a:pt x="493" y="1551"/>
                </a:lnTo>
                <a:lnTo>
                  <a:pt x="492" y="1549"/>
                </a:lnTo>
                <a:lnTo>
                  <a:pt x="490" y="1551"/>
                </a:lnTo>
                <a:lnTo>
                  <a:pt x="489" y="1551"/>
                </a:lnTo>
                <a:lnTo>
                  <a:pt x="489" y="1552"/>
                </a:lnTo>
                <a:lnTo>
                  <a:pt x="488" y="1552"/>
                </a:lnTo>
                <a:lnTo>
                  <a:pt x="488" y="1553"/>
                </a:lnTo>
                <a:lnTo>
                  <a:pt x="489" y="1555"/>
                </a:lnTo>
                <a:lnTo>
                  <a:pt x="488" y="1556"/>
                </a:lnTo>
                <a:lnTo>
                  <a:pt x="487" y="1556"/>
                </a:lnTo>
                <a:lnTo>
                  <a:pt x="486" y="1556"/>
                </a:lnTo>
                <a:lnTo>
                  <a:pt x="486" y="1555"/>
                </a:lnTo>
                <a:lnTo>
                  <a:pt x="485" y="1554"/>
                </a:lnTo>
                <a:lnTo>
                  <a:pt x="483" y="1554"/>
                </a:lnTo>
                <a:lnTo>
                  <a:pt x="482" y="1554"/>
                </a:lnTo>
                <a:lnTo>
                  <a:pt x="481" y="1554"/>
                </a:lnTo>
                <a:lnTo>
                  <a:pt x="480" y="1553"/>
                </a:lnTo>
                <a:lnTo>
                  <a:pt x="468" y="1553"/>
                </a:lnTo>
                <a:lnTo>
                  <a:pt x="467" y="1553"/>
                </a:lnTo>
                <a:lnTo>
                  <a:pt x="467" y="1554"/>
                </a:lnTo>
                <a:lnTo>
                  <a:pt x="466" y="1554"/>
                </a:lnTo>
                <a:lnTo>
                  <a:pt x="464" y="1554"/>
                </a:lnTo>
                <a:lnTo>
                  <a:pt x="462" y="1554"/>
                </a:lnTo>
                <a:lnTo>
                  <a:pt x="466" y="1556"/>
                </a:lnTo>
                <a:lnTo>
                  <a:pt x="465" y="1558"/>
                </a:lnTo>
                <a:lnTo>
                  <a:pt x="461" y="1559"/>
                </a:lnTo>
                <a:lnTo>
                  <a:pt x="460" y="1559"/>
                </a:lnTo>
                <a:lnTo>
                  <a:pt x="458" y="1561"/>
                </a:lnTo>
                <a:lnTo>
                  <a:pt x="457" y="1562"/>
                </a:lnTo>
                <a:lnTo>
                  <a:pt x="457" y="1563"/>
                </a:lnTo>
                <a:lnTo>
                  <a:pt x="458" y="1566"/>
                </a:lnTo>
                <a:lnTo>
                  <a:pt x="459" y="1566"/>
                </a:lnTo>
                <a:lnTo>
                  <a:pt x="458" y="1568"/>
                </a:lnTo>
                <a:lnTo>
                  <a:pt x="457" y="1569"/>
                </a:lnTo>
                <a:lnTo>
                  <a:pt x="454" y="1570"/>
                </a:lnTo>
                <a:lnTo>
                  <a:pt x="452" y="1572"/>
                </a:lnTo>
                <a:lnTo>
                  <a:pt x="451" y="1573"/>
                </a:lnTo>
                <a:lnTo>
                  <a:pt x="446" y="1574"/>
                </a:lnTo>
                <a:lnTo>
                  <a:pt x="444" y="1576"/>
                </a:lnTo>
                <a:lnTo>
                  <a:pt x="442" y="1577"/>
                </a:lnTo>
                <a:lnTo>
                  <a:pt x="440" y="1579"/>
                </a:lnTo>
                <a:lnTo>
                  <a:pt x="440" y="1581"/>
                </a:lnTo>
                <a:lnTo>
                  <a:pt x="439" y="1583"/>
                </a:lnTo>
                <a:lnTo>
                  <a:pt x="439" y="1584"/>
                </a:lnTo>
                <a:lnTo>
                  <a:pt x="439" y="1586"/>
                </a:lnTo>
                <a:lnTo>
                  <a:pt x="440" y="1588"/>
                </a:lnTo>
                <a:lnTo>
                  <a:pt x="440" y="1590"/>
                </a:lnTo>
                <a:lnTo>
                  <a:pt x="439" y="1590"/>
                </a:lnTo>
                <a:lnTo>
                  <a:pt x="437" y="1590"/>
                </a:lnTo>
                <a:lnTo>
                  <a:pt x="432" y="1591"/>
                </a:lnTo>
                <a:lnTo>
                  <a:pt x="431" y="1593"/>
                </a:lnTo>
                <a:lnTo>
                  <a:pt x="429" y="1594"/>
                </a:lnTo>
                <a:lnTo>
                  <a:pt x="426" y="1595"/>
                </a:lnTo>
                <a:lnTo>
                  <a:pt x="426" y="1596"/>
                </a:lnTo>
                <a:lnTo>
                  <a:pt x="428" y="1596"/>
                </a:lnTo>
                <a:lnTo>
                  <a:pt x="429" y="1597"/>
                </a:lnTo>
                <a:lnTo>
                  <a:pt x="430" y="1598"/>
                </a:lnTo>
                <a:lnTo>
                  <a:pt x="430" y="1600"/>
                </a:lnTo>
                <a:lnTo>
                  <a:pt x="429" y="1600"/>
                </a:lnTo>
                <a:lnTo>
                  <a:pt x="428" y="1600"/>
                </a:lnTo>
                <a:lnTo>
                  <a:pt x="424" y="1598"/>
                </a:lnTo>
                <a:lnTo>
                  <a:pt x="423" y="1598"/>
                </a:lnTo>
                <a:lnTo>
                  <a:pt x="421" y="1600"/>
                </a:lnTo>
                <a:lnTo>
                  <a:pt x="419" y="1601"/>
                </a:lnTo>
                <a:lnTo>
                  <a:pt x="418" y="1601"/>
                </a:lnTo>
                <a:lnTo>
                  <a:pt x="417" y="1601"/>
                </a:lnTo>
                <a:lnTo>
                  <a:pt x="416" y="1601"/>
                </a:lnTo>
                <a:lnTo>
                  <a:pt x="415" y="1601"/>
                </a:lnTo>
                <a:lnTo>
                  <a:pt x="415" y="1602"/>
                </a:lnTo>
                <a:lnTo>
                  <a:pt x="414" y="1602"/>
                </a:lnTo>
                <a:lnTo>
                  <a:pt x="414" y="1601"/>
                </a:lnTo>
                <a:lnTo>
                  <a:pt x="412" y="1601"/>
                </a:lnTo>
                <a:lnTo>
                  <a:pt x="412" y="1602"/>
                </a:lnTo>
                <a:lnTo>
                  <a:pt x="409" y="1603"/>
                </a:lnTo>
                <a:lnTo>
                  <a:pt x="408" y="1603"/>
                </a:lnTo>
                <a:lnTo>
                  <a:pt x="408" y="1604"/>
                </a:lnTo>
                <a:lnTo>
                  <a:pt x="409" y="1605"/>
                </a:lnTo>
                <a:lnTo>
                  <a:pt x="410" y="1607"/>
                </a:lnTo>
                <a:lnTo>
                  <a:pt x="411" y="1607"/>
                </a:lnTo>
                <a:lnTo>
                  <a:pt x="412" y="1607"/>
                </a:lnTo>
                <a:lnTo>
                  <a:pt x="412" y="1605"/>
                </a:lnTo>
                <a:lnTo>
                  <a:pt x="411" y="1604"/>
                </a:lnTo>
                <a:lnTo>
                  <a:pt x="412" y="1604"/>
                </a:lnTo>
                <a:lnTo>
                  <a:pt x="415" y="1607"/>
                </a:lnTo>
                <a:lnTo>
                  <a:pt x="416" y="1607"/>
                </a:lnTo>
                <a:lnTo>
                  <a:pt x="417" y="1607"/>
                </a:lnTo>
                <a:lnTo>
                  <a:pt x="418" y="1607"/>
                </a:lnTo>
                <a:lnTo>
                  <a:pt x="418" y="1608"/>
                </a:lnTo>
                <a:lnTo>
                  <a:pt x="417" y="1608"/>
                </a:lnTo>
                <a:lnTo>
                  <a:pt x="416" y="1609"/>
                </a:lnTo>
                <a:lnTo>
                  <a:pt x="415" y="1609"/>
                </a:lnTo>
                <a:lnTo>
                  <a:pt x="412" y="1609"/>
                </a:lnTo>
                <a:lnTo>
                  <a:pt x="410" y="1609"/>
                </a:lnTo>
                <a:lnTo>
                  <a:pt x="407" y="1607"/>
                </a:lnTo>
                <a:lnTo>
                  <a:pt x="403" y="1605"/>
                </a:lnTo>
                <a:lnTo>
                  <a:pt x="398" y="1605"/>
                </a:lnTo>
                <a:lnTo>
                  <a:pt x="398" y="1607"/>
                </a:lnTo>
                <a:lnTo>
                  <a:pt x="396" y="1607"/>
                </a:lnTo>
                <a:lnTo>
                  <a:pt x="396" y="1609"/>
                </a:lnTo>
                <a:lnTo>
                  <a:pt x="396" y="1610"/>
                </a:lnTo>
                <a:lnTo>
                  <a:pt x="396" y="1612"/>
                </a:lnTo>
                <a:lnTo>
                  <a:pt x="394" y="1612"/>
                </a:lnTo>
                <a:lnTo>
                  <a:pt x="390" y="1610"/>
                </a:lnTo>
                <a:lnTo>
                  <a:pt x="388" y="1610"/>
                </a:lnTo>
                <a:lnTo>
                  <a:pt x="387" y="1610"/>
                </a:lnTo>
                <a:lnTo>
                  <a:pt x="386" y="1610"/>
                </a:lnTo>
                <a:lnTo>
                  <a:pt x="382" y="1608"/>
                </a:lnTo>
                <a:lnTo>
                  <a:pt x="381" y="1608"/>
                </a:lnTo>
                <a:lnTo>
                  <a:pt x="380" y="1607"/>
                </a:lnTo>
                <a:lnTo>
                  <a:pt x="379" y="1607"/>
                </a:lnTo>
                <a:lnTo>
                  <a:pt x="378" y="1607"/>
                </a:lnTo>
                <a:lnTo>
                  <a:pt x="378" y="1608"/>
                </a:lnTo>
                <a:lnTo>
                  <a:pt x="376" y="1608"/>
                </a:lnTo>
                <a:lnTo>
                  <a:pt x="374" y="1607"/>
                </a:lnTo>
                <a:lnTo>
                  <a:pt x="373" y="1607"/>
                </a:lnTo>
                <a:lnTo>
                  <a:pt x="372" y="1607"/>
                </a:lnTo>
                <a:lnTo>
                  <a:pt x="372" y="1608"/>
                </a:lnTo>
                <a:lnTo>
                  <a:pt x="371" y="1608"/>
                </a:lnTo>
                <a:lnTo>
                  <a:pt x="369" y="1607"/>
                </a:lnTo>
                <a:lnTo>
                  <a:pt x="368" y="1608"/>
                </a:lnTo>
                <a:lnTo>
                  <a:pt x="367" y="1609"/>
                </a:lnTo>
                <a:lnTo>
                  <a:pt x="367" y="1611"/>
                </a:lnTo>
                <a:lnTo>
                  <a:pt x="366" y="1611"/>
                </a:lnTo>
                <a:lnTo>
                  <a:pt x="365" y="1610"/>
                </a:lnTo>
                <a:lnTo>
                  <a:pt x="364" y="1610"/>
                </a:lnTo>
                <a:lnTo>
                  <a:pt x="362" y="1610"/>
                </a:lnTo>
                <a:lnTo>
                  <a:pt x="361" y="1609"/>
                </a:lnTo>
                <a:lnTo>
                  <a:pt x="360" y="1609"/>
                </a:lnTo>
                <a:lnTo>
                  <a:pt x="359" y="1610"/>
                </a:lnTo>
                <a:lnTo>
                  <a:pt x="358" y="1610"/>
                </a:lnTo>
                <a:lnTo>
                  <a:pt x="357" y="1609"/>
                </a:lnTo>
                <a:lnTo>
                  <a:pt x="355" y="1609"/>
                </a:lnTo>
                <a:lnTo>
                  <a:pt x="354" y="1610"/>
                </a:lnTo>
                <a:lnTo>
                  <a:pt x="353" y="1611"/>
                </a:lnTo>
                <a:lnTo>
                  <a:pt x="352" y="1612"/>
                </a:lnTo>
                <a:lnTo>
                  <a:pt x="351" y="1612"/>
                </a:lnTo>
                <a:lnTo>
                  <a:pt x="348" y="1612"/>
                </a:lnTo>
                <a:lnTo>
                  <a:pt x="345" y="1611"/>
                </a:lnTo>
                <a:lnTo>
                  <a:pt x="343" y="1611"/>
                </a:lnTo>
                <a:lnTo>
                  <a:pt x="343" y="1610"/>
                </a:lnTo>
                <a:lnTo>
                  <a:pt x="341" y="1611"/>
                </a:lnTo>
                <a:lnTo>
                  <a:pt x="341" y="1612"/>
                </a:lnTo>
                <a:lnTo>
                  <a:pt x="338" y="1612"/>
                </a:lnTo>
                <a:lnTo>
                  <a:pt x="337" y="1614"/>
                </a:lnTo>
                <a:lnTo>
                  <a:pt x="337" y="1615"/>
                </a:lnTo>
                <a:lnTo>
                  <a:pt x="336" y="1614"/>
                </a:lnTo>
                <a:lnTo>
                  <a:pt x="333" y="1612"/>
                </a:lnTo>
                <a:lnTo>
                  <a:pt x="330" y="1612"/>
                </a:lnTo>
                <a:lnTo>
                  <a:pt x="329" y="1612"/>
                </a:lnTo>
                <a:lnTo>
                  <a:pt x="327" y="1612"/>
                </a:lnTo>
                <a:lnTo>
                  <a:pt x="326" y="1612"/>
                </a:lnTo>
                <a:lnTo>
                  <a:pt x="325" y="1612"/>
                </a:lnTo>
                <a:lnTo>
                  <a:pt x="324" y="1610"/>
                </a:lnTo>
                <a:lnTo>
                  <a:pt x="322" y="1609"/>
                </a:lnTo>
                <a:lnTo>
                  <a:pt x="319" y="1608"/>
                </a:lnTo>
                <a:lnTo>
                  <a:pt x="320" y="1608"/>
                </a:lnTo>
                <a:lnTo>
                  <a:pt x="325" y="1608"/>
                </a:lnTo>
                <a:lnTo>
                  <a:pt x="326" y="1608"/>
                </a:lnTo>
                <a:lnTo>
                  <a:pt x="327" y="1608"/>
                </a:lnTo>
                <a:lnTo>
                  <a:pt x="327" y="1607"/>
                </a:lnTo>
                <a:lnTo>
                  <a:pt x="326" y="1607"/>
                </a:lnTo>
                <a:lnTo>
                  <a:pt x="325" y="1605"/>
                </a:lnTo>
                <a:lnTo>
                  <a:pt x="324" y="1605"/>
                </a:lnTo>
                <a:lnTo>
                  <a:pt x="323" y="1604"/>
                </a:lnTo>
                <a:lnTo>
                  <a:pt x="322" y="1604"/>
                </a:lnTo>
                <a:lnTo>
                  <a:pt x="320" y="1603"/>
                </a:lnTo>
                <a:lnTo>
                  <a:pt x="319" y="1603"/>
                </a:lnTo>
                <a:lnTo>
                  <a:pt x="320" y="1605"/>
                </a:lnTo>
                <a:lnTo>
                  <a:pt x="319" y="1607"/>
                </a:lnTo>
                <a:lnTo>
                  <a:pt x="317" y="1607"/>
                </a:lnTo>
                <a:lnTo>
                  <a:pt x="315" y="1607"/>
                </a:lnTo>
                <a:lnTo>
                  <a:pt x="311" y="1605"/>
                </a:lnTo>
                <a:lnTo>
                  <a:pt x="302" y="1603"/>
                </a:lnTo>
                <a:lnTo>
                  <a:pt x="297" y="1603"/>
                </a:lnTo>
                <a:lnTo>
                  <a:pt x="297" y="1604"/>
                </a:lnTo>
                <a:lnTo>
                  <a:pt x="296" y="1604"/>
                </a:lnTo>
                <a:lnTo>
                  <a:pt x="295" y="1604"/>
                </a:lnTo>
                <a:lnTo>
                  <a:pt x="295" y="1603"/>
                </a:lnTo>
                <a:lnTo>
                  <a:pt x="295" y="1602"/>
                </a:lnTo>
                <a:lnTo>
                  <a:pt x="294" y="1601"/>
                </a:lnTo>
                <a:lnTo>
                  <a:pt x="293" y="1600"/>
                </a:lnTo>
                <a:lnTo>
                  <a:pt x="291" y="1596"/>
                </a:lnTo>
                <a:lnTo>
                  <a:pt x="290" y="1595"/>
                </a:lnTo>
                <a:lnTo>
                  <a:pt x="288" y="1594"/>
                </a:lnTo>
                <a:lnTo>
                  <a:pt x="279" y="1586"/>
                </a:lnTo>
                <a:lnTo>
                  <a:pt x="269" y="1580"/>
                </a:lnTo>
                <a:lnTo>
                  <a:pt x="267" y="1579"/>
                </a:lnTo>
                <a:lnTo>
                  <a:pt x="265" y="1579"/>
                </a:lnTo>
                <a:lnTo>
                  <a:pt x="263" y="1577"/>
                </a:lnTo>
                <a:lnTo>
                  <a:pt x="262" y="1576"/>
                </a:lnTo>
                <a:lnTo>
                  <a:pt x="261" y="1576"/>
                </a:lnTo>
                <a:lnTo>
                  <a:pt x="251" y="1573"/>
                </a:lnTo>
                <a:lnTo>
                  <a:pt x="248" y="1572"/>
                </a:lnTo>
                <a:lnTo>
                  <a:pt x="247" y="1572"/>
                </a:lnTo>
                <a:lnTo>
                  <a:pt x="243" y="1573"/>
                </a:lnTo>
                <a:lnTo>
                  <a:pt x="241" y="1574"/>
                </a:lnTo>
                <a:lnTo>
                  <a:pt x="240" y="1576"/>
                </a:lnTo>
                <a:lnTo>
                  <a:pt x="239" y="1577"/>
                </a:lnTo>
                <a:lnTo>
                  <a:pt x="238" y="1576"/>
                </a:lnTo>
                <a:lnTo>
                  <a:pt x="232" y="1572"/>
                </a:lnTo>
                <a:lnTo>
                  <a:pt x="231" y="1570"/>
                </a:lnTo>
                <a:lnTo>
                  <a:pt x="231" y="1568"/>
                </a:lnTo>
                <a:lnTo>
                  <a:pt x="231" y="1566"/>
                </a:lnTo>
                <a:lnTo>
                  <a:pt x="230" y="1565"/>
                </a:lnTo>
                <a:lnTo>
                  <a:pt x="230" y="1563"/>
                </a:lnTo>
                <a:lnTo>
                  <a:pt x="227" y="1560"/>
                </a:lnTo>
                <a:lnTo>
                  <a:pt x="227" y="1559"/>
                </a:lnTo>
                <a:lnTo>
                  <a:pt x="226" y="1558"/>
                </a:lnTo>
                <a:lnTo>
                  <a:pt x="225" y="1547"/>
                </a:lnTo>
                <a:lnTo>
                  <a:pt x="224" y="1545"/>
                </a:lnTo>
                <a:lnTo>
                  <a:pt x="224" y="1542"/>
                </a:lnTo>
                <a:lnTo>
                  <a:pt x="224" y="1541"/>
                </a:lnTo>
                <a:lnTo>
                  <a:pt x="224" y="1538"/>
                </a:lnTo>
                <a:lnTo>
                  <a:pt x="225" y="1537"/>
                </a:lnTo>
                <a:lnTo>
                  <a:pt x="223" y="1535"/>
                </a:lnTo>
                <a:lnTo>
                  <a:pt x="222" y="1533"/>
                </a:lnTo>
                <a:lnTo>
                  <a:pt x="222" y="1530"/>
                </a:lnTo>
                <a:lnTo>
                  <a:pt x="222" y="1528"/>
                </a:lnTo>
                <a:lnTo>
                  <a:pt x="224" y="1526"/>
                </a:lnTo>
                <a:lnTo>
                  <a:pt x="224" y="1525"/>
                </a:lnTo>
                <a:lnTo>
                  <a:pt x="224" y="1524"/>
                </a:lnTo>
                <a:lnTo>
                  <a:pt x="222" y="1519"/>
                </a:lnTo>
                <a:lnTo>
                  <a:pt x="222" y="1518"/>
                </a:lnTo>
                <a:lnTo>
                  <a:pt x="223" y="1518"/>
                </a:lnTo>
                <a:lnTo>
                  <a:pt x="225" y="1519"/>
                </a:lnTo>
                <a:lnTo>
                  <a:pt x="227" y="1520"/>
                </a:lnTo>
                <a:lnTo>
                  <a:pt x="229" y="1523"/>
                </a:lnTo>
                <a:lnTo>
                  <a:pt x="231" y="1524"/>
                </a:lnTo>
                <a:lnTo>
                  <a:pt x="233" y="1525"/>
                </a:lnTo>
                <a:lnTo>
                  <a:pt x="236" y="1525"/>
                </a:lnTo>
                <a:lnTo>
                  <a:pt x="238" y="1525"/>
                </a:lnTo>
                <a:lnTo>
                  <a:pt x="241" y="1525"/>
                </a:lnTo>
                <a:lnTo>
                  <a:pt x="244" y="1524"/>
                </a:lnTo>
                <a:lnTo>
                  <a:pt x="246" y="1523"/>
                </a:lnTo>
                <a:lnTo>
                  <a:pt x="248" y="1521"/>
                </a:lnTo>
                <a:lnTo>
                  <a:pt x="250" y="1519"/>
                </a:lnTo>
                <a:lnTo>
                  <a:pt x="253" y="1513"/>
                </a:lnTo>
                <a:lnTo>
                  <a:pt x="256" y="1506"/>
                </a:lnTo>
                <a:lnTo>
                  <a:pt x="258" y="1502"/>
                </a:lnTo>
                <a:lnTo>
                  <a:pt x="258" y="1498"/>
                </a:lnTo>
                <a:lnTo>
                  <a:pt x="258" y="1497"/>
                </a:lnTo>
                <a:lnTo>
                  <a:pt x="259" y="1496"/>
                </a:lnTo>
                <a:lnTo>
                  <a:pt x="260" y="1497"/>
                </a:lnTo>
                <a:lnTo>
                  <a:pt x="261" y="1497"/>
                </a:lnTo>
                <a:lnTo>
                  <a:pt x="262" y="1496"/>
                </a:lnTo>
                <a:lnTo>
                  <a:pt x="262" y="1493"/>
                </a:lnTo>
                <a:lnTo>
                  <a:pt x="262" y="1489"/>
                </a:lnTo>
                <a:lnTo>
                  <a:pt x="261" y="1488"/>
                </a:lnTo>
                <a:lnTo>
                  <a:pt x="261" y="1489"/>
                </a:lnTo>
                <a:lnTo>
                  <a:pt x="261" y="1491"/>
                </a:lnTo>
                <a:lnTo>
                  <a:pt x="261" y="1495"/>
                </a:lnTo>
                <a:lnTo>
                  <a:pt x="260" y="1495"/>
                </a:lnTo>
                <a:lnTo>
                  <a:pt x="259" y="1483"/>
                </a:lnTo>
                <a:lnTo>
                  <a:pt x="258" y="1476"/>
                </a:lnTo>
                <a:lnTo>
                  <a:pt x="256" y="1470"/>
                </a:lnTo>
                <a:lnTo>
                  <a:pt x="253" y="1461"/>
                </a:lnTo>
                <a:lnTo>
                  <a:pt x="251" y="1455"/>
                </a:lnTo>
                <a:lnTo>
                  <a:pt x="250" y="1453"/>
                </a:lnTo>
                <a:lnTo>
                  <a:pt x="250" y="1450"/>
                </a:lnTo>
                <a:lnTo>
                  <a:pt x="250" y="1448"/>
                </a:lnTo>
                <a:lnTo>
                  <a:pt x="251" y="1446"/>
                </a:lnTo>
                <a:lnTo>
                  <a:pt x="253" y="1441"/>
                </a:lnTo>
                <a:lnTo>
                  <a:pt x="254" y="1439"/>
                </a:lnTo>
                <a:lnTo>
                  <a:pt x="254" y="1442"/>
                </a:lnTo>
                <a:lnTo>
                  <a:pt x="252" y="1447"/>
                </a:lnTo>
                <a:lnTo>
                  <a:pt x="252" y="1450"/>
                </a:lnTo>
                <a:lnTo>
                  <a:pt x="254" y="1455"/>
                </a:lnTo>
                <a:lnTo>
                  <a:pt x="256" y="1457"/>
                </a:lnTo>
                <a:lnTo>
                  <a:pt x="258" y="1458"/>
                </a:lnTo>
                <a:lnTo>
                  <a:pt x="258" y="1457"/>
                </a:lnTo>
                <a:lnTo>
                  <a:pt x="258" y="1455"/>
                </a:lnTo>
                <a:lnTo>
                  <a:pt x="255" y="1453"/>
                </a:lnTo>
                <a:lnTo>
                  <a:pt x="255" y="1451"/>
                </a:lnTo>
                <a:lnTo>
                  <a:pt x="254" y="1451"/>
                </a:lnTo>
                <a:lnTo>
                  <a:pt x="254" y="1450"/>
                </a:lnTo>
                <a:lnTo>
                  <a:pt x="254" y="1449"/>
                </a:lnTo>
                <a:lnTo>
                  <a:pt x="253" y="1448"/>
                </a:lnTo>
                <a:lnTo>
                  <a:pt x="253" y="1447"/>
                </a:lnTo>
                <a:lnTo>
                  <a:pt x="254" y="1447"/>
                </a:lnTo>
                <a:lnTo>
                  <a:pt x="255" y="1448"/>
                </a:lnTo>
                <a:lnTo>
                  <a:pt x="259" y="1448"/>
                </a:lnTo>
                <a:lnTo>
                  <a:pt x="259" y="1447"/>
                </a:lnTo>
                <a:lnTo>
                  <a:pt x="259" y="1444"/>
                </a:lnTo>
                <a:lnTo>
                  <a:pt x="259" y="1443"/>
                </a:lnTo>
                <a:lnTo>
                  <a:pt x="258" y="1442"/>
                </a:lnTo>
                <a:lnTo>
                  <a:pt x="256" y="1442"/>
                </a:lnTo>
                <a:lnTo>
                  <a:pt x="255" y="1442"/>
                </a:lnTo>
                <a:lnTo>
                  <a:pt x="255" y="1441"/>
                </a:lnTo>
                <a:lnTo>
                  <a:pt x="255" y="1440"/>
                </a:lnTo>
                <a:lnTo>
                  <a:pt x="255" y="1437"/>
                </a:lnTo>
                <a:lnTo>
                  <a:pt x="256" y="1437"/>
                </a:lnTo>
                <a:lnTo>
                  <a:pt x="256" y="1434"/>
                </a:lnTo>
                <a:lnTo>
                  <a:pt x="255" y="1432"/>
                </a:lnTo>
                <a:lnTo>
                  <a:pt x="254" y="1429"/>
                </a:lnTo>
                <a:lnTo>
                  <a:pt x="253" y="1428"/>
                </a:lnTo>
                <a:lnTo>
                  <a:pt x="254" y="1427"/>
                </a:lnTo>
                <a:lnTo>
                  <a:pt x="254" y="1426"/>
                </a:lnTo>
                <a:lnTo>
                  <a:pt x="254" y="1425"/>
                </a:lnTo>
                <a:lnTo>
                  <a:pt x="253" y="1423"/>
                </a:lnTo>
                <a:lnTo>
                  <a:pt x="251" y="1423"/>
                </a:lnTo>
                <a:lnTo>
                  <a:pt x="250" y="1422"/>
                </a:lnTo>
                <a:lnTo>
                  <a:pt x="253" y="1421"/>
                </a:lnTo>
                <a:lnTo>
                  <a:pt x="254" y="1419"/>
                </a:lnTo>
                <a:lnTo>
                  <a:pt x="254" y="1418"/>
                </a:lnTo>
                <a:lnTo>
                  <a:pt x="254" y="1415"/>
                </a:lnTo>
                <a:lnTo>
                  <a:pt x="254" y="1413"/>
                </a:lnTo>
                <a:lnTo>
                  <a:pt x="253" y="1413"/>
                </a:lnTo>
                <a:lnTo>
                  <a:pt x="253" y="1412"/>
                </a:lnTo>
                <a:lnTo>
                  <a:pt x="252" y="1411"/>
                </a:lnTo>
                <a:lnTo>
                  <a:pt x="252" y="1409"/>
                </a:lnTo>
                <a:lnTo>
                  <a:pt x="252" y="1408"/>
                </a:lnTo>
                <a:lnTo>
                  <a:pt x="251" y="1407"/>
                </a:lnTo>
                <a:lnTo>
                  <a:pt x="251" y="1406"/>
                </a:lnTo>
                <a:lnTo>
                  <a:pt x="251" y="1397"/>
                </a:lnTo>
                <a:lnTo>
                  <a:pt x="247" y="1385"/>
                </a:lnTo>
                <a:lnTo>
                  <a:pt x="245" y="1380"/>
                </a:lnTo>
                <a:lnTo>
                  <a:pt x="244" y="1377"/>
                </a:lnTo>
                <a:lnTo>
                  <a:pt x="238" y="1370"/>
                </a:lnTo>
                <a:lnTo>
                  <a:pt x="233" y="1363"/>
                </a:lnTo>
                <a:lnTo>
                  <a:pt x="226" y="1355"/>
                </a:lnTo>
                <a:lnTo>
                  <a:pt x="220" y="1343"/>
                </a:lnTo>
                <a:lnTo>
                  <a:pt x="215" y="1333"/>
                </a:lnTo>
                <a:lnTo>
                  <a:pt x="209" y="1326"/>
                </a:lnTo>
                <a:lnTo>
                  <a:pt x="204" y="1322"/>
                </a:lnTo>
                <a:lnTo>
                  <a:pt x="203" y="1319"/>
                </a:lnTo>
                <a:lnTo>
                  <a:pt x="203" y="1317"/>
                </a:lnTo>
                <a:lnTo>
                  <a:pt x="202" y="1316"/>
                </a:lnTo>
                <a:lnTo>
                  <a:pt x="197" y="1309"/>
                </a:lnTo>
                <a:lnTo>
                  <a:pt x="196" y="1307"/>
                </a:lnTo>
                <a:lnTo>
                  <a:pt x="194" y="1302"/>
                </a:lnTo>
                <a:lnTo>
                  <a:pt x="192" y="1301"/>
                </a:lnTo>
                <a:lnTo>
                  <a:pt x="192" y="1298"/>
                </a:lnTo>
                <a:lnTo>
                  <a:pt x="192" y="1296"/>
                </a:lnTo>
                <a:lnTo>
                  <a:pt x="190" y="1291"/>
                </a:lnTo>
                <a:lnTo>
                  <a:pt x="189" y="1289"/>
                </a:lnTo>
                <a:lnTo>
                  <a:pt x="189" y="1288"/>
                </a:lnTo>
                <a:lnTo>
                  <a:pt x="188" y="1288"/>
                </a:lnTo>
                <a:lnTo>
                  <a:pt x="188" y="1287"/>
                </a:lnTo>
                <a:lnTo>
                  <a:pt x="189" y="1286"/>
                </a:lnTo>
                <a:lnTo>
                  <a:pt x="188" y="1285"/>
                </a:lnTo>
                <a:lnTo>
                  <a:pt x="188" y="1284"/>
                </a:lnTo>
                <a:lnTo>
                  <a:pt x="188" y="1282"/>
                </a:lnTo>
                <a:lnTo>
                  <a:pt x="187" y="1282"/>
                </a:lnTo>
                <a:lnTo>
                  <a:pt x="186" y="1282"/>
                </a:lnTo>
                <a:lnTo>
                  <a:pt x="186" y="1281"/>
                </a:lnTo>
                <a:lnTo>
                  <a:pt x="184" y="1280"/>
                </a:lnTo>
                <a:lnTo>
                  <a:pt x="184" y="1279"/>
                </a:lnTo>
                <a:lnTo>
                  <a:pt x="184" y="1277"/>
                </a:lnTo>
                <a:lnTo>
                  <a:pt x="184" y="1275"/>
                </a:lnTo>
                <a:lnTo>
                  <a:pt x="184" y="1274"/>
                </a:lnTo>
                <a:lnTo>
                  <a:pt x="183" y="1273"/>
                </a:lnTo>
                <a:lnTo>
                  <a:pt x="183" y="1272"/>
                </a:lnTo>
                <a:lnTo>
                  <a:pt x="182" y="1271"/>
                </a:lnTo>
                <a:lnTo>
                  <a:pt x="181" y="1270"/>
                </a:lnTo>
                <a:lnTo>
                  <a:pt x="181" y="1267"/>
                </a:lnTo>
                <a:lnTo>
                  <a:pt x="181" y="1258"/>
                </a:lnTo>
                <a:lnTo>
                  <a:pt x="181" y="1257"/>
                </a:lnTo>
                <a:lnTo>
                  <a:pt x="180" y="1254"/>
                </a:lnTo>
                <a:lnTo>
                  <a:pt x="179" y="1253"/>
                </a:lnTo>
                <a:lnTo>
                  <a:pt x="177" y="1247"/>
                </a:lnTo>
                <a:lnTo>
                  <a:pt x="177" y="1240"/>
                </a:lnTo>
                <a:lnTo>
                  <a:pt x="177" y="1235"/>
                </a:lnTo>
                <a:lnTo>
                  <a:pt x="177" y="1231"/>
                </a:lnTo>
                <a:lnTo>
                  <a:pt x="177" y="1229"/>
                </a:lnTo>
                <a:lnTo>
                  <a:pt x="177" y="1228"/>
                </a:lnTo>
                <a:lnTo>
                  <a:pt x="175" y="1224"/>
                </a:lnTo>
                <a:lnTo>
                  <a:pt x="174" y="1222"/>
                </a:lnTo>
                <a:lnTo>
                  <a:pt x="173" y="1219"/>
                </a:lnTo>
                <a:lnTo>
                  <a:pt x="173" y="1218"/>
                </a:lnTo>
                <a:lnTo>
                  <a:pt x="173" y="1217"/>
                </a:lnTo>
                <a:lnTo>
                  <a:pt x="170" y="1215"/>
                </a:lnTo>
                <a:lnTo>
                  <a:pt x="169" y="1211"/>
                </a:lnTo>
                <a:lnTo>
                  <a:pt x="165" y="1202"/>
                </a:lnTo>
                <a:lnTo>
                  <a:pt x="163" y="1201"/>
                </a:lnTo>
                <a:lnTo>
                  <a:pt x="151" y="1190"/>
                </a:lnTo>
                <a:lnTo>
                  <a:pt x="149" y="1189"/>
                </a:lnTo>
                <a:lnTo>
                  <a:pt x="147" y="1187"/>
                </a:lnTo>
                <a:lnTo>
                  <a:pt x="146" y="1186"/>
                </a:lnTo>
                <a:lnTo>
                  <a:pt x="145" y="1182"/>
                </a:lnTo>
                <a:lnTo>
                  <a:pt x="144" y="1182"/>
                </a:lnTo>
                <a:lnTo>
                  <a:pt x="145" y="1179"/>
                </a:lnTo>
                <a:lnTo>
                  <a:pt x="145" y="1175"/>
                </a:lnTo>
                <a:lnTo>
                  <a:pt x="144" y="1173"/>
                </a:lnTo>
                <a:lnTo>
                  <a:pt x="138" y="1163"/>
                </a:lnTo>
                <a:lnTo>
                  <a:pt x="137" y="1161"/>
                </a:lnTo>
                <a:lnTo>
                  <a:pt x="130" y="1155"/>
                </a:lnTo>
                <a:lnTo>
                  <a:pt x="126" y="1151"/>
                </a:lnTo>
                <a:lnTo>
                  <a:pt x="125" y="1149"/>
                </a:lnTo>
                <a:lnTo>
                  <a:pt x="125" y="1148"/>
                </a:lnTo>
                <a:lnTo>
                  <a:pt x="120" y="1145"/>
                </a:lnTo>
                <a:lnTo>
                  <a:pt x="120" y="1144"/>
                </a:lnTo>
                <a:lnTo>
                  <a:pt x="118" y="1144"/>
                </a:lnTo>
                <a:lnTo>
                  <a:pt x="117" y="1142"/>
                </a:lnTo>
                <a:lnTo>
                  <a:pt x="110" y="1138"/>
                </a:lnTo>
                <a:lnTo>
                  <a:pt x="110" y="1135"/>
                </a:lnTo>
                <a:lnTo>
                  <a:pt x="109" y="1134"/>
                </a:lnTo>
                <a:lnTo>
                  <a:pt x="109" y="1132"/>
                </a:lnTo>
                <a:lnTo>
                  <a:pt x="108" y="1131"/>
                </a:lnTo>
                <a:lnTo>
                  <a:pt x="104" y="1124"/>
                </a:lnTo>
                <a:lnTo>
                  <a:pt x="103" y="1120"/>
                </a:lnTo>
                <a:lnTo>
                  <a:pt x="103" y="1118"/>
                </a:lnTo>
                <a:lnTo>
                  <a:pt x="103" y="1116"/>
                </a:lnTo>
                <a:lnTo>
                  <a:pt x="104" y="1113"/>
                </a:lnTo>
                <a:lnTo>
                  <a:pt x="104" y="1111"/>
                </a:lnTo>
                <a:lnTo>
                  <a:pt x="104" y="1109"/>
                </a:lnTo>
                <a:lnTo>
                  <a:pt x="104" y="1107"/>
                </a:lnTo>
                <a:lnTo>
                  <a:pt x="97" y="1091"/>
                </a:lnTo>
                <a:lnTo>
                  <a:pt x="91" y="1082"/>
                </a:lnTo>
                <a:lnTo>
                  <a:pt x="84" y="1072"/>
                </a:lnTo>
                <a:lnTo>
                  <a:pt x="71" y="1056"/>
                </a:lnTo>
                <a:lnTo>
                  <a:pt x="62" y="1047"/>
                </a:lnTo>
                <a:lnTo>
                  <a:pt x="58" y="1041"/>
                </a:lnTo>
                <a:lnTo>
                  <a:pt x="53" y="1037"/>
                </a:lnTo>
                <a:lnTo>
                  <a:pt x="48" y="1034"/>
                </a:lnTo>
                <a:lnTo>
                  <a:pt x="40" y="1027"/>
                </a:lnTo>
                <a:lnTo>
                  <a:pt x="39" y="1027"/>
                </a:lnTo>
                <a:lnTo>
                  <a:pt x="37" y="1025"/>
                </a:lnTo>
                <a:lnTo>
                  <a:pt x="35" y="1023"/>
                </a:lnTo>
                <a:lnTo>
                  <a:pt x="35" y="1022"/>
                </a:lnTo>
                <a:lnTo>
                  <a:pt x="34" y="1021"/>
                </a:lnTo>
                <a:lnTo>
                  <a:pt x="34" y="1020"/>
                </a:lnTo>
                <a:lnTo>
                  <a:pt x="33" y="1019"/>
                </a:lnTo>
                <a:lnTo>
                  <a:pt x="32" y="1016"/>
                </a:lnTo>
                <a:lnTo>
                  <a:pt x="30" y="1013"/>
                </a:lnTo>
                <a:lnTo>
                  <a:pt x="27" y="1012"/>
                </a:lnTo>
                <a:lnTo>
                  <a:pt x="25" y="1009"/>
                </a:lnTo>
                <a:lnTo>
                  <a:pt x="23" y="1008"/>
                </a:lnTo>
                <a:lnTo>
                  <a:pt x="24" y="1007"/>
                </a:lnTo>
                <a:lnTo>
                  <a:pt x="25" y="1008"/>
                </a:lnTo>
                <a:lnTo>
                  <a:pt x="27" y="1009"/>
                </a:lnTo>
                <a:lnTo>
                  <a:pt x="28" y="1009"/>
                </a:lnTo>
                <a:lnTo>
                  <a:pt x="30" y="1009"/>
                </a:lnTo>
                <a:lnTo>
                  <a:pt x="31" y="1011"/>
                </a:lnTo>
                <a:lnTo>
                  <a:pt x="32" y="1013"/>
                </a:lnTo>
                <a:lnTo>
                  <a:pt x="32" y="1009"/>
                </a:lnTo>
                <a:lnTo>
                  <a:pt x="32" y="1007"/>
                </a:lnTo>
                <a:lnTo>
                  <a:pt x="32" y="1005"/>
                </a:lnTo>
                <a:lnTo>
                  <a:pt x="31" y="1002"/>
                </a:lnTo>
                <a:lnTo>
                  <a:pt x="31" y="1000"/>
                </a:lnTo>
                <a:lnTo>
                  <a:pt x="31" y="998"/>
                </a:lnTo>
                <a:lnTo>
                  <a:pt x="31" y="995"/>
                </a:lnTo>
                <a:lnTo>
                  <a:pt x="33" y="1004"/>
                </a:lnTo>
                <a:lnTo>
                  <a:pt x="35" y="1012"/>
                </a:lnTo>
                <a:lnTo>
                  <a:pt x="35" y="1015"/>
                </a:lnTo>
                <a:lnTo>
                  <a:pt x="37" y="1018"/>
                </a:lnTo>
                <a:lnTo>
                  <a:pt x="38" y="1019"/>
                </a:lnTo>
                <a:lnTo>
                  <a:pt x="39" y="1020"/>
                </a:lnTo>
                <a:lnTo>
                  <a:pt x="39" y="1022"/>
                </a:lnTo>
                <a:lnTo>
                  <a:pt x="40" y="1022"/>
                </a:lnTo>
                <a:lnTo>
                  <a:pt x="40" y="1020"/>
                </a:lnTo>
                <a:lnTo>
                  <a:pt x="38" y="1016"/>
                </a:lnTo>
                <a:lnTo>
                  <a:pt x="38" y="1014"/>
                </a:lnTo>
                <a:lnTo>
                  <a:pt x="38" y="1011"/>
                </a:lnTo>
                <a:lnTo>
                  <a:pt x="38" y="1009"/>
                </a:lnTo>
                <a:lnTo>
                  <a:pt x="37" y="1001"/>
                </a:lnTo>
                <a:lnTo>
                  <a:pt x="34" y="998"/>
                </a:lnTo>
                <a:lnTo>
                  <a:pt x="34" y="995"/>
                </a:lnTo>
                <a:lnTo>
                  <a:pt x="37" y="999"/>
                </a:lnTo>
                <a:lnTo>
                  <a:pt x="39" y="1007"/>
                </a:lnTo>
                <a:lnTo>
                  <a:pt x="40" y="1006"/>
                </a:lnTo>
                <a:lnTo>
                  <a:pt x="42" y="1005"/>
                </a:lnTo>
                <a:lnTo>
                  <a:pt x="42" y="1008"/>
                </a:lnTo>
                <a:lnTo>
                  <a:pt x="44" y="1009"/>
                </a:lnTo>
                <a:lnTo>
                  <a:pt x="44" y="1012"/>
                </a:lnTo>
                <a:lnTo>
                  <a:pt x="45" y="1013"/>
                </a:lnTo>
                <a:lnTo>
                  <a:pt x="46" y="1014"/>
                </a:lnTo>
                <a:lnTo>
                  <a:pt x="46" y="1015"/>
                </a:lnTo>
                <a:lnTo>
                  <a:pt x="47" y="1016"/>
                </a:lnTo>
                <a:lnTo>
                  <a:pt x="48" y="1020"/>
                </a:lnTo>
                <a:lnTo>
                  <a:pt x="47" y="1022"/>
                </a:lnTo>
                <a:lnTo>
                  <a:pt x="48" y="1025"/>
                </a:lnTo>
                <a:lnTo>
                  <a:pt x="48" y="1027"/>
                </a:lnTo>
                <a:lnTo>
                  <a:pt x="48" y="1028"/>
                </a:lnTo>
                <a:lnTo>
                  <a:pt x="49" y="1027"/>
                </a:lnTo>
                <a:lnTo>
                  <a:pt x="49" y="1025"/>
                </a:lnTo>
                <a:lnTo>
                  <a:pt x="49" y="1022"/>
                </a:lnTo>
                <a:lnTo>
                  <a:pt x="49" y="1021"/>
                </a:lnTo>
                <a:lnTo>
                  <a:pt x="49" y="1019"/>
                </a:lnTo>
                <a:lnTo>
                  <a:pt x="48" y="1015"/>
                </a:lnTo>
                <a:lnTo>
                  <a:pt x="48" y="1014"/>
                </a:lnTo>
                <a:lnTo>
                  <a:pt x="47" y="1013"/>
                </a:lnTo>
                <a:lnTo>
                  <a:pt x="48" y="1012"/>
                </a:lnTo>
                <a:lnTo>
                  <a:pt x="49" y="1013"/>
                </a:lnTo>
                <a:lnTo>
                  <a:pt x="51" y="1014"/>
                </a:lnTo>
                <a:lnTo>
                  <a:pt x="51" y="1016"/>
                </a:lnTo>
                <a:lnTo>
                  <a:pt x="52" y="1018"/>
                </a:lnTo>
                <a:lnTo>
                  <a:pt x="52" y="1020"/>
                </a:lnTo>
                <a:lnTo>
                  <a:pt x="52" y="1022"/>
                </a:lnTo>
                <a:lnTo>
                  <a:pt x="53" y="1025"/>
                </a:lnTo>
                <a:lnTo>
                  <a:pt x="53" y="1027"/>
                </a:lnTo>
                <a:lnTo>
                  <a:pt x="54" y="1028"/>
                </a:lnTo>
                <a:lnTo>
                  <a:pt x="54" y="1030"/>
                </a:lnTo>
                <a:lnTo>
                  <a:pt x="54" y="1033"/>
                </a:lnTo>
                <a:lnTo>
                  <a:pt x="55" y="1033"/>
                </a:lnTo>
                <a:lnTo>
                  <a:pt x="56" y="1032"/>
                </a:lnTo>
                <a:lnTo>
                  <a:pt x="56" y="1030"/>
                </a:lnTo>
                <a:lnTo>
                  <a:pt x="56" y="1029"/>
                </a:lnTo>
                <a:lnTo>
                  <a:pt x="56" y="1028"/>
                </a:lnTo>
                <a:lnTo>
                  <a:pt x="58" y="1027"/>
                </a:lnTo>
                <a:lnTo>
                  <a:pt x="56" y="1026"/>
                </a:lnTo>
                <a:lnTo>
                  <a:pt x="56" y="1025"/>
                </a:lnTo>
                <a:lnTo>
                  <a:pt x="56" y="1023"/>
                </a:lnTo>
                <a:lnTo>
                  <a:pt x="59" y="1026"/>
                </a:lnTo>
                <a:lnTo>
                  <a:pt x="59" y="1028"/>
                </a:lnTo>
                <a:lnTo>
                  <a:pt x="59" y="1029"/>
                </a:lnTo>
                <a:lnTo>
                  <a:pt x="59" y="1032"/>
                </a:lnTo>
                <a:lnTo>
                  <a:pt x="59" y="1033"/>
                </a:lnTo>
                <a:lnTo>
                  <a:pt x="60" y="1034"/>
                </a:lnTo>
                <a:lnTo>
                  <a:pt x="59" y="1035"/>
                </a:lnTo>
                <a:lnTo>
                  <a:pt x="60" y="1035"/>
                </a:lnTo>
                <a:lnTo>
                  <a:pt x="61" y="1035"/>
                </a:lnTo>
                <a:lnTo>
                  <a:pt x="62" y="1037"/>
                </a:lnTo>
                <a:lnTo>
                  <a:pt x="62" y="1039"/>
                </a:lnTo>
                <a:lnTo>
                  <a:pt x="63" y="1039"/>
                </a:lnTo>
                <a:lnTo>
                  <a:pt x="63" y="1036"/>
                </a:lnTo>
                <a:lnTo>
                  <a:pt x="63" y="1035"/>
                </a:lnTo>
                <a:lnTo>
                  <a:pt x="64" y="1035"/>
                </a:lnTo>
                <a:lnTo>
                  <a:pt x="66" y="1034"/>
                </a:lnTo>
                <a:lnTo>
                  <a:pt x="67" y="1033"/>
                </a:lnTo>
                <a:lnTo>
                  <a:pt x="68" y="1033"/>
                </a:lnTo>
                <a:lnTo>
                  <a:pt x="68" y="1034"/>
                </a:lnTo>
                <a:lnTo>
                  <a:pt x="70" y="1033"/>
                </a:lnTo>
                <a:lnTo>
                  <a:pt x="70" y="1030"/>
                </a:lnTo>
                <a:lnTo>
                  <a:pt x="71" y="1029"/>
                </a:lnTo>
                <a:lnTo>
                  <a:pt x="73" y="1028"/>
                </a:lnTo>
                <a:lnTo>
                  <a:pt x="74" y="1027"/>
                </a:lnTo>
                <a:lnTo>
                  <a:pt x="74" y="1025"/>
                </a:lnTo>
                <a:lnTo>
                  <a:pt x="74" y="1022"/>
                </a:lnTo>
                <a:lnTo>
                  <a:pt x="73" y="1020"/>
                </a:lnTo>
                <a:lnTo>
                  <a:pt x="73" y="1018"/>
                </a:lnTo>
                <a:lnTo>
                  <a:pt x="73" y="1016"/>
                </a:lnTo>
                <a:lnTo>
                  <a:pt x="73" y="1014"/>
                </a:lnTo>
                <a:lnTo>
                  <a:pt x="71" y="1012"/>
                </a:lnTo>
                <a:lnTo>
                  <a:pt x="69" y="1011"/>
                </a:lnTo>
                <a:lnTo>
                  <a:pt x="67" y="1009"/>
                </a:lnTo>
                <a:lnTo>
                  <a:pt x="64" y="1007"/>
                </a:lnTo>
                <a:lnTo>
                  <a:pt x="62" y="1008"/>
                </a:lnTo>
                <a:lnTo>
                  <a:pt x="58" y="1007"/>
                </a:lnTo>
                <a:lnTo>
                  <a:pt x="58" y="1006"/>
                </a:lnTo>
                <a:lnTo>
                  <a:pt x="58" y="1005"/>
                </a:lnTo>
                <a:lnTo>
                  <a:pt x="56" y="1004"/>
                </a:lnTo>
                <a:lnTo>
                  <a:pt x="55" y="1001"/>
                </a:lnTo>
                <a:lnTo>
                  <a:pt x="52" y="999"/>
                </a:lnTo>
                <a:lnTo>
                  <a:pt x="49" y="999"/>
                </a:lnTo>
                <a:lnTo>
                  <a:pt x="48" y="997"/>
                </a:lnTo>
                <a:lnTo>
                  <a:pt x="48" y="995"/>
                </a:lnTo>
                <a:lnTo>
                  <a:pt x="48" y="993"/>
                </a:lnTo>
                <a:lnTo>
                  <a:pt x="47" y="993"/>
                </a:lnTo>
                <a:lnTo>
                  <a:pt x="47" y="991"/>
                </a:lnTo>
                <a:lnTo>
                  <a:pt x="47" y="988"/>
                </a:lnTo>
                <a:lnTo>
                  <a:pt x="44" y="987"/>
                </a:lnTo>
                <a:lnTo>
                  <a:pt x="44" y="985"/>
                </a:lnTo>
                <a:lnTo>
                  <a:pt x="44" y="984"/>
                </a:lnTo>
                <a:lnTo>
                  <a:pt x="42" y="983"/>
                </a:lnTo>
                <a:lnTo>
                  <a:pt x="41" y="983"/>
                </a:lnTo>
                <a:lnTo>
                  <a:pt x="41" y="981"/>
                </a:lnTo>
                <a:lnTo>
                  <a:pt x="40" y="980"/>
                </a:lnTo>
                <a:lnTo>
                  <a:pt x="39" y="980"/>
                </a:lnTo>
                <a:lnTo>
                  <a:pt x="39" y="979"/>
                </a:lnTo>
                <a:lnTo>
                  <a:pt x="38" y="978"/>
                </a:lnTo>
                <a:lnTo>
                  <a:pt x="38" y="977"/>
                </a:lnTo>
                <a:lnTo>
                  <a:pt x="35" y="974"/>
                </a:lnTo>
                <a:lnTo>
                  <a:pt x="34" y="973"/>
                </a:lnTo>
                <a:lnTo>
                  <a:pt x="34" y="971"/>
                </a:lnTo>
                <a:lnTo>
                  <a:pt x="34" y="970"/>
                </a:lnTo>
                <a:lnTo>
                  <a:pt x="35" y="967"/>
                </a:lnTo>
                <a:lnTo>
                  <a:pt x="35" y="965"/>
                </a:lnTo>
                <a:lnTo>
                  <a:pt x="37" y="963"/>
                </a:lnTo>
                <a:lnTo>
                  <a:pt x="38" y="960"/>
                </a:lnTo>
                <a:lnTo>
                  <a:pt x="38" y="958"/>
                </a:lnTo>
                <a:lnTo>
                  <a:pt x="39" y="958"/>
                </a:lnTo>
                <a:lnTo>
                  <a:pt x="39" y="960"/>
                </a:lnTo>
                <a:lnTo>
                  <a:pt x="40" y="963"/>
                </a:lnTo>
                <a:lnTo>
                  <a:pt x="40" y="965"/>
                </a:lnTo>
                <a:lnTo>
                  <a:pt x="41" y="966"/>
                </a:lnTo>
                <a:lnTo>
                  <a:pt x="42" y="965"/>
                </a:lnTo>
                <a:lnTo>
                  <a:pt x="44" y="966"/>
                </a:lnTo>
                <a:lnTo>
                  <a:pt x="45" y="966"/>
                </a:lnTo>
                <a:lnTo>
                  <a:pt x="46" y="969"/>
                </a:lnTo>
                <a:lnTo>
                  <a:pt x="47" y="971"/>
                </a:lnTo>
                <a:lnTo>
                  <a:pt x="49" y="973"/>
                </a:lnTo>
                <a:lnTo>
                  <a:pt x="51" y="973"/>
                </a:lnTo>
                <a:lnTo>
                  <a:pt x="52" y="976"/>
                </a:lnTo>
                <a:lnTo>
                  <a:pt x="54" y="977"/>
                </a:lnTo>
                <a:lnTo>
                  <a:pt x="56" y="977"/>
                </a:lnTo>
                <a:lnTo>
                  <a:pt x="56" y="979"/>
                </a:lnTo>
                <a:lnTo>
                  <a:pt x="55" y="980"/>
                </a:lnTo>
                <a:lnTo>
                  <a:pt x="56" y="981"/>
                </a:lnTo>
                <a:lnTo>
                  <a:pt x="58" y="983"/>
                </a:lnTo>
                <a:lnTo>
                  <a:pt x="59" y="983"/>
                </a:lnTo>
                <a:lnTo>
                  <a:pt x="59" y="984"/>
                </a:lnTo>
                <a:lnTo>
                  <a:pt x="59" y="985"/>
                </a:lnTo>
                <a:lnTo>
                  <a:pt x="58" y="986"/>
                </a:lnTo>
                <a:lnTo>
                  <a:pt x="59" y="987"/>
                </a:lnTo>
                <a:lnTo>
                  <a:pt x="59" y="990"/>
                </a:lnTo>
                <a:lnTo>
                  <a:pt x="59" y="992"/>
                </a:lnTo>
                <a:lnTo>
                  <a:pt x="58" y="993"/>
                </a:lnTo>
                <a:lnTo>
                  <a:pt x="59" y="994"/>
                </a:lnTo>
                <a:lnTo>
                  <a:pt x="59" y="997"/>
                </a:lnTo>
                <a:lnTo>
                  <a:pt x="59" y="1000"/>
                </a:lnTo>
                <a:lnTo>
                  <a:pt x="59" y="1001"/>
                </a:lnTo>
                <a:lnTo>
                  <a:pt x="60" y="1004"/>
                </a:lnTo>
                <a:lnTo>
                  <a:pt x="61" y="1005"/>
                </a:lnTo>
                <a:lnTo>
                  <a:pt x="62" y="1005"/>
                </a:lnTo>
                <a:lnTo>
                  <a:pt x="63" y="1006"/>
                </a:lnTo>
                <a:lnTo>
                  <a:pt x="64" y="1005"/>
                </a:lnTo>
                <a:lnTo>
                  <a:pt x="67" y="999"/>
                </a:lnTo>
                <a:lnTo>
                  <a:pt x="68" y="995"/>
                </a:lnTo>
                <a:lnTo>
                  <a:pt x="68" y="992"/>
                </a:lnTo>
                <a:lnTo>
                  <a:pt x="67" y="990"/>
                </a:lnTo>
                <a:lnTo>
                  <a:pt x="67" y="988"/>
                </a:lnTo>
                <a:lnTo>
                  <a:pt x="66" y="987"/>
                </a:lnTo>
                <a:lnTo>
                  <a:pt x="66" y="986"/>
                </a:lnTo>
                <a:lnTo>
                  <a:pt x="67" y="986"/>
                </a:lnTo>
                <a:lnTo>
                  <a:pt x="68" y="986"/>
                </a:lnTo>
                <a:lnTo>
                  <a:pt x="69" y="987"/>
                </a:lnTo>
                <a:lnTo>
                  <a:pt x="69" y="990"/>
                </a:lnTo>
                <a:lnTo>
                  <a:pt x="70" y="992"/>
                </a:lnTo>
                <a:lnTo>
                  <a:pt x="71" y="995"/>
                </a:lnTo>
                <a:lnTo>
                  <a:pt x="71" y="998"/>
                </a:lnTo>
                <a:lnTo>
                  <a:pt x="73" y="999"/>
                </a:lnTo>
                <a:lnTo>
                  <a:pt x="74" y="999"/>
                </a:lnTo>
                <a:lnTo>
                  <a:pt x="74" y="1002"/>
                </a:lnTo>
                <a:lnTo>
                  <a:pt x="75" y="1005"/>
                </a:lnTo>
                <a:lnTo>
                  <a:pt x="76" y="1007"/>
                </a:lnTo>
                <a:lnTo>
                  <a:pt x="76" y="1008"/>
                </a:lnTo>
                <a:lnTo>
                  <a:pt x="77" y="1011"/>
                </a:lnTo>
                <a:lnTo>
                  <a:pt x="77" y="1012"/>
                </a:lnTo>
                <a:lnTo>
                  <a:pt x="82" y="1016"/>
                </a:lnTo>
                <a:lnTo>
                  <a:pt x="85" y="1019"/>
                </a:lnTo>
                <a:lnTo>
                  <a:pt x="87" y="1019"/>
                </a:lnTo>
                <a:lnTo>
                  <a:pt x="88" y="1019"/>
                </a:lnTo>
                <a:lnTo>
                  <a:pt x="89" y="1018"/>
                </a:lnTo>
                <a:lnTo>
                  <a:pt x="90" y="1016"/>
                </a:lnTo>
                <a:lnTo>
                  <a:pt x="90" y="1014"/>
                </a:lnTo>
                <a:lnTo>
                  <a:pt x="92" y="1014"/>
                </a:lnTo>
                <a:lnTo>
                  <a:pt x="94" y="1013"/>
                </a:lnTo>
                <a:lnTo>
                  <a:pt x="94" y="1011"/>
                </a:lnTo>
                <a:lnTo>
                  <a:pt x="95" y="1008"/>
                </a:lnTo>
                <a:lnTo>
                  <a:pt x="94" y="1006"/>
                </a:lnTo>
                <a:lnTo>
                  <a:pt x="91" y="1004"/>
                </a:lnTo>
                <a:lnTo>
                  <a:pt x="91" y="1001"/>
                </a:lnTo>
                <a:lnTo>
                  <a:pt x="90" y="1000"/>
                </a:lnTo>
                <a:lnTo>
                  <a:pt x="90" y="998"/>
                </a:lnTo>
                <a:lnTo>
                  <a:pt x="90" y="997"/>
                </a:lnTo>
                <a:lnTo>
                  <a:pt x="91" y="993"/>
                </a:lnTo>
                <a:lnTo>
                  <a:pt x="91" y="992"/>
                </a:lnTo>
                <a:lnTo>
                  <a:pt x="91" y="991"/>
                </a:lnTo>
                <a:lnTo>
                  <a:pt x="90" y="988"/>
                </a:lnTo>
                <a:lnTo>
                  <a:pt x="88" y="986"/>
                </a:lnTo>
                <a:lnTo>
                  <a:pt x="88" y="985"/>
                </a:lnTo>
                <a:lnTo>
                  <a:pt x="88" y="984"/>
                </a:lnTo>
                <a:lnTo>
                  <a:pt x="89" y="985"/>
                </a:lnTo>
                <a:lnTo>
                  <a:pt x="90" y="986"/>
                </a:lnTo>
                <a:lnTo>
                  <a:pt x="91" y="985"/>
                </a:lnTo>
                <a:lnTo>
                  <a:pt x="92" y="985"/>
                </a:lnTo>
                <a:lnTo>
                  <a:pt x="92" y="984"/>
                </a:lnTo>
                <a:lnTo>
                  <a:pt x="91" y="983"/>
                </a:lnTo>
                <a:lnTo>
                  <a:pt x="90" y="983"/>
                </a:lnTo>
                <a:lnTo>
                  <a:pt x="90" y="980"/>
                </a:lnTo>
                <a:lnTo>
                  <a:pt x="90" y="979"/>
                </a:lnTo>
                <a:lnTo>
                  <a:pt x="91" y="977"/>
                </a:lnTo>
                <a:lnTo>
                  <a:pt x="91" y="976"/>
                </a:lnTo>
                <a:lnTo>
                  <a:pt x="90" y="974"/>
                </a:lnTo>
                <a:lnTo>
                  <a:pt x="89" y="973"/>
                </a:lnTo>
                <a:lnTo>
                  <a:pt x="85" y="972"/>
                </a:lnTo>
                <a:lnTo>
                  <a:pt x="83" y="971"/>
                </a:lnTo>
                <a:lnTo>
                  <a:pt x="83" y="970"/>
                </a:lnTo>
                <a:lnTo>
                  <a:pt x="82" y="970"/>
                </a:lnTo>
                <a:lnTo>
                  <a:pt x="82" y="969"/>
                </a:lnTo>
                <a:lnTo>
                  <a:pt x="82" y="967"/>
                </a:lnTo>
                <a:lnTo>
                  <a:pt x="81" y="966"/>
                </a:lnTo>
                <a:lnTo>
                  <a:pt x="80" y="965"/>
                </a:lnTo>
                <a:lnTo>
                  <a:pt x="78" y="965"/>
                </a:lnTo>
                <a:lnTo>
                  <a:pt x="78" y="964"/>
                </a:lnTo>
                <a:lnTo>
                  <a:pt x="77" y="964"/>
                </a:lnTo>
                <a:lnTo>
                  <a:pt x="75" y="963"/>
                </a:lnTo>
                <a:lnTo>
                  <a:pt x="74" y="962"/>
                </a:lnTo>
                <a:lnTo>
                  <a:pt x="71" y="957"/>
                </a:lnTo>
                <a:lnTo>
                  <a:pt x="67" y="952"/>
                </a:lnTo>
                <a:lnTo>
                  <a:pt x="64" y="950"/>
                </a:lnTo>
                <a:lnTo>
                  <a:pt x="59" y="939"/>
                </a:lnTo>
                <a:lnTo>
                  <a:pt x="59" y="938"/>
                </a:lnTo>
                <a:lnTo>
                  <a:pt x="58" y="937"/>
                </a:lnTo>
                <a:lnTo>
                  <a:pt x="55" y="934"/>
                </a:lnTo>
                <a:lnTo>
                  <a:pt x="54" y="931"/>
                </a:lnTo>
                <a:lnTo>
                  <a:pt x="53" y="931"/>
                </a:lnTo>
                <a:lnTo>
                  <a:pt x="53" y="930"/>
                </a:lnTo>
                <a:lnTo>
                  <a:pt x="49" y="929"/>
                </a:lnTo>
                <a:lnTo>
                  <a:pt x="47" y="929"/>
                </a:lnTo>
                <a:lnTo>
                  <a:pt x="46" y="928"/>
                </a:lnTo>
                <a:lnTo>
                  <a:pt x="45" y="925"/>
                </a:lnTo>
                <a:lnTo>
                  <a:pt x="44" y="923"/>
                </a:lnTo>
                <a:lnTo>
                  <a:pt x="42" y="922"/>
                </a:lnTo>
                <a:lnTo>
                  <a:pt x="41" y="921"/>
                </a:lnTo>
                <a:lnTo>
                  <a:pt x="41" y="920"/>
                </a:lnTo>
                <a:lnTo>
                  <a:pt x="41" y="918"/>
                </a:lnTo>
                <a:lnTo>
                  <a:pt x="41" y="917"/>
                </a:lnTo>
                <a:lnTo>
                  <a:pt x="42" y="917"/>
                </a:lnTo>
                <a:lnTo>
                  <a:pt x="42" y="915"/>
                </a:lnTo>
                <a:lnTo>
                  <a:pt x="41" y="914"/>
                </a:lnTo>
                <a:lnTo>
                  <a:pt x="40" y="913"/>
                </a:lnTo>
                <a:lnTo>
                  <a:pt x="38" y="913"/>
                </a:lnTo>
                <a:lnTo>
                  <a:pt x="38" y="911"/>
                </a:lnTo>
                <a:lnTo>
                  <a:pt x="37" y="910"/>
                </a:lnTo>
                <a:lnTo>
                  <a:pt x="37" y="909"/>
                </a:lnTo>
                <a:lnTo>
                  <a:pt x="37" y="907"/>
                </a:lnTo>
                <a:lnTo>
                  <a:pt x="38" y="906"/>
                </a:lnTo>
                <a:lnTo>
                  <a:pt x="37" y="904"/>
                </a:lnTo>
                <a:lnTo>
                  <a:pt x="37" y="902"/>
                </a:lnTo>
                <a:lnTo>
                  <a:pt x="35" y="901"/>
                </a:lnTo>
                <a:lnTo>
                  <a:pt x="31" y="896"/>
                </a:lnTo>
                <a:lnTo>
                  <a:pt x="23" y="889"/>
                </a:lnTo>
                <a:lnTo>
                  <a:pt x="20" y="887"/>
                </a:lnTo>
                <a:lnTo>
                  <a:pt x="19" y="885"/>
                </a:lnTo>
                <a:lnTo>
                  <a:pt x="18" y="881"/>
                </a:lnTo>
                <a:lnTo>
                  <a:pt x="16" y="869"/>
                </a:lnTo>
                <a:lnTo>
                  <a:pt x="16" y="868"/>
                </a:lnTo>
                <a:lnTo>
                  <a:pt x="16" y="867"/>
                </a:lnTo>
                <a:lnTo>
                  <a:pt x="17" y="865"/>
                </a:lnTo>
                <a:lnTo>
                  <a:pt x="18" y="864"/>
                </a:lnTo>
                <a:lnTo>
                  <a:pt x="17" y="861"/>
                </a:lnTo>
                <a:lnTo>
                  <a:pt x="16" y="859"/>
                </a:lnTo>
                <a:lnTo>
                  <a:pt x="16" y="857"/>
                </a:lnTo>
                <a:lnTo>
                  <a:pt x="14" y="854"/>
                </a:lnTo>
                <a:lnTo>
                  <a:pt x="16" y="853"/>
                </a:lnTo>
                <a:lnTo>
                  <a:pt x="16" y="852"/>
                </a:lnTo>
                <a:lnTo>
                  <a:pt x="17" y="851"/>
                </a:lnTo>
                <a:lnTo>
                  <a:pt x="17" y="850"/>
                </a:lnTo>
                <a:lnTo>
                  <a:pt x="17" y="848"/>
                </a:lnTo>
                <a:lnTo>
                  <a:pt x="17" y="846"/>
                </a:lnTo>
                <a:lnTo>
                  <a:pt x="17" y="845"/>
                </a:lnTo>
                <a:lnTo>
                  <a:pt x="17" y="844"/>
                </a:lnTo>
                <a:lnTo>
                  <a:pt x="18" y="841"/>
                </a:lnTo>
                <a:lnTo>
                  <a:pt x="18" y="839"/>
                </a:lnTo>
                <a:lnTo>
                  <a:pt x="19" y="833"/>
                </a:lnTo>
                <a:lnTo>
                  <a:pt x="19" y="832"/>
                </a:lnTo>
                <a:lnTo>
                  <a:pt x="20" y="831"/>
                </a:lnTo>
                <a:lnTo>
                  <a:pt x="23" y="823"/>
                </a:lnTo>
                <a:lnTo>
                  <a:pt x="23" y="822"/>
                </a:lnTo>
                <a:lnTo>
                  <a:pt x="24" y="822"/>
                </a:lnTo>
                <a:lnTo>
                  <a:pt x="24" y="820"/>
                </a:lnTo>
                <a:lnTo>
                  <a:pt x="26" y="819"/>
                </a:lnTo>
                <a:lnTo>
                  <a:pt x="27" y="818"/>
                </a:lnTo>
                <a:lnTo>
                  <a:pt x="27" y="817"/>
                </a:lnTo>
                <a:lnTo>
                  <a:pt x="28" y="816"/>
                </a:lnTo>
                <a:lnTo>
                  <a:pt x="30" y="813"/>
                </a:lnTo>
                <a:lnTo>
                  <a:pt x="31" y="812"/>
                </a:lnTo>
                <a:lnTo>
                  <a:pt x="31" y="811"/>
                </a:lnTo>
                <a:lnTo>
                  <a:pt x="31" y="810"/>
                </a:lnTo>
                <a:lnTo>
                  <a:pt x="31" y="809"/>
                </a:lnTo>
                <a:lnTo>
                  <a:pt x="32" y="809"/>
                </a:lnTo>
                <a:lnTo>
                  <a:pt x="31" y="804"/>
                </a:lnTo>
                <a:lnTo>
                  <a:pt x="31" y="801"/>
                </a:lnTo>
                <a:lnTo>
                  <a:pt x="31" y="799"/>
                </a:lnTo>
                <a:lnTo>
                  <a:pt x="28" y="792"/>
                </a:lnTo>
                <a:lnTo>
                  <a:pt x="27" y="789"/>
                </a:lnTo>
                <a:lnTo>
                  <a:pt x="26" y="788"/>
                </a:lnTo>
                <a:lnTo>
                  <a:pt x="26" y="785"/>
                </a:lnTo>
                <a:lnTo>
                  <a:pt x="27" y="784"/>
                </a:lnTo>
                <a:lnTo>
                  <a:pt x="27" y="783"/>
                </a:lnTo>
                <a:lnTo>
                  <a:pt x="28" y="783"/>
                </a:lnTo>
                <a:lnTo>
                  <a:pt x="28" y="782"/>
                </a:lnTo>
                <a:lnTo>
                  <a:pt x="30" y="781"/>
                </a:lnTo>
                <a:lnTo>
                  <a:pt x="30" y="778"/>
                </a:lnTo>
                <a:lnTo>
                  <a:pt x="27" y="770"/>
                </a:lnTo>
                <a:lnTo>
                  <a:pt x="27" y="768"/>
                </a:lnTo>
                <a:lnTo>
                  <a:pt x="26" y="767"/>
                </a:lnTo>
                <a:lnTo>
                  <a:pt x="25" y="764"/>
                </a:lnTo>
                <a:lnTo>
                  <a:pt x="23" y="761"/>
                </a:lnTo>
                <a:lnTo>
                  <a:pt x="19" y="757"/>
                </a:lnTo>
                <a:lnTo>
                  <a:pt x="18" y="757"/>
                </a:lnTo>
                <a:lnTo>
                  <a:pt x="17" y="757"/>
                </a:lnTo>
                <a:lnTo>
                  <a:pt x="16" y="757"/>
                </a:lnTo>
                <a:lnTo>
                  <a:pt x="16" y="754"/>
                </a:lnTo>
                <a:lnTo>
                  <a:pt x="16" y="753"/>
                </a:lnTo>
                <a:lnTo>
                  <a:pt x="14" y="752"/>
                </a:lnTo>
                <a:lnTo>
                  <a:pt x="14" y="748"/>
                </a:lnTo>
                <a:lnTo>
                  <a:pt x="13" y="748"/>
                </a:lnTo>
                <a:lnTo>
                  <a:pt x="13" y="747"/>
                </a:lnTo>
                <a:lnTo>
                  <a:pt x="13" y="746"/>
                </a:lnTo>
                <a:lnTo>
                  <a:pt x="13" y="745"/>
                </a:lnTo>
                <a:lnTo>
                  <a:pt x="14" y="743"/>
                </a:lnTo>
                <a:lnTo>
                  <a:pt x="16" y="743"/>
                </a:lnTo>
                <a:lnTo>
                  <a:pt x="17" y="740"/>
                </a:lnTo>
                <a:lnTo>
                  <a:pt x="18" y="739"/>
                </a:lnTo>
                <a:lnTo>
                  <a:pt x="18" y="738"/>
                </a:lnTo>
                <a:lnTo>
                  <a:pt x="18" y="735"/>
                </a:lnTo>
                <a:lnTo>
                  <a:pt x="18" y="733"/>
                </a:lnTo>
                <a:lnTo>
                  <a:pt x="18" y="732"/>
                </a:lnTo>
                <a:lnTo>
                  <a:pt x="20" y="728"/>
                </a:lnTo>
                <a:lnTo>
                  <a:pt x="20" y="727"/>
                </a:lnTo>
                <a:lnTo>
                  <a:pt x="24" y="711"/>
                </a:lnTo>
                <a:lnTo>
                  <a:pt x="24" y="708"/>
                </a:lnTo>
                <a:lnTo>
                  <a:pt x="24" y="707"/>
                </a:lnTo>
                <a:lnTo>
                  <a:pt x="24" y="706"/>
                </a:lnTo>
                <a:lnTo>
                  <a:pt x="25" y="703"/>
                </a:lnTo>
                <a:lnTo>
                  <a:pt x="26" y="699"/>
                </a:lnTo>
                <a:lnTo>
                  <a:pt x="28" y="691"/>
                </a:lnTo>
                <a:lnTo>
                  <a:pt x="31" y="690"/>
                </a:lnTo>
                <a:lnTo>
                  <a:pt x="32" y="687"/>
                </a:lnTo>
                <a:lnTo>
                  <a:pt x="33" y="687"/>
                </a:lnTo>
                <a:lnTo>
                  <a:pt x="35" y="686"/>
                </a:lnTo>
                <a:lnTo>
                  <a:pt x="37" y="686"/>
                </a:lnTo>
                <a:lnTo>
                  <a:pt x="38" y="685"/>
                </a:lnTo>
                <a:lnTo>
                  <a:pt x="39" y="685"/>
                </a:lnTo>
                <a:lnTo>
                  <a:pt x="40" y="686"/>
                </a:lnTo>
                <a:lnTo>
                  <a:pt x="39" y="687"/>
                </a:lnTo>
                <a:lnTo>
                  <a:pt x="38" y="689"/>
                </a:lnTo>
                <a:lnTo>
                  <a:pt x="38" y="690"/>
                </a:lnTo>
                <a:lnTo>
                  <a:pt x="38" y="691"/>
                </a:lnTo>
                <a:lnTo>
                  <a:pt x="38" y="694"/>
                </a:lnTo>
                <a:lnTo>
                  <a:pt x="38" y="708"/>
                </a:lnTo>
                <a:lnTo>
                  <a:pt x="37" y="711"/>
                </a:lnTo>
                <a:lnTo>
                  <a:pt x="37" y="713"/>
                </a:lnTo>
                <a:lnTo>
                  <a:pt x="39" y="715"/>
                </a:lnTo>
                <a:lnTo>
                  <a:pt x="39" y="717"/>
                </a:lnTo>
                <a:lnTo>
                  <a:pt x="41" y="719"/>
                </a:lnTo>
                <a:lnTo>
                  <a:pt x="41" y="720"/>
                </a:lnTo>
                <a:lnTo>
                  <a:pt x="41" y="722"/>
                </a:lnTo>
                <a:lnTo>
                  <a:pt x="41" y="724"/>
                </a:lnTo>
                <a:lnTo>
                  <a:pt x="42" y="725"/>
                </a:lnTo>
                <a:lnTo>
                  <a:pt x="42" y="724"/>
                </a:lnTo>
                <a:lnTo>
                  <a:pt x="42" y="722"/>
                </a:lnTo>
                <a:lnTo>
                  <a:pt x="44" y="721"/>
                </a:lnTo>
                <a:lnTo>
                  <a:pt x="45" y="721"/>
                </a:lnTo>
                <a:lnTo>
                  <a:pt x="45" y="722"/>
                </a:lnTo>
                <a:lnTo>
                  <a:pt x="45" y="724"/>
                </a:lnTo>
                <a:lnTo>
                  <a:pt x="45" y="725"/>
                </a:lnTo>
                <a:lnTo>
                  <a:pt x="44" y="726"/>
                </a:lnTo>
                <a:lnTo>
                  <a:pt x="42" y="728"/>
                </a:lnTo>
                <a:lnTo>
                  <a:pt x="42" y="729"/>
                </a:lnTo>
                <a:lnTo>
                  <a:pt x="44" y="732"/>
                </a:lnTo>
                <a:lnTo>
                  <a:pt x="42" y="734"/>
                </a:lnTo>
                <a:lnTo>
                  <a:pt x="44" y="736"/>
                </a:lnTo>
                <a:lnTo>
                  <a:pt x="46" y="738"/>
                </a:lnTo>
                <a:lnTo>
                  <a:pt x="48" y="736"/>
                </a:lnTo>
                <a:lnTo>
                  <a:pt x="48" y="735"/>
                </a:lnTo>
                <a:lnTo>
                  <a:pt x="49" y="734"/>
                </a:lnTo>
                <a:lnTo>
                  <a:pt x="51" y="733"/>
                </a:lnTo>
                <a:lnTo>
                  <a:pt x="52" y="732"/>
                </a:lnTo>
                <a:lnTo>
                  <a:pt x="53" y="732"/>
                </a:lnTo>
                <a:lnTo>
                  <a:pt x="53" y="731"/>
                </a:lnTo>
                <a:lnTo>
                  <a:pt x="54" y="731"/>
                </a:lnTo>
                <a:lnTo>
                  <a:pt x="55" y="731"/>
                </a:lnTo>
                <a:lnTo>
                  <a:pt x="55" y="732"/>
                </a:lnTo>
                <a:lnTo>
                  <a:pt x="56" y="732"/>
                </a:lnTo>
                <a:lnTo>
                  <a:pt x="56" y="733"/>
                </a:lnTo>
                <a:lnTo>
                  <a:pt x="58" y="733"/>
                </a:lnTo>
                <a:lnTo>
                  <a:pt x="59" y="733"/>
                </a:lnTo>
                <a:lnTo>
                  <a:pt x="60" y="732"/>
                </a:lnTo>
                <a:lnTo>
                  <a:pt x="60" y="731"/>
                </a:lnTo>
                <a:lnTo>
                  <a:pt x="60" y="729"/>
                </a:lnTo>
                <a:lnTo>
                  <a:pt x="60" y="728"/>
                </a:lnTo>
                <a:lnTo>
                  <a:pt x="60" y="727"/>
                </a:lnTo>
                <a:lnTo>
                  <a:pt x="60" y="726"/>
                </a:lnTo>
                <a:lnTo>
                  <a:pt x="60" y="725"/>
                </a:lnTo>
                <a:lnTo>
                  <a:pt x="60" y="722"/>
                </a:lnTo>
                <a:lnTo>
                  <a:pt x="61" y="718"/>
                </a:lnTo>
                <a:lnTo>
                  <a:pt x="61" y="717"/>
                </a:lnTo>
                <a:lnTo>
                  <a:pt x="62" y="714"/>
                </a:lnTo>
                <a:lnTo>
                  <a:pt x="63" y="711"/>
                </a:lnTo>
                <a:lnTo>
                  <a:pt x="63" y="710"/>
                </a:lnTo>
                <a:lnTo>
                  <a:pt x="63" y="708"/>
                </a:lnTo>
                <a:lnTo>
                  <a:pt x="64" y="708"/>
                </a:lnTo>
                <a:lnTo>
                  <a:pt x="64" y="705"/>
                </a:lnTo>
                <a:lnTo>
                  <a:pt x="66" y="703"/>
                </a:lnTo>
                <a:lnTo>
                  <a:pt x="66" y="700"/>
                </a:lnTo>
                <a:lnTo>
                  <a:pt x="64" y="699"/>
                </a:lnTo>
                <a:lnTo>
                  <a:pt x="63" y="699"/>
                </a:lnTo>
                <a:lnTo>
                  <a:pt x="63" y="697"/>
                </a:lnTo>
                <a:lnTo>
                  <a:pt x="63" y="696"/>
                </a:lnTo>
                <a:lnTo>
                  <a:pt x="64" y="697"/>
                </a:lnTo>
                <a:lnTo>
                  <a:pt x="66" y="698"/>
                </a:lnTo>
                <a:lnTo>
                  <a:pt x="67" y="699"/>
                </a:lnTo>
                <a:lnTo>
                  <a:pt x="69" y="692"/>
                </a:lnTo>
                <a:lnTo>
                  <a:pt x="70" y="690"/>
                </a:lnTo>
                <a:lnTo>
                  <a:pt x="70" y="689"/>
                </a:lnTo>
                <a:lnTo>
                  <a:pt x="71" y="687"/>
                </a:lnTo>
                <a:lnTo>
                  <a:pt x="70" y="684"/>
                </a:lnTo>
                <a:lnTo>
                  <a:pt x="71" y="683"/>
                </a:lnTo>
                <a:lnTo>
                  <a:pt x="73" y="683"/>
                </a:lnTo>
                <a:lnTo>
                  <a:pt x="74" y="683"/>
                </a:lnTo>
                <a:lnTo>
                  <a:pt x="74" y="680"/>
                </a:lnTo>
                <a:lnTo>
                  <a:pt x="75" y="680"/>
                </a:lnTo>
                <a:lnTo>
                  <a:pt x="80" y="677"/>
                </a:lnTo>
                <a:lnTo>
                  <a:pt x="89" y="670"/>
                </a:lnTo>
                <a:lnTo>
                  <a:pt x="91" y="669"/>
                </a:lnTo>
                <a:lnTo>
                  <a:pt x="94" y="669"/>
                </a:lnTo>
                <a:lnTo>
                  <a:pt x="97" y="668"/>
                </a:lnTo>
                <a:lnTo>
                  <a:pt x="97" y="666"/>
                </a:lnTo>
                <a:lnTo>
                  <a:pt x="98" y="665"/>
                </a:lnTo>
                <a:lnTo>
                  <a:pt x="99" y="665"/>
                </a:lnTo>
                <a:lnTo>
                  <a:pt x="101" y="665"/>
                </a:lnTo>
                <a:lnTo>
                  <a:pt x="108" y="659"/>
                </a:lnTo>
                <a:lnTo>
                  <a:pt x="122" y="651"/>
                </a:lnTo>
                <a:lnTo>
                  <a:pt x="124" y="650"/>
                </a:lnTo>
                <a:lnTo>
                  <a:pt x="124" y="649"/>
                </a:lnTo>
                <a:lnTo>
                  <a:pt x="124" y="648"/>
                </a:lnTo>
                <a:lnTo>
                  <a:pt x="125" y="647"/>
                </a:lnTo>
                <a:lnTo>
                  <a:pt x="126" y="644"/>
                </a:lnTo>
                <a:lnTo>
                  <a:pt x="130" y="637"/>
                </a:lnTo>
                <a:lnTo>
                  <a:pt x="131" y="636"/>
                </a:lnTo>
                <a:lnTo>
                  <a:pt x="133" y="634"/>
                </a:lnTo>
                <a:lnTo>
                  <a:pt x="142" y="628"/>
                </a:lnTo>
                <a:lnTo>
                  <a:pt x="144" y="627"/>
                </a:lnTo>
                <a:lnTo>
                  <a:pt x="144" y="624"/>
                </a:lnTo>
                <a:lnTo>
                  <a:pt x="145" y="621"/>
                </a:lnTo>
                <a:lnTo>
                  <a:pt x="146" y="619"/>
                </a:lnTo>
                <a:lnTo>
                  <a:pt x="148" y="616"/>
                </a:lnTo>
                <a:lnTo>
                  <a:pt x="149" y="614"/>
                </a:lnTo>
                <a:lnTo>
                  <a:pt x="151" y="613"/>
                </a:lnTo>
                <a:lnTo>
                  <a:pt x="152" y="613"/>
                </a:lnTo>
                <a:lnTo>
                  <a:pt x="155" y="610"/>
                </a:lnTo>
                <a:lnTo>
                  <a:pt x="158" y="609"/>
                </a:lnTo>
                <a:lnTo>
                  <a:pt x="158" y="608"/>
                </a:lnTo>
                <a:lnTo>
                  <a:pt x="159" y="608"/>
                </a:lnTo>
                <a:lnTo>
                  <a:pt x="161" y="607"/>
                </a:lnTo>
                <a:lnTo>
                  <a:pt x="163" y="606"/>
                </a:lnTo>
                <a:lnTo>
                  <a:pt x="165" y="603"/>
                </a:lnTo>
                <a:lnTo>
                  <a:pt x="165" y="600"/>
                </a:lnTo>
                <a:lnTo>
                  <a:pt x="165" y="596"/>
                </a:lnTo>
                <a:lnTo>
                  <a:pt x="167" y="595"/>
                </a:lnTo>
                <a:lnTo>
                  <a:pt x="168" y="596"/>
                </a:lnTo>
                <a:lnTo>
                  <a:pt x="170" y="596"/>
                </a:lnTo>
                <a:lnTo>
                  <a:pt x="172" y="596"/>
                </a:lnTo>
                <a:lnTo>
                  <a:pt x="173" y="595"/>
                </a:lnTo>
                <a:lnTo>
                  <a:pt x="174" y="594"/>
                </a:lnTo>
                <a:lnTo>
                  <a:pt x="175" y="593"/>
                </a:lnTo>
                <a:lnTo>
                  <a:pt x="179" y="593"/>
                </a:lnTo>
                <a:lnTo>
                  <a:pt x="181" y="592"/>
                </a:lnTo>
                <a:lnTo>
                  <a:pt x="182" y="591"/>
                </a:lnTo>
                <a:lnTo>
                  <a:pt x="183" y="589"/>
                </a:lnTo>
                <a:lnTo>
                  <a:pt x="184" y="589"/>
                </a:lnTo>
                <a:lnTo>
                  <a:pt x="184" y="588"/>
                </a:lnTo>
                <a:lnTo>
                  <a:pt x="186" y="588"/>
                </a:lnTo>
                <a:lnTo>
                  <a:pt x="186" y="587"/>
                </a:lnTo>
                <a:lnTo>
                  <a:pt x="186" y="586"/>
                </a:lnTo>
                <a:lnTo>
                  <a:pt x="187" y="586"/>
                </a:lnTo>
                <a:lnTo>
                  <a:pt x="188" y="586"/>
                </a:lnTo>
                <a:lnTo>
                  <a:pt x="190" y="584"/>
                </a:lnTo>
                <a:lnTo>
                  <a:pt x="197" y="578"/>
                </a:lnTo>
                <a:lnTo>
                  <a:pt x="199" y="574"/>
                </a:lnTo>
                <a:lnTo>
                  <a:pt x="202" y="570"/>
                </a:lnTo>
                <a:lnTo>
                  <a:pt x="203" y="568"/>
                </a:lnTo>
                <a:lnTo>
                  <a:pt x="202" y="567"/>
                </a:lnTo>
                <a:lnTo>
                  <a:pt x="203" y="567"/>
                </a:lnTo>
                <a:lnTo>
                  <a:pt x="204" y="567"/>
                </a:lnTo>
                <a:lnTo>
                  <a:pt x="205" y="567"/>
                </a:lnTo>
                <a:lnTo>
                  <a:pt x="204" y="568"/>
                </a:lnTo>
                <a:lnTo>
                  <a:pt x="204" y="570"/>
                </a:lnTo>
                <a:lnTo>
                  <a:pt x="204" y="573"/>
                </a:lnTo>
                <a:lnTo>
                  <a:pt x="203" y="575"/>
                </a:lnTo>
                <a:lnTo>
                  <a:pt x="203" y="577"/>
                </a:lnTo>
                <a:lnTo>
                  <a:pt x="206" y="580"/>
                </a:lnTo>
                <a:lnTo>
                  <a:pt x="209" y="580"/>
                </a:lnTo>
                <a:lnTo>
                  <a:pt x="210" y="580"/>
                </a:lnTo>
                <a:lnTo>
                  <a:pt x="211" y="579"/>
                </a:lnTo>
                <a:lnTo>
                  <a:pt x="212" y="579"/>
                </a:lnTo>
                <a:lnTo>
                  <a:pt x="213" y="578"/>
                </a:lnTo>
                <a:lnTo>
                  <a:pt x="215" y="577"/>
                </a:lnTo>
                <a:lnTo>
                  <a:pt x="215" y="575"/>
                </a:lnTo>
                <a:lnTo>
                  <a:pt x="222" y="572"/>
                </a:lnTo>
                <a:lnTo>
                  <a:pt x="222" y="571"/>
                </a:lnTo>
                <a:lnTo>
                  <a:pt x="224" y="572"/>
                </a:lnTo>
                <a:lnTo>
                  <a:pt x="225" y="572"/>
                </a:lnTo>
                <a:lnTo>
                  <a:pt x="226" y="570"/>
                </a:lnTo>
                <a:lnTo>
                  <a:pt x="227" y="568"/>
                </a:lnTo>
                <a:lnTo>
                  <a:pt x="229" y="570"/>
                </a:lnTo>
                <a:lnTo>
                  <a:pt x="229" y="571"/>
                </a:lnTo>
                <a:lnTo>
                  <a:pt x="229" y="572"/>
                </a:lnTo>
                <a:lnTo>
                  <a:pt x="229" y="573"/>
                </a:lnTo>
                <a:lnTo>
                  <a:pt x="230" y="573"/>
                </a:lnTo>
                <a:lnTo>
                  <a:pt x="230" y="574"/>
                </a:lnTo>
                <a:lnTo>
                  <a:pt x="231" y="574"/>
                </a:lnTo>
                <a:lnTo>
                  <a:pt x="237" y="577"/>
                </a:lnTo>
                <a:lnTo>
                  <a:pt x="239" y="577"/>
                </a:lnTo>
                <a:lnTo>
                  <a:pt x="243" y="577"/>
                </a:lnTo>
                <a:lnTo>
                  <a:pt x="247" y="575"/>
                </a:lnTo>
                <a:lnTo>
                  <a:pt x="253" y="573"/>
                </a:lnTo>
                <a:lnTo>
                  <a:pt x="254" y="572"/>
                </a:lnTo>
                <a:lnTo>
                  <a:pt x="256" y="570"/>
                </a:lnTo>
                <a:lnTo>
                  <a:pt x="259" y="570"/>
                </a:lnTo>
                <a:lnTo>
                  <a:pt x="260" y="570"/>
                </a:lnTo>
                <a:lnTo>
                  <a:pt x="261" y="570"/>
                </a:lnTo>
                <a:lnTo>
                  <a:pt x="262" y="570"/>
                </a:lnTo>
                <a:lnTo>
                  <a:pt x="262" y="568"/>
                </a:lnTo>
                <a:lnTo>
                  <a:pt x="263" y="568"/>
                </a:lnTo>
                <a:lnTo>
                  <a:pt x="263" y="570"/>
                </a:lnTo>
                <a:lnTo>
                  <a:pt x="265" y="570"/>
                </a:lnTo>
                <a:lnTo>
                  <a:pt x="267" y="567"/>
                </a:lnTo>
                <a:lnTo>
                  <a:pt x="267" y="568"/>
                </a:lnTo>
                <a:lnTo>
                  <a:pt x="268" y="567"/>
                </a:lnTo>
                <a:lnTo>
                  <a:pt x="270" y="566"/>
                </a:lnTo>
                <a:lnTo>
                  <a:pt x="272" y="565"/>
                </a:lnTo>
                <a:lnTo>
                  <a:pt x="274" y="565"/>
                </a:lnTo>
                <a:lnTo>
                  <a:pt x="274" y="564"/>
                </a:lnTo>
                <a:lnTo>
                  <a:pt x="275" y="564"/>
                </a:lnTo>
                <a:lnTo>
                  <a:pt x="275" y="561"/>
                </a:lnTo>
                <a:lnTo>
                  <a:pt x="276" y="560"/>
                </a:lnTo>
                <a:lnTo>
                  <a:pt x="279" y="559"/>
                </a:lnTo>
                <a:lnTo>
                  <a:pt x="280" y="558"/>
                </a:lnTo>
                <a:lnTo>
                  <a:pt x="280" y="557"/>
                </a:lnTo>
                <a:lnTo>
                  <a:pt x="280" y="556"/>
                </a:lnTo>
                <a:lnTo>
                  <a:pt x="280" y="554"/>
                </a:lnTo>
                <a:lnTo>
                  <a:pt x="291" y="543"/>
                </a:lnTo>
                <a:lnTo>
                  <a:pt x="293" y="543"/>
                </a:lnTo>
                <a:lnTo>
                  <a:pt x="294" y="543"/>
                </a:lnTo>
                <a:lnTo>
                  <a:pt x="294" y="542"/>
                </a:lnTo>
                <a:lnTo>
                  <a:pt x="295" y="542"/>
                </a:lnTo>
                <a:lnTo>
                  <a:pt x="296" y="543"/>
                </a:lnTo>
                <a:lnTo>
                  <a:pt x="297" y="543"/>
                </a:lnTo>
                <a:lnTo>
                  <a:pt x="298" y="543"/>
                </a:lnTo>
                <a:lnTo>
                  <a:pt x="300" y="543"/>
                </a:lnTo>
                <a:lnTo>
                  <a:pt x="301" y="542"/>
                </a:lnTo>
                <a:lnTo>
                  <a:pt x="302" y="540"/>
                </a:lnTo>
                <a:lnTo>
                  <a:pt x="303" y="540"/>
                </a:lnTo>
                <a:lnTo>
                  <a:pt x="304" y="539"/>
                </a:lnTo>
                <a:lnTo>
                  <a:pt x="305" y="539"/>
                </a:lnTo>
                <a:lnTo>
                  <a:pt x="305" y="540"/>
                </a:lnTo>
                <a:lnTo>
                  <a:pt x="307" y="542"/>
                </a:lnTo>
                <a:lnTo>
                  <a:pt x="308" y="542"/>
                </a:lnTo>
                <a:lnTo>
                  <a:pt x="310" y="539"/>
                </a:lnTo>
                <a:lnTo>
                  <a:pt x="319" y="537"/>
                </a:lnTo>
                <a:lnTo>
                  <a:pt x="320" y="537"/>
                </a:lnTo>
                <a:lnTo>
                  <a:pt x="322" y="536"/>
                </a:lnTo>
                <a:lnTo>
                  <a:pt x="323" y="536"/>
                </a:lnTo>
                <a:lnTo>
                  <a:pt x="324" y="535"/>
                </a:lnTo>
                <a:lnTo>
                  <a:pt x="325" y="535"/>
                </a:lnTo>
                <a:lnTo>
                  <a:pt x="325" y="536"/>
                </a:lnTo>
                <a:lnTo>
                  <a:pt x="326" y="536"/>
                </a:lnTo>
                <a:lnTo>
                  <a:pt x="327" y="536"/>
                </a:lnTo>
                <a:lnTo>
                  <a:pt x="329" y="536"/>
                </a:lnTo>
                <a:lnTo>
                  <a:pt x="330" y="535"/>
                </a:lnTo>
                <a:lnTo>
                  <a:pt x="332" y="533"/>
                </a:lnTo>
                <a:lnTo>
                  <a:pt x="333" y="532"/>
                </a:lnTo>
                <a:lnTo>
                  <a:pt x="336" y="532"/>
                </a:lnTo>
                <a:lnTo>
                  <a:pt x="337" y="531"/>
                </a:lnTo>
                <a:lnTo>
                  <a:pt x="338" y="530"/>
                </a:lnTo>
                <a:lnTo>
                  <a:pt x="339" y="528"/>
                </a:lnTo>
                <a:lnTo>
                  <a:pt x="341" y="524"/>
                </a:lnTo>
                <a:lnTo>
                  <a:pt x="346" y="517"/>
                </a:lnTo>
                <a:lnTo>
                  <a:pt x="346" y="515"/>
                </a:lnTo>
                <a:lnTo>
                  <a:pt x="346" y="514"/>
                </a:lnTo>
                <a:lnTo>
                  <a:pt x="347" y="512"/>
                </a:lnTo>
                <a:lnTo>
                  <a:pt x="348" y="512"/>
                </a:lnTo>
                <a:lnTo>
                  <a:pt x="348" y="511"/>
                </a:lnTo>
                <a:lnTo>
                  <a:pt x="351" y="510"/>
                </a:lnTo>
                <a:lnTo>
                  <a:pt x="352" y="510"/>
                </a:lnTo>
                <a:lnTo>
                  <a:pt x="352" y="509"/>
                </a:lnTo>
                <a:lnTo>
                  <a:pt x="352" y="508"/>
                </a:lnTo>
                <a:lnTo>
                  <a:pt x="354" y="507"/>
                </a:lnTo>
                <a:lnTo>
                  <a:pt x="355" y="507"/>
                </a:lnTo>
                <a:lnTo>
                  <a:pt x="359" y="509"/>
                </a:lnTo>
                <a:lnTo>
                  <a:pt x="359" y="507"/>
                </a:lnTo>
                <a:lnTo>
                  <a:pt x="359" y="505"/>
                </a:lnTo>
                <a:lnTo>
                  <a:pt x="360" y="505"/>
                </a:lnTo>
                <a:lnTo>
                  <a:pt x="361" y="505"/>
                </a:lnTo>
                <a:lnTo>
                  <a:pt x="367" y="507"/>
                </a:lnTo>
                <a:lnTo>
                  <a:pt x="371" y="507"/>
                </a:lnTo>
                <a:lnTo>
                  <a:pt x="372" y="507"/>
                </a:lnTo>
                <a:lnTo>
                  <a:pt x="373" y="507"/>
                </a:lnTo>
                <a:lnTo>
                  <a:pt x="376" y="507"/>
                </a:lnTo>
                <a:lnTo>
                  <a:pt x="378" y="507"/>
                </a:lnTo>
                <a:lnTo>
                  <a:pt x="379" y="507"/>
                </a:lnTo>
                <a:lnTo>
                  <a:pt x="379" y="505"/>
                </a:lnTo>
                <a:lnTo>
                  <a:pt x="380" y="507"/>
                </a:lnTo>
                <a:lnTo>
                  <a:pt x="381" y="508"/>
                </a:lnTo>
                <a:lnTo>
                  <a:pt x="383" y="509"/>
                </a:lnTo>
                <a:lnTo>
                  <a:pt x="386" y="510"/>
                </a:lnTo>
                <a:lnTo>
                  <a:pt x="387" y="510"/>
                </a:lnTo>
                <a:lnTo>
                  <a:pt x="388" y="510"/>
                </a:lnTo>
                <a:lnTo>
                  <a:pt x="390" y="508"/>
                </a:lnTo>
                <a:lnTo>
                  <a:pt x="391" y="508"/>
                </a:lnTo>
                <a:lnTo>
                  <a:pt x="393" y="505"/>
                </a:lnTo>
                <a:lnTo>
                  <a:pt x="394" y="505"/>
                </a:lnTo>
                <a:lnTo>
                  <a:pt x="395" y="505"/>
                </a:lnTo>
                <a:lnTo>
                  <a:pt x="396" y="505"/>
                </a:lnTo>
                <a:lnTo>
                  <a:pt x="396" y="504"/>
                </a:lnTo>
                <a:lnTo>
                  <a:pt x="396" y="503"/>
                </a:lnTo>
                <a:lnTo>
                  <a:pt x="396" y="502"/>
                </a:lnTo>
                <a:lnTo>
                  <a:pt x="397" y="501"/>
                </a:lnTo>
                <a:lnTo>
                  <a:pt x="398" y="501"/>
                </a:lnTo>
                <a:lnTo>
                  <a:pt x="402" y="501"/>
                </a:lnTo>
                <a:lnTo>
                  <a:pt x="409" y="499"/>
                </a:lnTo>
                <a:lnTo>
                  <a:pt x="421" y="495"/>
                </a:lnTo>
                <a:lnTo>
                  <a:pt x="431" y="493"/>
                </a:lnTo>
                <a:lnTo>
                  <a:pt x="440" y="489"/>
                </a:lnTo>
                <a:lnTo>
                  <a:pt x="459" y="480"/>
                </a:lnTo>
                <a:lnTo>
                  <a:pt x="468" y="474"/>
                </a:lnTo>
                <a:lnTo>
                  <a:pt x="479" y="468"/>
                </a:lnTo>
                <a:lnTo>
                  <a:pt x="489" y="459"/>
                </a:lnTo>
                <a:lnTo>
                  <a:pt x="492" y="455"/>
                </a:lnTo>
                <a:lnTo>
                  <a:pt x="493" y="455"/>
                </a:lnTo>
                <a:lnTo>
                  <a:pt x="494" y="454"/>
                </a:lnTo>
                <a:lnTo>
                  <a:pt x="501" y="445"/>
                </a:lnTo>
                <a:lnTo>
                  <a:pt x="507" y="434"/>
                </a:lnTo>
                <a:lnTo>
                  <a:pt x="514" y="423"/>
                </a:lnTo>
                <a:lnTo>
                  <a:pt x="514" y="419"/>
                </a:lnTo>
                <a:lnTo>
                  <a:pt x="515" y="417"/>
                </a:lnTo>
                <a:lnTo>
                  <a:pt x="516" y="416"/>
                </a:lnTo>
                <a:lnTo>
                  <a:pt x="516" y="415"/>
                </a:lnTo>
                <a:lnTo>
                  <a:pt x="516" y="413"/>
                </a:lnTo>
                <a:lnTo>
                  <a:pt x="517" y="412"/>
                </a:lnTo>
                <a:lnTo>
                  <a:pt x="517" y="411"/>
                </a:lnTo>
                <a:lnTo>
                  <a:pt x="518" y="408"/>
                </a:lnTo>
                <a:lnTo>
                  <a:pt x="519" y="404"/>
                </a:lnTo>
                <a:lnTo>
                  <a:pt x="519" y="403"/>
                </a:lnTo>
                <a:lnTo>
                  <a:pt x="519" y="402"/>
                </a:lnTo>
                <a:lnTo>
                  <a:pt x="519" y="401"/>
                </a:lnTo>
                <a:lnTo>
                  <a:pt x="519" y="399"/>
                </a:lnTo>
                <a:lnTo>
                  <a:pt x="518" y="399"/>
                </a:lnTo>
                <a:lnTo>
                  <a:pt x="518" y="398"/>
                </a:lnTo>
                <a:lnTo>
                  <a:pt x="517" y="397"/>
                </a:lnTo>
                <a:lnTo>
                  <a:pt x="518" y="396"/>
                </a:lnTo>
                <a:lnTo>
                  <a:pt x="519" y="397"/>
                </a:lnTo>
                <a:lnTo>
                  <a:pt x="521" y="396"/>
                </a:lnTo>
                <a:lnTo>
                  <a:pt x="522" y="396"/>
                </a:lnTo>
                <a:lnTo>
                  <a:pt x="524" y="395"/>
                </a:lnTo>
                <a:lnTo>
                  <a:pt x="528" y="391"/>
                </a:lnTo>
                <a:lnTo>
                  <a:pt x="528" y="390"/>
                </a:lnTo>
                <a:lnTo>
                  <a:pt x="528" y="389"/>
                </a:lnTo>
                <a:lnTo>
                  <a:pt x="528" y="388"/>
                </a:lnTo>
                <a:lnTo>
                  <a:pt x="526" y="387"/>
                </a:lnTo>
                <a:lnTo>
                  <a:pt x="524" y="387"/>
                </a:lnTo>
                <a:lnTo>
                  <a:pt x="526" y="384"/>
                </a:lnTo>
                <a:lnTo>
                  <a:pt x="526" y="383"/>
                </a:lnTo>
                <a:lnTo>
                  <a:pt x="528" y="378"/>
                </a:lnTo>
                <a:lnTo>
                  <a:pt x="529" y="377"/>
                </a:lnTo>
                <a:lnTo>
                  <a:pt x="530" y="376"/>
                </a:lnTo>
                <a:lnTo>
                  <a:pt x="531" y="376"/>
                </a:lnTo>
                <a:lnTo>
                  <a:pt x="532" y="377"/>
                </a:lnTo>
                <a:lnTo>
                  <a:pt x="533" y="377"/>
                </a:lnTo>
                <a:lnTo>
                  <a:pt x="535" y="377"/>
                </a:lnTo>
                <a:lnTo>
                  <a:pt x="536" y="376"/>
                </a:lnTo>
                <a:lnTo>
                  <a:pt x="543" y="370"/>
                </a:lnTo>
                <a:lnTo>
                  <a:pt x="544" y="368"/>
                </a:lnTo>
                <a:lnTo>
                  <a:pt x="545" y="366"/>
                </a:lnTo>
                <a:lnTo>
                  <a:pt x="545" y="364"/>
                </a:lnTo>
                <a:lnTo>
                  <a:pt x="550" y="362"/>
                </a:lnTo>
                <a:lnTo>
                  <a:pt x="551" y="361"/>
                </a:lnTo>
                <a:lnTo>
                  <a:pt x="552" y="360"/>
                </a:lnTo>
                <a:lnTo>
                  <a:pt x="553" y="357"/>
                </a:lnTo>
                <a:lnTo>
                  <a:pt x="554" y="357"/>
                </a:lnTo>
                <a:lnTo>
                  <a:pt x="554" y="359"/>
                </a:lnTo>
                <a:lnTo>
                  <a:pt x="556" y="356"/>
                </a:lnTo>
                <a:lnTo>
                  <a:pt x="556" y="355"/>
                </a:lnTo>
                <a:lnTo>
                  <a:pt x="558" y="354"/>
                </a:lnTo>
                <a:lnTo>
                  <a:pt x="563" y="350"/>
                </a:lnTo>
                <a:lnTo>
                  <a:pt x="564" y="348"/>
                </a:lnTo>
                <a:lnTo>
                  <a:pt x="565" y="346"/>
                </a:lnTo>
                <a:lnTo>
                  <a:pt x="565" y="345"/>
                </a:lnTo>
                <a:lnTo>
                  <a:pt x="565" y="341"/>
                </a:lnTo>
                <a:lnTo>
                  <a:pt x="564" y="340"/>
                </a:lnTo>
                <a:lnTo>
                  <a:pt x="563" y="339"/>
                </a:lnTo>
                <a:lnTo>
                  <a:pt x="560" y="338"/>
                </a:lnTo>
                <a:lnTo>
                  <a:pt x="558" y="338"/>
                </a:lnTo>
                <a:lnTo>
                  <a:pt x="556" y="338"/>
                </a:lnTo>
                <a:lnTo>
                  <a:pt x="553" y="339"/>
                </a:lnTo>
                <a:lnTo>
                  <a:pt x="552" y="341"/>
                </a:lnTo>
                <a:lnTo>
                  <a:pt x="552" y="340"/>
                </a:lnTo>
                <a:lnTo>
                  <a:pt x="551" y="340"/>
                </a:lnTo>
                <a:lnTo>
                  <a:pt x="551" y="339"/>
                </a:lnTo>
                <a:lnTo>
                  <a:pt x="552" y="336"/>
                </a:lnTo>
                <a:lnTo>
                  <a:pt x="553" y="334"/>
                </a:lnTo>
                <a:lnTo>
                  <a:pt x="552" y="332"/>
                </a:lnTo>
                <a:lnTo>
                  <a:pt x="551" y="327"/>
                </a:lnTo>
                <a:lnTo>
                  <a:pt x="551" y="322"/>
                </a:lnTo>
                <a:lnTo>
                  <a:pt x="551" y="321"/>
                </a:lnTo>
                <a:lnTo>
                  <a:pt x="551" y="320"/>
                </a:lnTo>
                <a:lnTo>
                  <a:pt x="551" y="319"/>
                </a:lnTo>
                <a:lnTo>
                  <a:pt x="550" y="318"/>
                </a:lnTo>
                <a:lnTo>
                  <a:pt x="549" y="317"/>
                </a:lnTo>
                <a:lnTo>
                  <a:pt x="549" y="315"/>
                </a:lnTo>
                <a:lnTo>
                  <a:pt x="549" y="314"/>
                </a:lnTo>
                <a:lnTo>
                  <a:pt x="547" y="312"/>
                </a:lnTo>
                <a:lnTo>
                  <a:pt x="546" y="311"/>
                </a:lnTo>
                <a:lnTo>
                  <a:pt x="546" y="310"/>
                </a:lnTo>
                <a:lnTo>
                  <a:pt x="545" y="301"/>
                </a:lnTo>
                <a:lnTo>
                  <a:pt x="545" y="293"/>
                </a:lnTo>
                <a:lnTo>
                  <a:pt x="545" y="290"/>
                </a:lnTo>
                <a:lnTo>
                  <a:pt x="546" y="287"/>
                </a:lnTo>
                <a:lnTo>
                  <a:pt x="546" y="285"/>
                </a:lnTo>
                <a:lnTo>
                  <a:pt x="547" y="284"/>
                </a:lnTo>
                <a:lnTo>
                  <a:pt x="549" y="284"/>
                </a:lnTo>
                <a:lnTo>
                  <a:pt x="549" y="283"/>
                </a:lnTo>
                <a:lnTo>
                  <a:pt x="552" y="278"/>
                </a:lnTo>
                <a:lnTo>
                  <a:pt x="552" y="277"/>
                </a:lnTo>
                <a:lnTo>
                  <a:pt x="551" y="277"/>
                </a:lnTo>
                <a:lnTo>
                  <a:pt x="551" y="276"/>
                </a:lnTo>
                <a:lnTo>
                  <a:pt x="551" y="275"/>
                </a:lnTo>
                <a:lnTo>
                  <a:pt x="552" y="273"/>
                </a:lnTo>
                <a:lnTo>
                  <a:pt x="560" y="264"/>
                </a:lnTo>
                <a:lnTo>
                  <a:pt x="564" y="262"/>
                </a:lnTo>
                <a:lnTo>
                  <a:pt x="563" y="264"/>
                </a:lnTo>
                <a:lnTo>
                  <a:pt x="564" y="264"/>
                </a:lnTo>
                <a:lnTo>
                  <a:pt x="565" y="264"/>
                </a:lnTo>
                <a:lnTo>
                  <a:pt x="565" y="262"/>
                </a:lnTo>
                <a:lnTo>
                  <a:pt x="565" y="261"/>
                </a:lnTo>
                <a:lnTo>
                  <a:pt x="565" y="259"/>
                </a:lnTo>
                <a:lnTo>
                  <a:pt x="566" y="259"/>
                </a:lnTo>
                <a:lnTo>
                  <a:pt x="567" y="259"/>
                </a:lnTo>
                <a:lnTo>
                  <a:pt x="567" y="261"/>
                </a:lnTo>
                <a:lnTo>
                  <a:pt x="568" y="262"/>
                </a:lnTo>
                <a:lnTo>
                  <a:pt x="570" y="263"/>
                </a:lnTo>
                <a:lnTo>
                  <a:pt x="573" y="263"/>
                </a:lnTo>
                <a:lnTo>
                  <a:pt x="573" y="262"/>
                </a:lnTo>
                <a:lnTo>
                  <a:pt x="571" y="258"/>
                </a:lnTo>
                <a:lnTo>
                  <a:pt x="568" y="256"/>
                </a:lnTo>
                <a:lnTo>
                  <a:pt x="568" y="255"/>
                </a:lnTo>
                <a:lnTo>
                  <a:pt x="568" y="254"/>
                </a:lnTo>
                <a:lnTo>
                  <a:pt x="570" y="254"/>
                </a:lnTo>
                <a:lnTo>
                  <a:pt x="570" y="252"/>
                </a:lnTo>
                <a:lnTo>
                  <a:pt x="570" y="251"/>
                </a:lnTo>
                <a:lnTo>
                  <a:pt x="570" y="250"/>
                </a:lnTo>
                <a:lnTo>
                  <a:pt x="571" y="250"/>
                </a:lnTo>
                <a:lnTo>
                  <a:pt x="572" y="249"/>
                </a:lnTo>
                <a:lnTo>
                  <a:pt x="573" y="248"/>
                </a:lnTo>
                <a:lnTo>
                  <a:pt x="573" y="249"/>
                </a:lnTo>
                <a:lnTo>
                  <a:pt x="574" y="250"/>
                </a:lnTo>
                <a:lnTo>
                  <a:pt x="575" y="250"/>
                </a:lnTo>
                <a:lnTo>
                  <a:pt x="576" y="250"/>
                </a:lnTo>
                <a:lnTo>
                  <a:pt x="578" y="249"/>
                </a:lnTo>
                <a:lnTo>
                  <a:pt x="580" y="249"/>
                </a:lnTo>
                <a:lnTo>
                  <a:pt x="581" y="248"/>
                </a:lnTo>
                <a:lnTo>
                  <a:pt x="582" y="247"/>
                </a:lnTo>
                <a:lnTo>
                  <a:pt x="583" y="247"/>
                </a:lnTo>
                <a:lnTo>
                  <a:pt x="585" y="247"/>
                </a:lnTo>
                <a:lnTo>
                  <a:pt x="588" y="248"/>
                </a:lnTo>
                <a:lnTo>
                  <a:pt x="583" y="244"/>
                </a:lnTo>
                <a:lnTo>
                  <a:pt x="582" y="242"/>
                </a:lnTo>
                <a:lnTo>
                  <a:pt x="582" y="240"/>
                </a:lnTo>
                <a:lnTo>
                  <a:pt x="582" y="238"/>
                </a:lnTo>
                <a:lnTo>
                  <a:pt x="582" y="237"/>
                </a:lnTo>
                <a:lnTo>
                  <a:pt x="582" y="235"/>
                </a:lnTo>
                <a:lnTo>
                  <a:pt x="582" y="234"/>
                </a:lnTo>
                <a:lnTo>
                  <a:pt x="583" y="233"/>
                </a:lnTo>
                <a:lnTo>
                  <a:pt x="585" y="231"/>
                </a:lnTo>
                <a:lnTo>
                  <a:pt x="587" y="231"/>
                </a:lnTo>
                <a:lnTo>
                  <a:pt x="588" y="231"/>
                </a:lnTo>
                <a:lnTo>
                  <a:pt x="588" y="230"/>
                </a:lnTo>
                <a:lnTo>
                  <a:pt x="589" y="230"/>
                </a:lnTo>
                <a:lnTo>
                  <a:pt x="589" y="229"/>
                </a:lnTo>
                <a:lnTo>
                  <a:pt x="590" y="228"/>
                </a:lnTo>
                <a:lnTo>
                  <a:pt x="592" y="226"/>
                </a:lnTo>
                <a:lnTo>
                  <a:pt x="592" y="223"/>
                </a:lnTo>
                <a:lnTo>
                  <a:pt x="593" y="220"/>
                </a:lnTo>
                <a:lnTo>
                  <a:pt x="594" y="220"/>
                </a:lnTo>
                <a:lnTo>
                  <a:pt x="599" y="216"/>
                </a:lnTo>
                <a:lnTo>
                  <a:pt x="600" y="217"/>
                </a:lnTo>
                <a:lnTo>
                  <a:pt x="600" y="219"/>
                </a:lnTo>
                <a:lnTo>
                  <a:pt x="599" y="220"/>
                </a:lnTo>
                <a:lnTo>
                  <a:pt x="601" y="221"/>
                </a:lnTo>
                <a:lnTo>
                  <a:pt x="603" y="222"/>
                </a:lnTo>
                <a:lnTo>
                  <a:pt x="602" y="223"/>
                </a:lnTo>
                <a:lnTo>
                  <a:pt x="602" y="224"/>
                </a:lnTo>
                <a:lnTo>
                  <a:pt x="601" y="224"/>
                </a:lnTo>
                <a:lnTo>
                  <a:pt x="600" y="223"/>
                </a:lnTo>
                <a:lnTo>
                  <a:pt x="599" y="223"/>
                </a:lnTo>
                <a:lnTo>
                  <a:pt x="599" y="224"/>
                </a:lnTo>
                <a:lnTo>
                  <a:pt x="597" y="224"/>
                </a:lnTo>
                <a:lnTo>
                  <a:pt x="597" y="227"/>
                </a:lnTo>
                <a:lnTo>
                  <a:pt x="599" y="228"/>
                </a:lnTo>
                <a:lnTo>
                  <a:pt x="596" y="231"/>
                </a:lnTo>
                <a:lnTo>
                  <a:pt x="597" y="233"/>
                </a:lnTo>
                <a:lnTo>
                  <a:pt x="599" y="235"/>
                </a:lnTo>
                <a:lnTo>
                  <a:pt x="600" y="234"/>
                </a:lnTo>
                <a:lnTo>
                  <a:pt x="601" y="234"/>
                </a:lnTo>
                <a:lnTo>
                  <a:pt x="602" y="235"/>
                </a:lnTo>
                <a:lnTo>
                  <a:pt x="602" y="236"/>
                </a:lnTo>
                <a:lnTo>
                  <a:pt x="602" y="238"/>
                </a:lnTo>
                <a:lnTo>
                  <a:pt x="603" y="240"/>
                </a:lnTo>
                <a:lnTo>
                  <a:pt x="604" y="238"/>
                </a:lnTo>
                <a:lnTo>
                  <a:pt x="606" y="240"/>
                </a:lnTo>
                <a:lnTo>
                  <a:pt x="607" y="241"/>
                </a:lnTo>
                <a:lnTo>
                  <a:pt x="608" y="241"/>
                </a:lnTo>
                <a:lnTo>
                  <a:pt x="608" y="240"/>
                </a:lnTo>
                <a:lnTo>
                  <a:pt x="609" y="240"/>
                </a:lnTo>
                <a:lnTo>
                  <a:pt x="609" y="238"/>
                </a:lnTo>
                <a:lnTo>
                  <a:pt x="609" y="240"/>
                </a:lnTo>
                <a:lnTo>
                  <a:pt x="609" y="241"/>
                </a:lnTo>
                <a:lnTo>
                  <a:pt x="609" y="242"/>
                </a:lnTo>
                <a:lnTo>
                  <a:pt x="608" y="242"/>
                </a:lnTo>
                <a:lnTo>
                  <a:pt x="607" y="243"/>
                </a:lnTo>
                <a:lnTo>
                  <a:pt x="607" y="245"/>
                </a:lnTo>
                <a:lnTo>
                  <a:pt x="608" y="247"/>
                </a:lnTo>
                <a:lnTo>
                  <a:pt x="609" y="247"/>
                </a:lnTo>
                <a:lnTo>
                  <a:pt x="610" y="247"/>
                </a:lnTo>
                <a:lnTo>
                  <a:pt x="611" y="248"/>
                </a:lnTo>
                <a:lnTo>
                  <a:pt x="613" y="249"/>
                </a:lnTo>
                <a:lnTo>
                  <a:pt x="613" y="250"/>
                </a:lnTo>
                <a:lnTo>
                  <a:pt x="613" y="251"/>
                </a:lnTo>
                <a:lnTo>
                  <a:pt x="611" y="254"/>
                </a:lnTo>
                <a:lnTo>
                  <a:pt x="611" y="255"/>
                </a:lnTo>
                <a:lnTo>
                  <a:pt x="613" y="256"/>
                </a:lnTo>
                <a:lnTo>
                  <a:pt x="615" y="256"/>
                </a:lnTo>
                <a:lnTo>
                  <a:pt x="616" y="257"/>
                </a:lnTo>
                <a:lnTo>
                  <a:pt x="617" y="259"/>
                </a:lnTo>
                <a:lnTo>
                  <a:pt x="621" y="262"/>
                </a:lnTo>
                <a:lnTo>
                  <a:pt x="621" y="263"/>
                </a:lnTo>
                <a:lnTo>
                  <a:pt x="622" y="266"/>
                </a:lnTo>
                <a:lnTo>
                  <a:pt x="622" y="268"/>
                </a:lnTo>
                <a:lnTo>
                  <a:pt x="623" y="268"/>
                </a:lnTo>
                <a:lnTo>
                  <a:pt x="625" y="271"/>
                </a:lnTo>
                <a:lnTo>
                  <a:pt x="627" y="272"/>
                </a:lnTo>
                <a:lnTo>
                  <a:pt x="628" y="275"/>
                </a:lnTo>
                <a:lnTo>
                  <a:pt x="628" y="276"/>
                </a:lnTo>
                <a:lnTo>
                  <a:pt x="630" y="277"/>
                </a:lnTo>
                <a:lnTo>
                  <a:pt x="630" y="279"/>
                </a:lnTo>
                <a:lnTo>
                  <a:pt x="630" y="280"/>
                </a:lnTo>
                <a:lnTo>
                  <a:pt x="631" y="283"/>
                </a:lnTo>
                <a:lnTo>
                  <a:pt x="632" y="284"/>
                </a:lnTo>
                <a:lnTo>
                  <a:pt x="635" y="285"/>
                </a:lnTo>
                <a:lnTo>
                  <a:pt x="636" y="286"/>
                </a:lnTo>
                <a:lnTo>
                  <a:pt x="637" y="287"/>
                </a:lnTo>
                <a:lnTo>
                  <a:pt x="637" y="289"/>
                </a:lnTo>
                <a:lnTo>
                  <a:pt x="638" y="290"/>
                </a:lnTo>
                <a:lnTo>
                  <a:pt x="639" y="290"/>
                </a:lnTo>
                <a:lnTo>
                  <a:pt x="640" y="291"/>
                </a:lnTo>
                <a:lnTo>
                  <a:pt x="640" y="294"/>
                </a:lnTo>
                <a:lnTo>
                  <a:pt x="643" y="296"/>
                </a:lnTo>
                <a:lnTo>
                  <a:pt x="644" y="297"/>
                </a:lnTo>
                <a:lnTo>
                  <a:pt x="645" y="298"/>
                </a:lnTo>
                <a:lnTo>
                  <a:pt x="645" y="301"/>
                </a:lnTo>
                <a:lnTo>
                  <a:pt x="645" y="303"/>
                </a:lnTo>
                <a:lnTo>
                  <a:pt x="646" y="303"/>
                </a:lnTo>
                <a:lnTo>
                  <a:pt x="646" y="301"/>
                </a:lnTo>
                <a:lnTo>
                  <a:pt x="647" y="300"/>
                </a:lnTo>
                <a:lnTo>
                  <a:pt x="646" y="297"/>
                </a:lnTo>
                <a:lnTo>
                  <a:pt x="646" y="296"/>
                </a:lnTo>
                <a:lnTo>
                  <a:pt x="646" y="294"/>
                </a:lnTo>
                <a:lnTo>
                  <a:pt x="644" y="292"/>
                </a:lnTo>
                <a:lnTo>
                  <a:pt x="644" y="289"/>
                </a:lnTo>
                <a:lnTo>
                  <a:pt x="644" y="285"/>
                </a:lnTo>
                <a:lnTo>
                  <a:pt x="645" y="285"/>
                </a:lnTo>
                <a:lnTo>
                  <a:pt x="645" y="283"/>
                </a:lnTo>
                <a:lnTo>
                  <a:pt x="646" y="282"/>
                </a:lnTo>
                <a:lnTo>
                  <a:pt x="645" y="280"/>
                </a:lnTo>
                <a:lnTo>
                  <a:pt x="645" y="279"/>
                </a:lnTo>
                <a:lnTo>
                  <a:pt x="646" y="278"/>
                </a:lnTo>
                <a:lnTo>
                  <a:pt x="646" y="277"/>
                </a:lnTo>
                <a:lnTo>
                  <a:pt x="646" y="276"/>
                </a:lnTo>
                <a:lnTo>
                  <a:pt x="646" y="275"/>
                </a:lnTo>
                <a:lnTo>
                  <a:pt x="647" y="273"/>
                </a:lnTo>
                <a:lnTo>
                  <a:pt x="649" y="273"/>
                </a:lnTo>
                <a:lnTo>
                  <a:pt x="649" y="272"/>
                </a:lnTo>
                <a:lnTo>
                  <a:pt x="649" y="271"/>
                </a:lnTo>
                <a:lnTo>
                  <a:pt x="646" y="270"/>
                </a:lnTo>
                <a:lnTo>
                  <a:pt x="644" y="265"/>
                </a:lnTo>
                <a:lnTo>
                  <a:pt x="643" y="262"/>
                </a:lnTo>
                <a:lnTo>
                  <a:pt x="643" y="261"/>
                </a:lnTo>
                <a:lnTo>
                  <a:pt x="644" y="259"/>
                </a:lnTo>
                <a:lnTo>
                  <a:pt x="644" y="258"/>
                </a:lnTo>
                <a:lnTo>
                  <a:pt x="645" y="258"/>
                </a:lnTo>
                <a:lnTo>
                  <a:pt x="646" y="258"/>
                </a:lnTo>
                <a:lnTo>
                  <a:pt x="647" y="258"/>
                </a:lnTo>
                <a:lnTo>
                  <a:pt x="649" y="258"/>
                </a:lnTo>
                <a:lnTo>
                  <a:pt x="649" y="259"/>
                </a:lnTo>
                <a:lnTo>
                  <a:pt x="650" y="259"/>
                </a:lnTo>
                <a:lnTo>
                  <a:pt x="650" y="263"/>
                </a:lnTo>
                <a:lnTo>
                  <a:pt x="651" y="263"/>
                </a:lnTo>
                <a:lnTo>
                  <a:pt x="651" y="262"/>
                </a:lnTo>
                <a:lnTo>
                  <a:pt x="652" y="262"/>
                </a:lnTo>
                <a:lnTo>
                  <a:pt x="654" y="263"/>
                </a:lnTo>
                <a:lnTo>
                  <a:pt x="656" y="264"/>
                </a:lnTo>
                <a:lnTo>
                  <a:pt x="656" y="265"/>
                </a:lnTo>
                <a:lnTo>
                  <a:pt x="657" y="265"/>
                </a:lnTo>
                <a:lnTo>
                  <a:pt x="657" y="266"/>
                </a:lnTo>
                <a:lnTo>
                  <a:pt x="657" y="268"/>
                </a:lnTo>
                <a:lnTo>
                  <a:pt x="658" y="268"/>
                </a:lnTo>
                <a:lnTo>
                  <a:pt x="660" y="269"/>
                </a:lnTo>
                <a:lnTo>
                  <a:pt x="661" y="270"/>
                </a:lnTo>
                <a:lnTo>
                  <a:pt x="663" y="271"/>
                </a:lnTo>
                <a:lnTo>
                  <a:pt x="664" y="272"/>
                </a:lnTo>
                <a:lnTo>
                  <a:pt x="665" y="273"/>
                </a:lnTo>
                <a:lnTo>
                  <a:pt x="667" y="273"/>
                </a:lnTo>
                <a:lnTo>
                  <a:pt x="667" y="272"/>
                </a:lnTo>
                <a:lnTo>
                  <a:pt x="668" y="272"/>
                </a:lnTo>
                <a:lnTo>
                  <a:pt x="667" y="271"/>
                </a:lnTo>
                <a:lnTo>
                  <a:pt x="666" y="271"/>
                </a:lnTo>
                <a:lnTo>
                  <a:pt x="665" y="271"/>
                </a:lnTo>
                <a:lnTo>
                  <a:pt x="663" y="269"/>
                </a:lnTo>
                <a:lnTo>
                  <a:pt x="661" y="268"/>
                </a:lnTo>
                <a:lnTo>
                  <a:pt x="660" y="262"/>
                </a:lnTo>
                <a:lnTo>
                  <a:pt x="658" y="259"/>
                </a:lnTo>
                <a:lnTo>
                  <a:pt x="658" y="258"/>
                </a:lnTo>
                <a:lnTo>
                  <a:pt x="659" y="257"/>
                </a:lnTo>
                <a:lnTo>
                  <a:pt x="663" y="258"/>
                </a:lnTo>
                <a:lnTo>
                  <a:pt x="663" y="259"/>
                </a:lnTo>
                <a:lnTo>
                  <a:pt x="664" y="257"/>
                </a:lnTo>
                <a:lnTo>
                  <a:pt x="663" y="257"/>
                </a:lnTo>
                <a:lnTo>
                  <a:pt x="661" y="256"/>
                </a:lnTo>
                <a:lnTo>
                  <a:pt x="660" y="255"/>
                </a:lnTo>
                <a:lnTo>
                  <a:pt x="661" y="254"/>
                </a:lnTo>
                <a:lnTo>
                  <a:pt x="663" y="251"/>
                </a:lnTo>
                <a:lnTo>
                  <a:pt x="664" y="251"/>
                </a:lnTo>
                <a:lnTo>
                  <a:pt x="664" y="250"/>
                </a:lnTo>
                <a:lnTo>
                  <a:pt x="665" y="249"/>
                </a:lnTo>
                <a:lnTo>
                  <a:pt x="666" y="248"/>
                </a:lnTo>
                <a:lnTo>
                  <a:pt x="667" y="248"/>
                </a:lnTo>
                <a:lnTo>
                  <a:pt x="668" y="245"/>
                </a:lnTo>
                <a:lnTo>
                  <a:pt x="668" y="244"/>
                </a:lnTo>
                <a:lnTo>
                  <a:pt x="667" y="243"/>
                </a:lnTo>
                <a:lnTo>
                  <a:pt x="666" y="242"/>
                </a:lnTo>
                <a:lnTo>
                  <a:pt x="666" y="245"/>
                </a:lnTo>
                <a:lnTo>
                  <a:pt x="665" y="247"/>
                </a:lnTo>
                <a:lnTo>
                  <a:pt x="660" y="249"/>
                </a:lnTo>
                <a:lnTo>
                  <a:pt x="657" y="250"/>
                </a:lnTo>
                <a:lnTo>
                  <a:pt x="656" y="249"/>
                </a:lnTo>
                <a:lnTo>
                  <a:pt x="652" y="244"/>
                </a:lnTo>
                <a:lnTo>
                  <a:pt x="652" y="243"/>
                </a:lnTo>
                <a:lnTo>
                  <a:pt x="651" y="241"/>
                </a:lnTo>
                <a:lnTo>
                  <a:pt x="651" y="240"/>
                </a:lnTo>
                <a:lnTo>
                  <a:pt x="650" y="238"/>
                </a:lnTo>
                <a:lnTo>
                  <a:pt x="646" y="237"/>
                </a:lnTo>
                <a:lnTo>
                  <a:pt x="645" y="237"/>
                </a:lnTo>
                <a:lnTo>
                  <a:pt x="643" y="235"/>
                </a:lnTo>
                <a:lnTo>
                  <a:pt x="642" y="234"/>
                </a:lnTo>
                <a:lnTo>
                  <a:pt x="636" y="234"/>
                </a:lnTo>
                <a:lnTo>
                  <a:pt x="636" y="233"/>
                </a:lnTo>
                <a:lnTo>
                  <a:pt x="637" y="233"/>
                </a:lnTo>
                <a:lnTo>
                  <a:pt x="638" y="231"/>
                </a:lnTo>
                <a:lnTo>
                  <a:pt x="639" y="231"/>
                </a:lnTo>
                <a:lnTo>
                  <a:pt x="638" y="229"/>
                </a:lnTo>
                <a:lnTo>
                  <a:pt x="642" y="228"/>
                </a:lnTo>
                <a:lnTo>
                  <a:pt x="643" y="227"/>
                </a:lnTo>
                <a:lnTo>
                  <a:pt x="642" y="226"/>
                </a:lnTo>
                <a:lnTo>
                  <a:pt x="642" y="224"/>
                </a:lnTo>
                <a:lnTo>
                  <a:pt x="638" y="226"/>
                </a:lnTo>
                <a:lnTo>
                  <a:pt x="637" y="224"/>
                </a:lnTo>
                <a:lnTo>
                  <a:pt x="638" y="227"/>
                </a:lnTo>
                <a:lnTo>
                  <a:pt x="638" y="228"/>
                </a:lnTo>
                <a:lnTo>
                  <a:pt x="636" y="228"/>
                </a:lnTo>
                <a:lnTo>
                  <a:pt x="635" y="227"/>
                </a:lnTo>
                <a:lnTo>
                  <a:pt x="634" y="227"/>
                </a:lnTo>
                <a:lnTo>
                  <a:pt x="634" y="226"/>
                </a:lnTo>
                <a:lnTo>
                  <a:pt x="631" y="224"/>
                </a:lnTo>
                <a:lnTo>
                  <a:pt x="630" y="224"/>
                </a:lnTo>
                <a:lnTo>
                  <a:pt x="630" y="223"/>
                </a:lnTo>
                <a:lnTo>
                  <a:pt x="629" y="223"/>
                </a:lnTo>
                <a:lnTo>
                  <a:pt x="629" y="222"/>
                </a:lnTo>
                <a:lnTo>
                  <a:pt x="632" y="223"/>
                </a:lnTo>
                <a:lnTo>
                  <a:pt x="634" y="223"/>
                </a:lnTo>
                <a:lnTo>
                  <a:pt x="634" y="222"/>
                </a:lnTo>
                <a:lnTo>
                  <a:pt x="631" y="220"/>
                </a:lnTo>
                <a:lnTo>
                  <a:pt x="634" y="221"/>
                </a:lnTo>
                <a:lnTo>
                  <a:pt x="636" y="222"/>
                </a:lnTo>
                <a:lnTo>
                  <a:pt x="637" y="223"/>
                </a:lnTo>
                <a:lnTo>
                  <a:pt x="639" y="223"/>
                </a:lnTo>
                <a:lnTo>
                  <a:pt x="640" y="223"/>
                </a:lnTo>
                <a:lnTo>
                  <a:pt x="643" y="224"/>
                </a:lnTo>
                <a:lnTo>
                  <a:pt x="644" y="223"/>
                </a:lnTo>
                <a:lnTo>
                  <a:pt x="643" y="223"/>
                </a:lnTo>
                <a:lnTo>
                  <a:pt x="640" y="222"/>
                </a:lnTo>
                <a:lnTo>
                  <a:pt x="642" y="222"/>
                </a:lnTo>
                <a:lnTo>
                  <a:pt x="644" y="221"/>
                </a:lnTo>
                <a:lnTo>
                  <a:pt x="645" y="221"/>
                </a:lnTo>
                <a:lnTo>
                  <a:pt x="637" y="217"/>
                </a:lnTo>
                <a:lnTo>
                  <a:pt x="635" y="216"/>
                </a:lnTo>
                <a:lnTo>
                  <a:pt x="636" y="216"/>
                </a:lnTo>
                <a:lnTo>
                  <a:pt x="637" y="216"/>
                </a:lnTo>
                <a:lnTo>
                  <a:pt x="637" y="215"/>
                </a:lnTo>
                <a:lnTo>
                  <a:pt x="644" y="216"/>
                </a:lnTo>
                <a:lnTo>
                  <a:pt x="649" y="216"/>
                </a:lnTo>
                <a:lnTo>
                  <a:pt x="647" y="215"/>
                </a:lnTo>
                <a:lnTo>
                  <a:pt x="646" y="214"/>
                </a:lnTo>
                <a:lnTo>
                  <a:pt x="645" y="214"/>
                </a:lnTo>
                <a:lnTo>
                  <a:pt x="644" y="214"/>
                </a:lnTo>
                <a:lnTo>
                  <a:pt x="643" y="213"/>
                </a:lnTo>
                <a:lnTo>
                  <a:pt x="643" y="212"/>
                </a:lnTo>
                <a:lnTo>
                  <a:pt x="644" y="212"/>
                </a:lnTo>
                <a:lnTo>
                  <a:pt x="645" y="213"/>
                </a:lnTo>
                <a:lnTo>
                  <a:pt x="646" y="213"/>
                </a:lnTo>
                <a:lnTo>
                  <a:pt x="647" y="213"/>
                </a:lnTo>
                <a:lnTo>
                  <a:pt x="649" y="213"/>
                </a:lnTo>
                <a:lnTo>
                  <a:pt x="649" y="212"/>
                </a:lnTo>
                <a:lnTo>
                  <a:pt x="649" y="210"/>
                </a:lnTo>
                <a:lnTo>
                  <a:pt x="649" y="209"/>
                </a:lnTo>
                <a:lnTo>
                  <a:pt x="647" y="209"/>
                </a:lnTo>
                <a:lnTo>
                  <a:pt x="644" y="209"/>
                </a:lnTo>
                <a:lnTo>
                  <a:pt x="644" y="208"/>
                </a:lnTo>
                <a:lnTo>
                  <a:pt x="643" y="208"/>
                </a:lnTo>
                <a:lnTo>
                  <a:pt x="642" y="207"/>
                </a:lnTo>
                <a:lnTo>
                  <a:pt x="640" y="207"/>
                </a:lnTo>
                <a:lnTo>
                  <a:pt x="640" y="208"/>
                </a:lnTo>
                <a:lnTo>
                  <a:pt x="642" y="208"/>
                </a:lnTo>
                <a:lnTo>
                  <a:pt x="640" y="209"/>
                </a:lnTo>
                <a:lnTo>
                  <a:pt x="639" y="209"/>
                </a:lnTo>
                <a:lnTo>
                  <a:pt x="639" y="208"/>
                </a:lnTo>
                <a:lnTo>
                  <a:pt x="637" y="207"/>
                </a:lnTo>
                <a:lnTo>
                  <a:pt x="636" y="206"/>
                </a:lnTo>
                <a:lnTo>
                  <a:pt x="637" y="205"/>
                </a:lnTo>
                <a:lnTo>
                  <a:pt x="638" y="203"/>
                </a:lnTo>
                <a:lnTo>
                  <a:pt x="637" y="202"/>
                </a:lnTo>
                <a:lnTo>
                  <a:pt x="636" y="201"/>
                </a:lnTo>
                <a:lnTo>
                  <a:pt x="637" y="199"/>
                </a:lnTo>
                <a:lnTo>
                  <a:pt x="638" y="198"/>
                </a:lnTo>
                <a:lnTo>
                  <a:pt x="638" y="199"/>
                </a:lnTo>
                <a:lnTo>
                  <a:pt x="639" y="199"/>
                </a:lnTo>
                <a:lnTo>
                  <a:pt x="639" y="196"/>
                </a:lnTo>
                <a:lnTo>
                  <a:pt x="645" y="195"/>
                </a:lnTo>
                <a:lnTo>
                  <a:pt x="647" y="196"/>
                </a:lnTo>
                <a:lnTo>
                  <a:pt x="647" y="195"/>
                </a:lnTo>
                <a:lnTo>
                  <a:pt x="649" y="195"/>
                </a:lnTo>
                <a:lnTo>
                  <a:pt x="650" y="196"/>
                </a:lnTo>
                <a:lnTo>
                  <a:pt x="651" y="196"/>
                </a:lnTo>
                <a:lnTo>
                  <a:pt x="652" y="196"/>
                </a:lnTo>
                <a:lnTo>
                  <a:pt x="652" y="198"/>
                </a:lnTo>
                <a:lnTo>
                  <a:pt x="653" y="198"/>
                </a:lnTo>
                <a:lnTo>
                  <a:pt x="654" y="199"/>
                </a:lnTo>
                <a:lnTo>
                  <a:pt x="654" y="200"/>
                </a:lnTo>
                <a:lnTo>
                  <a:pt x="653" y="200"/>
                </a:lnTo>
                <a:lnTo>
                  <a:pt x="652" y="199"/>
                </a:lnTo>
                <a:lnTo>
                  <a:pt x="651" y="200"/>
                </a:lnTo>
                <a:lnTo>
                  <a:pt x="652" y="200"/>
                </a:lnTo>
                <a:lnTo>
                  <a:pt x="653" y="201"/>
                </a:lnTo>
                <a:lnTo>
                  <a:pt x="654" y="201"/>
                </a:lnTo>
                <a:lnTo>
                  <a:pt x="656" y="201"/>
                </a:lnTo>
                <a:lnTo>
                  <a:pt x="654" y="202"/>
                </a:lnTo>
                <a:lnTo>
                  <a:pt x="653" y="202"/>
                </a:lnTo>
                <a:lnTo>
                  <a:pt x="651" y="203"/>
                </a:lnTo>
                <a:lnTo>
                  <a:pt x="649" y="203"/>
                </a:lnTo>
                <a:lnTo>
                  <a:pt x="654" y="207"/>
                </a:lnTo>
                <a:lnTo>
                  <a:pt x="657" y="208"/>
                </a:lnTo>
                <a:lnTo>
                  <a:pt x="658" y="208"/>
                </a:lnTo>
                <a:lnTo>
                  <a:pt x="659" y="208"/>
                </a:lnTo>
                <a:lnTo>
                  <a:pt x="659" y="209"/>
                </a:lnTo>
                <a:lnTo>
                  <a:pt x="659" y="210"/>
                </a:lnTo>
                <a:lnTo>
                  <a:pt x="659" y="212"/>
                </a:lnTo>
                <a:lnTo>
                  <a:pt x="658" y="210"/>
                </a:lnTo>
                <a:lnTo>
                  <a:pt x="657" y="212"/>
                </a:lnTo>
                <a:lnTo>
                  <a:pt x="659" y="215"/>
                </a:lnTo>
                <a:lnTo>
                  <a:pt x="660" y="214"/>
                </a:lnTo>
                <a:lnTo>
                  <a:pt x="660" y="215"/>
                </a:lnTo>
                <a:lnTo>
                  <a:pt x="661" y="215"/>
                </a:lnTo>
                <a:lnTo>
                  <a:pt x="661" y="214"/>
                </a:lnTo>
                <a:lnTo>
                  <a:pt x="661" y="210"/>
                </a:lnTo>
                <a:lnTo>
                  <a:pt x="661" y="209"/>
                </a:lnTo>
                <a:lnTo>
                  <a:pt x="661" y="208"/>
                </a:lnTo>
                <a:lnTo>
                  <a:pt x="664" y="209"/>
                </a:lnTo>
                <a:lnTo>
                  <a:pt x="665" y="209"/>
                </a:lnTo>
                <a:lnTo>
                  <a:pt x="665" y="210"/>
                </a:lnTo>
                <a:lnTo>
                  <a:pt x="666" y="210"/>
                </a:lnTo>
                <a:lnTo>
                  <a:pt x="667" y="212"/>
                </a:lnTo>
                <a:lnTo>
                  <a:pt x="668" y="210"/>
                </a:lnTo>
                <a:lnTo>
                  <a:pt x="665" y="207"/>
                </a:lnTo>
                <a:lnTo>
                  <a:pt x="665" y="205"/>
                </a:lnTo>
                <a:lnTo>
                  <a:pt x="667" y="205"/>
                </a:lnTo>
                <a:lnTo>
                  <a:pt x="667" y="203"/>
                </a:lnTo>
                <a:lnTo>
                  <a:pt x="666" y="203"/>
                </a:lnTo>
                <a:lnTo>
                  <a:pt x="664" y="202"/>
                </a:lnTo>
                <a:lnTo>
                  <a:pt x="663" y="201"/>
                </a:lnTo>
                <a:lnTo>
                  <a:pt x="661" y="200"/>
                </a:lnTo>
                <a:lnTo>
                  <a:pt x="663" y="200"/>
                </a:lnTo>
                <a:lnTo>
                  <a:pt x="666" y="201"/>
                </a:lnTo>
                <a:lnTo>
                  <a:pt x="667" y="201"/>
                </a:lnTo>
                <a:lnTo>
                  <a:pt x="670" y="201"/>
                </a:lnTo>
                <a:lnTo>
                  <a:pt x="671" y="202"/>
                </a:lnTo>
                <a:lnTo>
                  <a:pt x="672" y="202"/>
                </a:lnTo>
                <a:lnTo>
                  <a:pt x="673" y="202"/>
                </a:lnTo>
                <a:lnTo>
                  <a:pt x="675" y="202"/>
                </a:lnTo>
                <a:lnTo>
                  <a:pt x="677" y="202"/>
                </a:lnTo>
                <a:lnTo>
                  <a:pt x="679" y="203"/>
                </a:lnTo>
                <a:lnTo>
                  <a:pt x="680" y="203"/>
                </a:lnTo>
                <a:lnTo>
                  <a:pt x="680" y="205"/>
                </a:lnTo>
                <a:lnTo>
                  <a:pt x="682" y="209"/>
                </a:lnTo>
                <a:lnTo>
                  <a:pt x="684" y="210"/>
                </a:lnTo>
                <a:lnTo>
                  <a:pt x="685" y="210"/>
                </a:lnTo>
                <a:lnTo>
                  <a:pt x="691" y="212"/>
                </a:lnTo>
                <a:lnTo>
                  <a:pt x="693" y="212"/>
                </a:lnTo>
                <a:lnTo>
                  <a:pt x="695" y="208"/>
                </a:lnTo>
                <a:lnTo>
                  <a:pt x="696" y="207"/>
                </a:lnTo>
                <a:lnTo>
                  <a:pt x="698" y="207"/>
                </a:lnTo>
                <a:lnTo>
                  <a:pt x="699" y="208"/>
                </a:lnTo>
                <a:lnTo>
                  <a:pt x="701" y="209"/>
                </a:lnTo>
                <a:lnTo>
                  <a:pt x="702" y="209"/>
                </a:lnTo>
                <a:lnTo>
                  <a:pt x="710" y="209"/>
                </a:lnTo>
                <a:lnTo>
                  <a:pt x="713" y="209"/>
                </a:lnTo>
                <a:lnTo>
                  <a:pt x="715" y="208"/>
                </a:lnTo>
                <a:lnTo>
                  <a:pt x="717" y="208"/>
                </a:lnTo>
                <a:lnTo>
                  <a:pt x="720" y="207"/>
                </a:lnTo>
                <a:lnTo>
                  <a:pt x="723" y="207"/>
                </a:lnTo>
                <a:lnTo>
                  <a:pt x="724" y="208"/>
                </a:lnTo>
                <a:lnTo>
                  <a:pt x="725" y="209"/>
                </a:lnTo>
                <a:lnTo>
                  <a:pt x="729" y="210"/>
                </a:lnTo>
                <a:lnTo>
                  <a:pt x="731" y="209"/>
                </a:lnTo>
                <a:lnTo>
                  <a:pt x="732" y="208"/>
                </a:lnTo>
                <a:lnTo>
                  <a:pt x="731" y="208"/>
                </a:lnTo>
                <a:lnTo>
                  <a:pt x="729" y="208"/>
                </a:lnTo>
                <a:lnTo>
                  <a:pt x="728" y="208"/>
                </a:lnTo>
                <a:lnTo>
                  <a:pt x="727" y="207"/>
                </a:lnTo>
                <a:lnTo>
                  <a:pt x="724" y="207"/>
                </a:lnTo>
                <a:lnTo>
                  <a:pt x="722" y="207"/>
                </a:lnTo>
                <a:lnTo>
                  <a:pt x="718" y="205"/>
                </a:lnTo>
                <a:lnTo>
                  <a:pt x="710" y="203"/>
                </a:lnTo>
                <a:lnTo>
                  <a:pt x="709" y="203"/>
                </a:lnTo>
                <a:lnTo>
                  <a:pt x="703" y="205"/>
                </a:lnTo>
                <a:lnTo>
                  <a:pt x="703" y="206"/>
                </a:lnTo>
                <a:lnTo>
                  <a:pt x="702" y="206"/>
                </a:lnTo>
                <a:lnTo>
                  <a:pt x="701" y="205"/>
                </a:lnTo>
                <a:lnTo>
                  <a:pt x="701" y="206"/>
                </a:lnTo>
                <a:lnTo>
                  <a:pt x="700" y="206"/>
                </a:lnTo>
                <a:lnTo>
                  <a:pt x="699" y="206"/>
                </a:lnTo>
                <a:lnTo>
                  <a:pt x="698" y="206"/>
                </a:lnTo>
                <a:lnTo>
                  <a:pt x="698" y="205"/>
                </a:lnTo>
                <a:lnTo>
                  <a:pt x="696" y="203"/>
                </a:lnTo>
                <a:lnTo>
                  <a:pt x="696" y="202"/>
                </a:lnTo>
                <a:lnTo>
                  <a:pt x="695" y="202"/>
                </a:lnTo>
                <a:lnTo>
                  <a:pt x="695" y="201"/>
                </a:lnTo>
                <a:lnTo>
                  <a:pt x="696" y="199"/>
                </a:lnTo>
                <a:lnTo>
                  <a:pt x="695" y="198"/>
                </a:lnTo>
                <a:lnTo>
                  <a:pt x="695" y="196"/>
                </a:lnTo>
                <a:lnTo>
                  <a:pt x="695" y="195"/>
                </a:lnTo>
                <a:lnTo>
                  <a:pt x="695" y="194"/>
                </a:lnTo>
                <a:lnTo>
                  <a:pt x="695" y="193"/>
                </a:lnTo>
                <a:lnTo>
                  <a:pt x="698" y="193"/>
                </a:lnTo>
                <a:lnTo>
                  <a:pt x="698" y="192"/>
                </a:lnTo>
                <a:lnTo>
                  <a:pt x="698" y="191"/>
                </a:lnTo>
                <a:lnTo>
                  <a:pt x="698" y="186"/>
                </a:lnTo>
                <a:lnTo>
                  <a:pt x="698" y="185"/>
                </a:lnTo>
                <a:lnTo>
                  <a:pt x="699" y="185"/>
                </a:lnTo>
                <a:lnTo>
                  <a:pt x="700" y="185"/>
                </a:lnTo>
                <a:lnTo>
                  <a:pt x="701" y="186"/>
                </a:lnTo>
                <a:lnTo>
                  <a:pt x="701" y="187"/>
                </a:lnTo>
                <a:lnTo>
                  <a:pt x="701" y="188"/>
                </a:lnTo>
                <a:lnTo>
                  <a:pt x="701" y="189"/>
                </a:lnTo>
                <a:lnTo>
                  <a:pt x="703" y="191"/>
                </a:lnTo>
                <a:lnTo>
                  <a:pt x="703" y="192"/>
                </a:lnTo>
                <a:lnTo>
                  <a:pt x="704" y="193"/>
                </a:lnTo>
                <a:lnTo>
                  <a:pt x="704" y="192"/>
                </a:lnTo>
                <a:lnTo>
                  <a:pt x="706" y="189"/>
                </a:lnTo>
                <a:lnTo>
                  <a:pt x="708" y="188"/>
                </a:lnTo>
                <a:lnTo>
                  <a:pt x="709" y="188"/>
                </a:lnTo>
                <a:lnTo>
                  <a:pt x="709" y="187"/>
                </a:lnTo>
                <a:lnTo>
                  <a:pt x="708" y="181"/>
                </a:lnTo>
                <a:lnTo>
                  <a:pt x="708" y="179"/>
                </a:lnTo>
                <a:lnTo>
                  <a:pt x="708" y="178"/>
                </a:lnTo>
                <a:lnTo>
                  <a:pt x="710" y="178"/>
                </a:lnTo>
                <a:lnTo>
                  <a:pt x="709" y="177"/>
                </a:lnTo>
                <a:lnTo>
                  <a:pt x="709" y="175"/>
                </a:lnTo>
                <a:lnTo>
                  <a:pt x="709" y="172"/>
                </a:lnTo>
                <a:lnTo>
                  <a:pt x="710" y="171"/>
                </a:lnTo>
                <a:lnTo>
                  <a:pt x="711" y="170"/>
                </a:lnTo>
                <a:lnTo>
                  <a:pt x="713" y="170"/>
                </a:lnTo>
                <a:lnTo>
                  <a:pt x="714" y="171"/>
                </a:lnTo>
                <a:lnTo>
                  <a:pt x="715" y="171"/>
                </a:lnTo>
                <a:lnTo>
                  <a:pt x="715" y="168"/>
                </a:lnTo>
                <a:lnTo>
                  <a:pt x="715" y="167"/>
                </a:lnTo>
                <a:lnTo>
                  <a:pt x="716" y="166"/>
                </a:lnTo>
                <a:lnTo>
                  <a:pt x="717" y="165"/>
                </a:lnTo>
                <a:lnTo>
                  <a:pt x="715" y="164"/>
                </a:lnTo>
                <a:lnTo>
                  <a:pt x="714" y="164"/>
                </a:lnTo>
                <a:lnTo>
                  <a:pt x="710" y="165"/>
                </a:lnTo>
                <a:lnTo>
                  <a:pt x="709" y="165"/>
                </a:lnTo>
                <a:lnTo>
                  <a:pt x="709" y="166"/>
                </a:lnTo>
                <a:lnTo>
                  <a:pt x="707" y="168"/>
                </a:lnTo>
                <a:lnTo>
                  <a:pt x="706" y="171"/>
                </a:lnTo>
                <a:lnTo>
                  <a:pt x="703" y="178"/>
                </a:lnTo>
                <a:lnTo>
                  <a:pt x="701" y="180"/>
                </a:lnTo>
                <a:lnTo>
                  <a:pt x="701" y="179"/>
                </a:lnTo>
                <a:lnTo>
                  <a:pt x="701" y="178"/>
                </a:lnTo>
                <a:lnTo>
                  <a:pt x="701" y="177"/>
                </a:lnTo>
                <a:lnTo>
                  <a:pt x="701" y="175"/>
                </a:lnTo>
                <a:lnTo>
                  <a:pt x="700" y="175"/>
                </a:lnTo>
                <a:lnTo>
                  <a:pt x="700" y="173"/>
                </a:lnTo>
                <a:lnTo>
                  <a:pt x="698" y="170"/>
                </a:lnTo>
                <a:lnTo>
                  <a:pt x="696" y="168"/>
                </a:lnTo>
                <a:lnTo>
                  <a:pt x="696" y="170"/>
                </a:lnTo>
                <a:lnTo>
                  <a:pt x="695" y="171"/>
                </a:lnTo>
                <a:lnTo>
                  <a:pt x="694" y="172"/>
                </a:lnTo>
                <a:lnTo>
                  <a:pt x="694" y="166"/>
                </a:lnTo>
                <a:lnTo>
                  <a:pt x="693" y="165"/>
                </a:lnTo>
                <a:lnTo>
                  <a:pt x="693" y="164"/>
                </a:lnTo>
                <a:lnTo>
                  <a:pt x="692" y="163"/>
                </a:lnTo>
                <a:lnTo>
                  <a:pt x="693" y="161"/>
                </a:lnTo>
                <a:lnTo>
                  <a:pt x="693" y="160"/>
                </a:lnTo>
                <a:lnTo>
                  <a:pt x="692" y="158"/>
                </a:lnTo>
                <a:lnTo>
                  <a:pt x="692" y="157"/>
                </a:lnTo>
                <a:lnTo>
                  <a:pt x="693" y="157"/>
                </a:lnTo>
                <a:lnTo>
                  <a:pt x="693" y="156"/>
                </a:lnTo>
                <a:lnTo>
                  <a:pt x="693" y="154"/>
                </a:lnTo>
                <a:lnTo>
                  <a:pt x="694" y="157"/>
                </a:lnTo>
                <a:lnTo>
                  <a:pt x="695" y="154"/>
                </a:lnTo>
                <a:lnTo>
                  <a:pt x="695" y="153"/>
                </a:lnTo>
                <a:lnTo>
                  <a:pt x="694" y="152"/>
                </a:lnTo>
                <a:lnTo>
                  <a:pt x="693" y="152"/>
                </a:lnTo>
                <a:lnTo>
                  <a:pt x="693" y="149"/>
                </a:lnTo>
                <a:lnTo>
                  <a:pt x="692" y="147"/>
                </a:lnTo>
                <a:lnTo>
                  <a:pt x="691" y="146"/>
                </a:lnTo>
                <a:lnTo>
                  <a:pt x="692" y="146"/>
                </a:lnTo>
                <a:lnTo>
                  <a:pt x="693" y="146"/>
                </a:lnTo>
                <a:lnTo>
                  <a:pt x="694" y="146"/>
                </a:lnTo>
                <a:lnTo>
                  <a:pt x="695" y="146"/>
                </a:lnTo>
                <a:lnTo>
                  <a:pt x="696" y="145"/>
                </a:lnTo>
                <a:lnTo>
                  <a:pt x="696" y="143"/>
                </a:lnTo>
                <a:lnTo>
                  <a:pt x="698" y="142"/>
                </a:lnTo>
                <a:lnTo>
                  <a:pt x="700" y="142"/>
                </a:lnTo>
                <a:lnTo>
                  <a:pt x="702" y="142"/>
                </a:lnTo>
                <a:lnTo>
                  <a:pt x="704" y="143"/>
                </a:lnTo>
                <a:lnTo>
                  <a:pt x="704" y="144"/>
                </a:lnTo>
                <a:lnTo>
                  <a:pt x="707" y="144"/>
                </a:lnTo>
                <a:lnTo>
                  <a:pt x="708" y="144"/>
                </a:lnTo>
                <a:lnTo>
                  <a:pt x="709" y="143"/>
                </a:lnTo>
                <a:lnTo>
                  <a:pt x="708" y="138"/>
                </a:lnTo>
                <a:lnTo>
                  <a:pt x="708" y="137"/>
                </a:lnTo>
                <a:lnTo>
                  <a:pt x="709" y="137"/>
                </a:lnTo>
                <a:lnTo>
                  <a:pt x="709" y="139"/>
                </a:lnTo>
                <a:lnTo>
                  <a:pt x="710" y="140"/>
                </a:lnTo>
                <a:lnTo>
                  <a:pt x="711" y="142"/>
                </a:lnTo>
                <a:lnTo>
                  <a:pt x="713" y="140"/>
                </a:lnTo>
                <a:lnTo>
                  <a:pt x="713" y="139"/>
                </a:lnTo>
                <a:lnTo>
                  <a:pt x="711" y="138"/>
                </a:lnTo>
                <a:lnTo>
                  <a:pt x="711" y="137"/>
                </a:lnTo>
                <a:lnTo>
                  <a:pt x="711" y="135"/>
                </a:lnTo>
                <a:lnTo>
                  <a:pt x="713" y="133"/>
                </a:lnTo>
                <a:lnTo>
                  <a:pt x="715" y="132"/>
                </a:lnTo>
                <a:lnTo>
                  <a:pt x="715" y="131"/>
                </a:lnTo>
                <a:lnTo>
                  <a:pt x="714" y="131"/>
                </a:lnTo>
                <a:lnTo>
                  <a:pt x="713" y="130"/>
                </a:lnTo>
                <a:lnTo>
                  <a:pt x="711" y="131"/>
                </a:lnTo>
                <a:lnTo>
                  <a:pt x="710" y="132"/>
                </a:lnTo>
                <a:lnTo>
                  <a:pt x="710" y="131"/>
                </a:lnTo>
                <a:lnTo>
                  <a:pt x="710" y="130"/>
                </a:lnTo>
                <a:lnTo>
                  <a:pt x="711" y="130"/>
                </a:lnTo>
                <a:lnTo>
                  <a:pt x="711" y="129"/>
                </a:lnTo>
                <a:lnTo>
                  <a:pt x="713" y="129"/>
                </a:lnTo>
                <a:lnTo>
                  <a:pt x="713" y="128"/>
                </a:lnTo>
                <a:lnTo>
                  <a:pt x="711" y="128"/>
                </a:lnTo>
                <a:lnTo>
                  <a:pt x="710" y="128"/>
                </a:lnTo>
                <a:lnTo>
                  <a:pt x="709" y="126"/>
                </a:lnTo>
                <a:lnTo>
                  <a:pt x="709" y="124"/>
                </a:lnTo>
                <a:lnTo>
                  <a:pt x="711" y="125"/>
                </a:lnTo>
                <a:lnTo>
                  <a:pt x="713" y="125"/>
                </a:lnTo>
                <a:lnTo>
                  <a:pt x="711" y="125"/>
                </a:lnTo>
                <a:lnTo>
                  <a:pt x="713" y="124"/>
                </a:lnTo>
                <a:lnTo>
                  <a:pt x="714" y="125"/>
                </a:lnTo>
                <a:lnTo>
                  <a:pt x="716" y="126"/>
                </a:lnTo>
                <a:lnTo>
                  <a:pt x="717" y="126"/>
                </a:lnTo>
                <a:lnTo>
                  <a:pt x="716" y="128"/>
                </a:lnTo>
                <a:lnTo>
                  <a:pt x="715" y="130"/>
                </a:lnTo>
                <a:lnTo>
                  <a:pt x="716" y="130"/>
                </a:lnTo>
                <a:lnTo>
                  <a:pt x="718" y="128"/>
                </a:lnTo>
                <a:lnTo>
                  <a:pt x="720" y="126"/>
                </a:lnTo>
                <a:lnTo>
                  <a:pt x="721" y="128"/>
                </a:lnTo>
                <a:lnTo>
                  <a:pt x="722" y="128"/>
                </a:lnTo>
                <a:lnTo>
                  <a:pt x="722" y="129"/>
                </a:lnTo>
                <a:lnTo>
                  <a:pt x="722" y="130"/>
                </a:lnTo>
                <a:lnTo>
                  <a:pt x="722" y="131"/>
                </a:lnTo>
                <a:lnTo>
                  <a:pt x="723" y="131"/>
                </a:lnTo>
                <a:lnTo>
                  <a:pt x="724" y="130"/>
                </a:lnTo>
                <a:lnTo>
                  <a:pt x="725" y="130"/>
                </a:lnTo>
                <a:lnTo>
                  <a:pt x="728" y="130"/>
                </a:lnTo>
                <a:lnTo>
                  <a:pt x="729" y="131"/>
                </a:lnTo>
                <a:lnTo>
                  <a:pt x="730" y="133"/>
                </a:lnTo>
                <a:lnTo>
                  <a:pt x="731" y="133"/>
                </a:lnTo>
                <a:lnTo>
                  <a:pt x="731" y="135"/>
                </a:lnTo>
                <a:lnTo>
                  <a:pt x="732" y="135"/>
                </a:lnTo>
                <a:lnTo>
                  <a:pt x="734" y="135"/>
                </a:lnTo>
                <a:lnTo>
                  <a:pt x="734" y="136"/>
                </a:lnTo>
                <a:lnTo>
                  <a:pt x="734" y="137"/>
                </a:lnTo>
                <a:lnTo>
                  <a:pt x="734" y="139"/>
                </a:lnTo>
                <a:lnTo>
                  <a:pt x="735" y="139"/>
                </a:lnTo>
                <a:lnTo>
                  <a:pt x="736" y="138"/>
                </a:lnTo>
                <a:lnTo>
                  <a:pt x="737" y="138"/>
                </a:lnTo>
                <a:lnTo>
                  <a:pt x="737" y="139"/>
                </a:lnTo>
                <a:lnTo>
                  <a:pt x="737" y="140"/>
                </a:lnTo>
                <a:lnTo>
                  <a:pt x="738" y="140"/>
                </a:lnTo>
                <a:lnTo>
                  <a:pt x="738" y="139"/>
                </a:lnTo>
                <a:lnTo>
                  <a:pt x="738" y="138"/>
                </a:lnTo>
                <a:lnTo>
                  <a:pt x="739" y="137"/>
                </a:lnTo>
                <a:lnTo>
                  <a:pt x="741" y="137"/>
                </a:lnTo>
                <a:lnTo>
                  <a:pt x="746" y="140"/>
                </a:lnTo>
                <a:lnTo>
                  <a:pt x="749" y="142"/>
                </a:lnTo>
                <a:lnTo>
                  <a:pt x="748" y="140"/>
                </a:lnTo>
                <a:lnTo>
                  <a:pt x="744" y="138"/>
                </a:lnTo>
                <a:lnTo>
                  <a:pt x="744" y="137"/>
                </a:lnTo>
                <a:lnTo>
                  <a:pt x="739" y="135"/>
                </a:lnTo>
                <a:lnTo>
                  <a:pt x="739" y="133"/>
                </a:lnTo>
                <a:lnTo>
                  <a:pt x="741" y="129"/>
                </a:lnTo>
                <a:lnTo>
                  <a:pt x="742" y="128"/>
                </a:lnTo>
                <a:lnTo>
                  <a:pt x="743" y="128"/>
                </a:lnTo>
                <a:lnTo>
                  <a:pt x="744" y="126"/>
                </a:lnTo>
                <a:lnTo>
                  <a:pt x="743" y="126"/>
                </a:lnTo>
                <a:lnTo>
                  <a:pt x="742" y="126"/>
                </a:lnTo>
                <a:lnTo>
                  <a:pt x="742" y="125"/>
                </a:lnTo>
                <a:lnTo>
                  <a:pt x="741" y="124"/>
                </a:lnTo>
                <a:lnTo>
                  <a:pt x="741" y="126"/>
                </a:lnTo>
                <a:lnTo>
                  <a:pt x="739" y="126"/>
                </a:lnTo>
                <a:lnTo>
                  <a:pt x="737" y="125"/>
                </a:lnTo>
                <a:lnTo>
                  <a:pt x="737" y="124"/>
                </a:lnTo>
                <a:lnTo>
                  <a:pt x="736" y="125"/>
                </a:lnTo>
                <a:lnTo>
                  <a:pt x="732" y="128"/>
                </a:lnTo>
                <a:lnTo>
                  <a:pt x="730" y="128"/>
                </a:lnTo>
                <a:lnTo>
                  <a:pt x="729" y="130"/>
                </a:lnTo>
                <a:lnTo>
                  <a:pt x="728" y="130"/>
                </a:lnTo>
                <a:lnTo>
                  <a:pt x="728" y="129"/>
                </a:lnTo>
                <a:lnTo>
                  <a:pt x="727" y="129"/>
                </a:lnTo>
                <a:lnTo>
                  <a:pt x="727" y="126"/>
                </a:lnTo>
                <a:lnTo>
                  <a:pt x="725" y="126"/>
                </a:lnTo>
                <a:lnTo>
                  <a:pt x="725" y="125"/>
                </a:lnTo>
                <a:lnTo>
                  <a:pt x="727" y="124"/>
                </a:lnTo>
                <a:lnTo>
                  <a:pt x="728" y="123"/>
                </a:lnTo>
                <a:lnTo>
                  <a:pt x="728" y="122"/>
                </a:lnTo>
                <a:lnTo>
                  <a:pt x="729" y="121"/>
                </a:lnTo>
                <a:lnTo>
                  <a:pt x="730" y="121"/>
                </a:lnTo>
                <a:lnTo>
                  <a:pt x="731" y="119"/>
                </a:lnTo>
                <a:lnTo>
                  <a:pt x="732" y="121"/>
                </a:lnTo>
                <a:lnTo>
                  <a:pt x="734" y="121"/>
                </a:lnTo>
                <a:lnTo>
                  <a:pt x="735" y="119"/>
                </a:lnTo>
                <a:lnTo>
                  <a:pt x="737" y="116"/>
                </a:lnTo>
                <a:lnTo>
                  <a:pt x="736" y="116"/>
                </a:lnTo>
                <a:lnTo>
                  <a:pt x="735" y="115"/>
                </a:lnTo>
                <a:lnTo>
                  <a:pt x="734" y="115"/>
                </a:lnTo>
                <a:lnTo>
                  <a:pt x="734" y="117"/>
                </a:lnTo>
                <a:lnTo>
                  <a:pt x="732" y="117"/>
                </a:lnTo>
                <a:lnTo>
                  <a:pt x="731" y="116"/>
                </a:lnTo>
                <a:lnTo>
                  <a:pt x="731" y="117"/>
                </a:lnTo>
                <a:lnTo>
                  <a:pt x="731" y="118"/>
                </a:lnTo>
                <a:lnTo>
                  <a:pt x="730" y="118"/>
                </a:lnTo>
                <a:lnTo>
                  <a:pt x="729" y="119"/>
                </a:lnTo>
                <a:lnTo>
                  <a:pt x="725" y="122"/>
                </a:lnTo>
                <a:lnTo>
                  <a:pt x="724" y="123"/>
                </a:lnTo>
                <a:lnTo>
                  <a:pt x="724" y="122"/>
                </a:lnTo>
                <a:lnTo>
                  <a:pt x="724" y="121"/>
                </a:lnTo>
                <a:lnTo>
                  <a:pt x="724" y="122"/>
                </a:lnTo>
                <a:lnTo>
                  <a:pt x="723" y="122"/>
                </a:lnTo>
                <a:lnTo>
                  <a:pt x="723" y="121"/>
                </a:lnTo>
                <a:lnTo>
                  <a:pt x="723" y="119"/>
                </a:lnTo>
                <a:lnTo>
                  <a:pt x="723" y="118"/>
                </a:lnTo>
                <a:lnTo>
                  <a:pt x="724" y="117"/>
                </a:lnTo>
                <a:lnTo>
                  <a:pt x="723" y="117"/>
                </a:lnTo>
                <a:lnTo>
                  <a:pt x="722" y="117"/>
                </a:lnTo>
                <a:lnTo>
                  <a:pt x="721" y="117"/>
                </a:lnTo>
                <a:lnTo>
                  <a:pt x="722" y="115"/>
                </a:lnTo>
                <a:lnTo>
                  <a:pt x="723" y="115"/>
                </a:lnTo>
                <a:lnTo>
                  <a:pt x="723" y="114"/>
                </a:lnTo>
                <a:lnTo>
                  <a:pt x="723" y="112"/>
                </a:lnTo>
                <a:lnTo>
                  <a:pt x="724" y="112"/>
                </a:lnTo>
                <a:lnTo>
                  <a:pt x="725" y="112"/>
                </a:lnTo>
                <a:lnTo>
                  <a:pt x="727" y="112"/>
                </a:lnTo>
                <a:lnTo>
                  <a:pt x="728" y="112"/>
                </a:lnTo>
                <a:lnTo>
                  <a:pt x="729" y="112"/>
                </a:lnTo>
                <a:lnTo>
                  <a:pt x="730" y="114"/>
                </a:lnTo>
                <a:lnTo>
                  <a:pt x="731" y="114"/>
                </a:lnTo>
                <a:lnTo>
                  <a:pt x="732" y="111"/>
                </a:lnTo>
                <a:lnTo>
                  <a:pt x="734" y="110"/>
                </a:lnTo>
                <a:lnTo>
                  <a:pt x="735" y="111"/>
                </a:lnTo>
                <a:lnTo>
                  <a:pt x="735" y="110"/>
                </a:lnTo>
                <a:lnTo>
                  <a:pt x="735" y="109"/>
                </a:lnTo>
                <a:lnTo>
                  <a:pt x="735" y="107"/>
                </a:lnTo>
                <a:lnTo>
                  <a:pt x="734" y="107"/>
                </a:lnTo>
                <a:lnTo>
                  <a:pt x="734" y="105"/>
                </a:lnTo>
                <a:lnTo>
                  <a:pt x="734" y="104"/>
                </a:lnTo>
                <a:lnTo>
                  <a:pt x="732" y="103"/>
                </a:lnTo>
                <a:lnTo>
                  <a:pt x="732" y="102"/>
                </a:lnTo>
                <a:lnTo>
                  <a:pt x="734" y="102"/>
                </a:lnTo>
                <a:lnTo>
                  <a:pt x="735" y="103"/>
                </a:lnTo>
                <a:lnTo>
                  <a:pt x="736" y="102"/>
                </a:lnTo>
                <a:lnTo>
                  <a:pt x="737" y="102"/>
                </a:lnTo>
                <a:lnTo>
                  <a:pt x="738" y="102"/>
                </a:lnTo>
                <a:lnTo>
                  <a:pt x="738" y="103"/>
                </a:lnTo>
                <a:lnTo>
                  <a:pt x="737" y="104"/>
                </a:lnTo>
                <a:lnTo>
                  <a:pt x="737" y="107"/>
                </a:lnTo>
                <a:lnTo>
                  <a:pt x="737" y="105"/>
                </a:lnTo>
                <a:lnTo>
                  <a:pt x="738" y="108"/>
                </a:lnTo>
                <a:lnTo>
                  <a:pt x="739" y="105"/>
                </a:lnTo>
                <a:lnTo>
                  <a:pt x="741" y="105"/>
                </a:lnTo>
                <a:lnTo>
                  <a:pt x="742" y="107"/>
                </a:lnTo>
                <a:lnTo>
                  <a:pt x="742" y="108"/>
                </a:lnTo>
                <a:lnTo>
                  <a:pt x="741" y="108"/>
                </a:lnTo>
                <a:lnTo>
                  <a:pt x="741" y="109"/>
                </a:lnTo>
                <a:lnTo>
                  <a:pt x="743" y="111"/>
                </a:lnTo>
                <a:lnTo>
                  <a:pt x="743" y="112"/>
                </a:lnTo>
                <a:lnTo>
                  <a:pt x="744" y="115"/>
                </a:lnTo>
                <a:lnTo>
                  <a:pt x="745" y="115"/>
                </a:lnTo>
                <a:lnTo>
                  <a:pt x="745" y="114"/>
                </a:lnTo>
                <a:lnTo>
                  <a:pt x="745" y="112"/>
                </a:lnTo>
                <a:lnTo>
                  <a:pt x="745" y="111"/>
                </a:lnTo>
                <a:lnTo>
                  <a:pt x="744" y="108"/>
                </a:lnTo>
                <a:lnTo>
                  <a:pt x="743" y="107"/>
                </a:lnTo>
                <a:lnTo>
                  <a:pt x="743" y="105"/>
                </a:lnTo>
                <a:lnTo>
                  <a:pt x="744" y="104"/>
                </a:lnTo>
                <a:lnTo>
                  <a:pt x="744" y="105"/>
                </a:lnTo>
                <a:lnTo>
                  <a:pt x="745" y="107"/>
                </a:lnTo>
                <a:lnTo>
                  <a:pt x="746" y="107"/>
                </a:lnTo>
                <a:lnTo>
                  <a:pt x="748" y="107"/>
                </a:lnTo>
                <a:lnTo>
                  <a:pt x="748" y="108"/>
                </a:lnTo>
                <a:lnTo>
                  <a:pt x="749" y="108"/>
                </a:lnTo>
                <a:lnTo>
                  <a:pt x="750" y="108"/>
                </a:lnTo>
                <a:lnTo>
                  <a:pt x="751" y="109"/>
                </a:lnTo>
                <a:lnTo>
                  <a:pt x="753" y="110"/>
                </a:lnTo>
                <a:lnTo>
                  <a:pt x="753" y="111"/>
                </a:lnTo>
                <a:lnTo>
                  <a:pt x="752" y="112"/>
                </a:lnTo>
                <a:lnTo>
                  <a:pt x="753" y="112"/>
                </a:lnTo>
                <a:lnTo>
                  <a:pt x="756" y="114"/>
                </a:lnTo>
                <a:lnTo>
                  <a:pt x="757" y="114"/>
                </a:lnTo>
                <a:lnTo>
                  <a:pt x="757" y="112"/>
                </a:lnTo>
                <a:lnTo>
                  <a:pt x="758" y="112"/>
                </a:lnTo>
                <a:lnTo>
                  <a:pt x="763" y="112"/>
                </a:lnTo>
                <a:lnTo>
                  <a:pt x="764" y="112"/>
                </a:lnTo>
                <a:lnTo>
                  <a:pt x="764" y="111"/>
                </a:lnTo>
                <a:lnTo>
                  <a:pt x="764" y="110"/>
                </a:lnTo>
                <a:lnTo>
                  <a:pt x="762" y="111"/>
                </a:lnTo>
                <a:lnTo>
                  <a:pt x="760" y="111"/>
                </a:lnTo>
                <a:lnTo>
                  <a:pt x="759" y="110"/>
                </a:lnTo>
                <a:lnTo>
                  <a:pt x="759" y="109"/>
                </a:lnTo>
                <a:lnTo>
                  <a:pt x="760" y="109"/>
                </a:lnTo>
                <a:lnTo>
                  <a:pt x="760" y="108"/>
                </a:lnTo>
                <a:lnTo>
                  <a:pt x="760" y="107"/>
                </a:lnTo>
                <a:lnTo>
                  <a:pt x="759" y="107"/>
                </a:lnTo>
                <a:lnTo>
                  <a:pt x="759" y="105"/>
                </a:lnTo>
                <a:lnTo>
                  <a:pt x="760" y="105"/>
                </a:lnTo>
                <a:lnTo>
                  <a:pt x="762" y="104"/>
                </a:lnTo>
                <a:lnTo>
                  <a:pt x="763" y="103"/>
                </a:lnTo>
                <a:lnTo>
                  <a:pt x="763" y="102"/>
                </a:lnTo>
                <a:lnTo>
                  <a:pt x="760" y="103"/>
                </a:lnTo>
                <a:lnTo>
                  <a:pt x="758" y="103"/>
                </a:lnTo>
                <a:lnTo>
                  <a:pt x="758" y="102"/>
                </a:lnTo>
                <a:lnTo>
                  <a:pt x="757" y="102"/>
                </a:lnTo>
                <a:lnTo>
                  <a:pt x="756" y="102"/>
                </a:lnTo>
                <a:lnTo>
                  <a:pt x="756" y="101"/>
                </a:lnTo>
                <a:lnTo>
                  <a:pt x="755" y="102"/>
                </a:lnTo>
                <a:lnTo>
                  <a:pt x="753" y="102"/>
                </a:lnTo>
                <a:lnTo>
                  <a:pt x="752" y="102"/>
                </a:lnTo>
                <a:lnTo>
                  <a:pt x="752" y="101"/>
                </a:lnTo>
                <a:lnTo>
                  <a:pt x="752" y="100"/>
                </a:lnTo>
                <a:lnTo>
                  <a:pt x="751" y="100"/>
                </a:lnTo>
                <a:lnTo>
                  <a:pt x="750" y="101"/>
                </a:lnTo>
                <a:lnTo>
                  <a:pt x="749" y="100"/>
                </a:lnTo>
                <a:lnTo>
                  <a:pt x="748" y="100"/>
                </a:lnTo>
                <a:lnTo>
                  <a:pt x="746" y="100"/>
                </a:lnTo>
                <a:lnTo>
                  <a:pt x="745" y="100"/>
                </a:lnTo>
                <a:lnTo>
                  <a:pt x="745" y="98"/>
                </a:lnTo>
                <a:lnTo>
                  <a:pt x="746" y="98"/>
                </a:lnTo>
                <a:lnTo>
                  <a:pt x="746" y="97"/>
                </a:lnTo>
                <a:lnTo>
                  <a:pt x="748" y="96"/>
                </a:lnTo>
                <a:lnTo>
                  <a:pt x="749" y="96"/>
                </a:lnTo>
                <a:lnTo>
                  <a:pt x="750" y="96"/>
                </a:lnTo>
                <a:lnTo>
                  <a:pt x="751" y="97"/>
                </a:lnTo>
                <a:lnTo>
                  <a:pt x="752" y="97"/>
                </a:lnTo>
                <a:lnTo>
                  <a:pt x="753" y="96"/>
                </a:lnTo>
                <a:lnTo>
                  <a:pt x="752" y="95"/>
                </a:lnTo>
                <a:lnTo>
                  <a:pt x="753" y="94"/>
                </a:lnTo>
                <a:lnTo>
                  <a:pt x="753" y="93"/>
                </a:lnTo>
                <a:lnTo>
                  <a:pt x="751" y="93"/>
                </a:lnTo>
                <a:lnTo>
                  <a:pt x="749" y="93"/>
                </a:lnTo>
                <a:lnTo>
                  <a:pt x="748" y="91"/>
                </a:lnTo>
                <a:lnTo>
                  <a:pt x="746" y="91"/>
                </a:lnTo>
                <a:lnTo>
                  <a:pt x="745" y="90"/>
                </a:lnTo>
                <a:lnTo>
                  <a:pt x="745" y="87"/>
                </a:lnTo>
                <a:lnTo>
                  <a:pt x="744" y="87"/>
                </a:lnTo>
                <a:lnTo>
                  <a:pt x="743" y="87"/>
                </a:lnTo>
                <a:lnTo>
                  <a:pt x="742" y="86"/>
                </a:lnTo>
                <a:lnTo>
                  <a:pt x="741" y="86"/>
                </a:lnTo>
                <a:lnTo>
                  <a:pt x="741" y="84"/>
                </a:lnTo>
                <a:lnTo>
                  <a:pt x="742" y="83"/>
                </a:lnTo>
                <a:lnTo>
                  <a:pt x="743" y="83"/>
                </a:lnTo>
                <a:lnTo>
                  <a:pt x="744" y="83"/>
                </a:lnTo>
                <a:lnTo>
                  <a:pt x="744" y="82"/>
                </a:lnTo>
                <a:lnTo>
                  <a:pt x="743" y="82"/>
                </a:lnTo>
                <a:lnTo>
                  <a:pt x="743" y="81"/>
                </a:lnTo>
                <a:lnTo>
                  <a:pt x="744" y="81"/>
                </a:lnTo>
                <a:lnTo>
                  <a:pt x="745" y="81"/>
                </a:lnTo>
                <a:lnTo>
                  <a:pt x="746" y="81"/>
                </a:lnTo>
                <a:lnTo>
                  <a:pt x="745" y="80"/>
                </a:lnTo>
                <a:lnTo>
                  <a:pt x="745" y="79"/>
                </a:lnTo>
                <a:lnTo>
                  <a:pt x="746" y="79"/>
                </a:lnTo>
                <a:lnTo>
                  <a:pt x="749" y="79"/>
                </a:lnTo>
                <a:lnTo>
                  <a:pt x="750" y="77"/>
                </a:lnTo>
                <a:lnTo>
                  <a:pt x="751" y="76"/>
                </a:lnTo>
                <a:lnTo>
                  <a:pt x="752" y="75"/>
                </a:lnTo>
                <a:lnTo>
                  <a:pt x="751" y="75"/>
                </a:lnTo>
                <a:lnTo>
                  <a:pt x="749" y="75"/>
                </a:lnTo>
                <a:lnTo>
                  <a:pt x="748" y="75"/>
                </a:lnTo>
                <a:lnTo>
                  <a:pt x="748" y="74"/>
                </a:lnTo>
                <a:lnTo>
                  <a:pt x="748" y="73"/>
                </a:lnTo>
                <a:lnTo>
                  <a:pt x="749" y="72"/>
                </a:lnTo>
                <a:lnTo>
                  <a:pt x="751" y="70"/>
                </a:lnTo>
                <a:lnTo>
                  <a:pt x="752" y="70"/>
                </a:lnTo>
                <a:lnTo>
                  <a:pt x="753" y="69"/>
                </a:lnTo>
                <a:lnTo>
                  <a:pt x="753" y="68"/>
                </a:lnTo>
                <a:lnTo>
                  <a:pt x="753" y="67"/>
                </a:lnTo>
                <a:lnTo>
                  <a:pt x="755" y="66"/>
                </a:lnTo>
                <a:lnTo>
                  <a:pt x="756" y="66"/>
                </a:lnTo>
                <a:lnTo>
                  <a:pt x="756" y="70"/>
                </a:lnTo>
                <a:lnTo>
                  <a:pt x="756" y="72"/>
                </a:lnTo>
                <a:lnTo>
                  <a:pt x="755" y="73"/>
                </a:lnTo>
                <a:lnTo>
                  <a:pt x="756" y="72"/>
                </a:lnTo>
                <a:lnTo>
                  <a:pt x="757" y="70"/>
                </a:lnTo>
                <a:lnTo>
                  <a:pt x="758" y="69"/>
                </a:lnTo>
                <a:lnTo>
                  <a:pt x="758" y="68"/>
                </a:lnTo>
                <a:lnTo>
                  <a:pt x="759" y="69"/>
                </a:lnTo>
                <a:lnTo>
                  <a:pt x="762" y="75"/>
                </a:lnTo>
                <a:lnTo>
                  <a:pt x="763" y="74"/>
                </a:lnTo>
                <a:lnTo>
                  <a:pt x="762" y="73"/>
                </a:lnTo>
                <a:lnTo>
                  <a:pt x="762" y="72"/>
                </a:lnTo>
                <a:lnTo>
                  <a:pt x="763" y="72"/>
                </a:lnTo>
                <a:lnTo>
                  <a:pt x="763" y="70"/>
                </a:lnTo>
                <a:lnTo>
                  <a:pt x="764" y="69"/>
                </a:lnTo>
                <a:lnTo>
                  <a:pt x="764" y="68"/>
                </a:lnTo>
                <a:lnTo>
                  <a:pt x="763" y="68"/>
                </a:lnTo>
                <a:lnTo>
                  <a:pt x="763" y="67"/>
                </a:lnTo>
                <a:lnTo>
                  <a:pt x="764" y="67"/>
                </a:lnTo>
                <a:lnTo>
                  <a:pt x="765" y="68"/>
                </a:lnTo>
                <a:lnTo>
                  <a:pt x="765" y="66"/>
                </a:lnTo>
                <a:lnTo>
                  <a:pt x="765" y="65"/>
                </a:lnTo>
                <a:lnTo>
                  <a:pt x="765" y="63"/>
                </a:lnTo>
                <a:lnTo>
                  <a:pt x="766" y="63"/>
                </a:lnTo>
                <a:lnTo>
                  <a:pt x="767" y="65"/>
                </a:lnTo>
                <a:lnTo>
                  <a:pt x="770" y="65"/>
                </a:lnTo>
                <a:lnTo>
                  <a:pt x="770" y="66"/>
                </a:lnTo>
                <a:lnTo>
                  <a:pt x="768" y="67"/>
                </a:lnTo>
                <a:lnTo>
                  <a:pt x="767" y="68"/>
                </a:lnTo>
                <a:lnTo>
                  <a:pt x="768" y="68"/>
                </a:lnTo>
                <a:lnTo>
                  <a:pt x="770" y="68"/>
                </a:lnTo>
                <a:lnTo>
                  <a:pt x="771" y="68"/>
                </a:lnTo>
                <a:lnTo>
                  <a:pt x="772" y="68"/>
                </a:lnTo>
                <a:lnTo>
                  <a:pt x="772" y="67"/>
                </a:lnTo>
                <a:lnTo>
                  <a:pt x="772" y="66"/>
                </a:lnTo>
                <a:lnTo>
                  <a:pt x="772" y="65"/>
                </a:lnTo>
                <a:lnTo>
                  <a:pt x="773" y="65"/>
                </a:lnTo>
                <a:lnTo>
                  <a:pt x="773" y="63"/>
                </a:lnTo>
                <a:lnTo>
                  <a:pt x="772" y="63"/>
                </a:lnTo>
                <a:lnTo>
                  <a:pt x="773" y="59"/>
                </a:lnTo>
                <a:lnTo>
                  <a:pt x="773" y="58"/>
                </a:lnTo>
                <a:lnTo>
                  <a:pt x="773" y="56"/>
                </a:lnTo>
                <a:lnTo>
                  <a:pt x="773" y="55"/>
                </a:lnTo>
                <a:lnTo>
                  <a:pt x="772" y="54"/>
                </a:lnTo>
                <a:lnTo>
                  <a:pt x="771" y="53"/>
                </a:lnTo>
                <a:lnTo>
                  <a:pt x="772" y="52"/>
                </a:lnTo>
                <a:lnTo>
                  <a:pt x="771" y="52"/>
                </a:lnTo>
                <a:lnTo>
                  <a:pt x="771" y="49"/>
                </a:lnTo>
                <a:lnTo>
                  <a:pt x="771" y="48"/>
                </a:lnTo>
                <a:lnTo>
                  <a:pt x="771" y="47"/>
                </a:lnTo>
                <a:lnTo>
                  <a:pt x="771" y="46"/>
                </a:lnTo>
                <a:lnTo>
                  <a:pt x="771" y="45"/>
                </a:lnTo>
                <a:lnTo>
                  <a:pt x="772" y="45"/>
                </a:lnTo>
                <a:lnTo>
                  <a:pt x="772" y="44"/>
                </a:lnTo>
                <a:lnTo>
                  <a:pt x="773" y="44"/>
                </a:lnTo>
                <a:lnTo>
                  <a:pt x="774" y="44"/>
                </a:lnTo>
                <a:lnTo>
                  <a:pt x="774" y="46"/>
                </a:lnTo>
                <a:lnTo>
                  <a:pt x="775" y="46"/>
                </a:lnTo>
                <a:lnTo>
                  <a:pt x="777" y="46"/>
                </a:lnTo>
                <a:lnTo>
                  <a:pt x="779" y="47"/>
                </a:lnTo>
                <a:lnTo>
                  <a:pt x="779" y="48"/>
                </a:lnTo>
                <a:lnTo>
                  <a:pt x="779" y="47"/>
                </a:lnTo>
                <a:lnTo>
                  <a:pt x="780" y="47"/>
                </a:lnTo>
                <a:lnTo>
                  <a:pt x="781" y="46"/>
                </a:lnTo>
                <a:lnTo>
                  <a:pt x="781" y="47"/>
                </a:lnTo>
                <a:lnTo>
                  <a:pt x="780" y="49"/>
                </a:lnTo>
                <a:lnTo>
                  <a:pt x="780" y="51"/>
                </a:lnTo>
                <a:lnTo>
                  <a:pt x="780" y="52"/>
                </a:lnTo>
                <a:lnTo>
                  <a:pt x="779" y="52"/>
                </a:lnTo>
                <a:lnTo>
                  <a:pt x="778" y="52"/>
                </a:lnTo>
                <a:lnTo>
                  <a:pt x="778" y="51"/>
                </a:lnTo>
                <a:lnTo>
                  <a:pt x="777" y="51"/>
                </a:lnTo>
                <a:lnTo>
                  <a:pt x="777" y="52"/>
                </a:lnTo>
                <a:lnTo>
                  <a:pt x="777" y="53"/>
                </a:lnTo>
                <a:lnTo>
                  <a:pt x="777" y="54"/>
                </a:lnTo>
                <a:lnTo>
                  <a:pt x="778" y="61"/>
                </a:lnTo>
                <a:lnTo>
                  <a:pt x="779" y="62"/>
                </a:lnTo>
                <a:lnTo>
                  <a:pt x="779" y="65"/>
                </a:lnTo>
                <a:lnTo>
                  <a:pt x="775" y="72"/>
                </a:lnTo>
                <a:lnTo>
                  <a:pt x="777" y="74"/>
                </a:lnTo>
                <a:lnTo>
                  <a:pt x="777" y="73"/>
                </a:lnTo>
                <a:lnTo>
                  <a:pt x="780" y="63"/>
                </a:lnTo>
                <a:lnTo>
                  <a:pt x="780" y="61"/>
                </a:lnTo>
                <a:lnTo>
                  <a:pt x="780" y="58"/>
                </a:lnTo>
                <a:lnTo>
                  <a:pt x="781" y="56"/>
                </a:lnTo>
                <a:lnTo>
                  <a:pt x="782" y="56"/>
                </a:lnTo>
                <a:lnTo>
                  <a:pt x="782" y="59"/>
                </a:lnTo>
                <a:lnTo>
                  <a:pt x="782" y="60"/>
                </a:lnTo>
                <a:lnTo>
                  <a:pt x="782" y="61"/>
                </a:lnTo>
                <a:lnTo>
                  <a:pt x="785" y="61"/>
                </a:lnTo>
                <a:lnTo>
                  <a:pt x="786" y="60"/>
                </a:lnTo>
                <a:lnTo>
                  <a:pt x="786" y="59"/>
                </a:lnTo>
                <a:lnTo>
                  <a:pt x="787" y="59"/>
                </a:lnTo>
                <a:lnTo>
                  <a:pt x="787" y="60"/>
                </a:lnTo>
                <a:lnTo>
                  <a:pt x="788" y="60"/>
                </a:lnTo>
                <a:lnTo>
                  <a:pt x="789" y="60"/>
                </a:lnTo>
                <a:lnTo>
                  <a:pt x="789" y="59"/>
                </a:lnTo>
                <a:lnTo>
                  <a:pt x="791" y="60"/>
                </a:lnTo>
                <a:lnTo>
                  <a:pt x="791" y="61"/>
                </a:lnTo>
                <a:lnTo>
                  <a:pt x="789" y="61"/>
                </a:lnTo>
                <a:lnTo>
                  <a:pt x="788" y="62"/>
                </a:lnTo>
                <a:lnTo>
                  <a:pt x="789" y="65"/>
                </a:lnTo>
                <a:lnTo>
                  <a:pt x="789" y="66"/>
                </a:lnTo>
                <a:lnTo>
                  <a:pt x="791" y="66"/>
                </a:lnTo>
                <a:lnTo>
                  <a:pt x="791" y="67"/>
                </a:lnTo>
                <a:lnTo>
                  <a:pt x="789" y="68"/>
                </a:lnTo>
                <a:lnTo>
                  <a:pt x="789" y="69"/>
                </a:lnTo>
                <a:lnTo>
                  <a:pt x="791" y="70"/>
                </a:lnTo>
                <a:lnTo>
                  <a:pt x="792" y="70"/>
                </a:lnTo>
                <a:lnTo>
                  <a:pt x="794" y="72"/>
                </a:lnTo>
                <a:lnTo>
                  <a:pt x="795" y="73"/>
                </a:lnTo>
                <a:lnTo>
                  <a:pt x="796" y="73"/>
                </a:lnTo>
                <a:lnTo>
                  <a:pt x="796" y="69"/>
                </a:lnTo>
                <a:lnTo>
                  <a:pt x="795" y="68"/>
                </a:lnTo>
                <a:lnTo>
                  <a:pt x="795" y="67"/>
                </a:lnTo>
                <a:lnTo>
                  <a:pt x="795" y="66"/>
                </a:lnTo>
                <a:lnTo>
                  <a:pt x="796" y="65"/>
                </a:lnTo>
                <a:lnTo>
                  <a:pt x="796" y="63"/>
                </a:lnTo>
                <a:lnTo>
                  <a:pt x="799" y="63"/>
                </a:lnTo>
                <a:lnTo>
                  <a:pt x="799" y="65"/>
                </a:lnTo>
                <a:lnTo>
                  <a:pt x="800" y="65"/>
                </a:lnTo>
                <a:lnTo>
                  <a:pt x="800" y="66"/>
                </a:lnTo>
                <a:lnTo>
                  <a:pt x="801" y="66"/>
                </a:lnTo>
                <a:lnTo>
                  <a:pt x="801" y="65"/>
                </a:lnTo>
                <a:lnTo>
                  <a:pt x="801" y="63"/>
                </a:lnTo>
                <a:lnTo>
                  <a:pt x="802" y="63"/>
                </a:lnTo>
                <a:lnTo>
                  <a:pt x="803" y="63"/>
                </a:lnTo>
                <a:lnTo>
                  <a:pt x="805" y="63"/>
                </a:lnTo>
                <a:lnTo>
                  <a:pt x="805" y="62"/>
                </a:lnTo>
                <a:lnTo>
                  <a:pt x="805" y="61"/>
                </a:lnTo>
                <a:lnTo>
                  <a:pt x="803" y="60"/>
                </a:lnTo>
                <a:lnTo>
                  <a:pt x="803" y="59"/>
                </a:lnTo>
                <a:lnTo>
                  <a:pt x="802" y="59"/>
                </a:lnTo>
                <a:lnTo>
                  <a:pt x="802" y="58"/>
                </a:lnTo>
                <a:lnTo>
                  <a:pt x="802" y="56"/>
                </a:lnTo>
                <a:lnTo>
                  <a:pt x="801" y="56"/>
                </a:lnTo>
                <a:lnTo>
                  <a:pt x="801" y="55"/>
                </a:lnTo>
                <a:lnTo>
                  <a:pt x="800" y="55"/>
                </a:lnTo>
                <a:lnTo>
                  <a:pt x="800" y="54"/>
                </a:lnTo>
                <a:lnTo>
                  <a:pt x="801" y="53"/>
                </a:lnTo>
                <a:lnTo>
                  <a:pt x="802" y="53"/>
                </a:lnTo>
                <a:lnTo>
                  <a:pt x="802" y="52"/>
                </a:lnTo>
                <a:lnTo>
                  <a:pt x="803" y="52"/>
                </a:lnTo>
                <a:lnTo>
                  <a:pt x="806" y="51"/>
                </a:lnTo>
                <a:lnTo>
                  <a:pt x="806" y="49"/>
                </a:lnTo>
                <a:lnTo>
                  <a:pt x="805" y="48"/>
                </a:lnTo>
                <a:lnTo>
                  <a:pt x="806" y="48"/>
                </a:lnTo>
                <a:lnTo>
                  <a:pt x="806" y="47"/>
                </a:lnTo>
                <a:lnTo>
                  <a:pt x="806" y="46"/>
                </a:lnTo>
                <a:lnTo>
                  <a:pt x="805" y="45"/>
                </a:lnTo>
                <a:lnTo>
                  <a:pt x="805" y="44"/>
                </a:lnTo>
                <a:lnTo>
                  <a:pt x="805" y="42"/>
                </a:lnTo>
                <a:lnTo>
                  <a:pt x="806" y="41"/>
                </a:lnTo>
                <a:lnTo>
                  <a:pt x="808" y="41"/>
                </a:lnTo>
                <a:lnTo>
                  <a:pt x="810" y="39"/>
                </a:lnTo>
                <a:lnTo>
                  <a:pt x="810" y="38"/>
                </a:lnTo>
                <a:lnTo>
                  <a:pt x="810" y="37"/>
                </a:lnTo>
                <a:lnTo>
                  <a:pt x="810" y="35"/>
                </a:lnTo>
                <a:lnTo>
                  <a:pt x="810" y="34"/>
                </a:lnTo>
                <a:lnTo>
                  <a:pt x="809" y="32"/>
                </a:lnTo>
                <a:lnTo>
                  <a:pt x="807" y="31"/>
                </a:lnTo>
                <a:lnTo>
                  <a:pt x="800" y="31"/>
                </a:lnTo>
                <a:lnTo>
                  <a:pt x="799" y="31"/>
                </a:lnTo>
                <a:lnTo>
                  <a:pt x="799" y="30"/>
                </a:lnTo>
                <a:lnTo>
                  <a:pt x="799" y="28"/>
                </a:lnTo>
                <a:lnTo>
                  <a:pt x="798" y="27"/>
                </a:lnTo>
                <a:lnTo>
                  <a:pt x="798" y="26"/>
                </a:lnTo>
                <a:lnTo>
                  <a:pt x="798" y="25"/>
                </a:lnTo>
                <a:lnTo>
                  <a:pt x="799" y="25"/>
                </a:lnTo>
                <a:lnTo>
                  <a:pt x="800" y="27"/>
                </a:lnTo>
                <a:lnTo>
                  <a:pt x="801" y="27"/>
                </a:lnTo>
                <a:lnTo>
                  <a:pt x="802" y="27"/>
                </a:lnTo>
                <a:lnTo>
                  <a:pt x="802" y="26"/>
                </a:lnTo>
                <a:lnTo>
                  <a:pt x="801" y="25"/>
                </a:lnTo>
                <a:lnTo>
                  <a:pt x="802" y="24"/>
                </a:lnTo>
                <a:lnTo>
                  <a:pt x="805" y="27"/>
                </a:lnTo>
                <a:lnTo>
                  <a:pt x="806" y="26"/>
                </a:lnTo>
                <a:lnTo>
                  <a:pt x="806" y="25"/>
                </a:lnTo>
                <a:lnTo>
                  <a:pt x="806" y="24"/>
                </a:lnTo>
                <a:lnTo>
                  <a:pt x="806" y="23"/>
                </a:lnTo>
                <a:lnTo>
                  <a:pt x="805" y="23"/>
                </a:lnTo>
                <a:lnTo>
                  <a:pt x="801" y="20"/>
                </a:lnTo>
                <a:lnTo>
                  <a:pt x="800" y="19"/>
                </a:lnTo>
                <a:lnTo>
                  <a:pt x="801" y="19"/>
                </a:lnTo>
                <a:lnTo>
                  <a:pt x="803" y="20"/>
                </a:lnTo>
                <a:lnTo>
                  <a:pt x="803" y="19"/>
                </a:lnTo>
                <a:lnTo>
                  <a:pt x="803" y="18"/>
                </a:lnTo>
                <a:lnTo>
                  <a:pt x="805" y="18"/>
                </a:lnTo>
                <a:lnTo>
                  <a:pt x="805" y="17"/>
                </a:lnTo>
                <a:lnTo>
                  <a:pt x="806" y="17"/>
                </a:lnTo>
                <a:lnTo>
                  <a:pt x="806" y="18"/>
                </a:lnTo>
                <a:lnTo>
                  <a:pt x="806" y="19"/>
                </a:lnTo>
                <a:lnTo>
                  <a:pt x="808" y="19"/>
                </a:lnTo>
                <a:lnTo>
                  <a:pt x="809" y="19"/>
                </a:lnTo>
                <a:lnTo>
                  <a:pt x="809" y="20"/>
                </a:lnTo>
                <a:lnTo>
                  <a:pt x="808" y="21"/>
                </a:lnTo>
                <a:lnTo>
                  <a:pt x="809" y="21"/>
                </a:lnTo>
                <a:lnTo>
                  <a:pt x="810" y="21"/>
                </a:lnTo>
                <a:lnTo>
                  <a:pt x="810" y="23"/>
                </a:lnTo>
                <a:lnTo>
                  <a:pt x="809" y="23"/>
                </a:lnTo>
                <a:lnTo>
                  <a:pt x="808" y="24"/>
                </a:lnTo>
                <a:lnTo>
                  <a:pt x="808" y="25"/>
                </a:lnTo>
                <a:lnTo>
                  <a:pt x="807" y="26"/>
                </a:lnTo>
                <a:lnTo>
                  <a:pt x="808" y="26"/>
                </a:lnTo>
                <a:lnTo>
                  <a:pt x="809" y="25"/>
                </a:lnTo>
                <a:lnTo>
                  <a:pt x="812" y="23"/>
                </a:lnTo>
                <a:lnTo>
                  <a:pt x="813" y="21"/>
                </a:lnTo>
                <a:lnTo>
                  <a:pt x="815" y="21"/>
                </a:lnTo>
                <a:lnTo>
                  <a:pt x="814" y="23"/>
                </a:lnTo>
                <a:lnTo>
                  <a:pt x="812" y="24"/>
                </a:lnTo>
                <a:lnTo>
                  <a:pt x="812" y="25"/>
                </a:lnTo>
                <a:lnTo>
                  <a:pt x="813" y="25"/>
                </a:lnTo>
                <a:lnTo>
                  <a:pt x="815" y="26"/>
                </a:lnTo>
                <a:lnTo>
                  <a:pt x="815" y="27"/>
                </a:lnTo>
                <a:lnTo>
                  <a:pt x="814" y="27"/>
                </a:lnTo>
                <a:lnTo>
                  <a:pt x="812" y="28"/>
                </a:lnTo>
                <a:lnTo>
                  <a:pt x="812" y="30"/>
                </a:lnTo>
                <a:lnTo>
                  <a:pt x="812" y="31"/>
                </a:lnTo>
                <a:lnTo>
                  <a:pt x="814" y="30"/>
                </a:lnTo>
                <a:lnTo>
                  <a:pt x="815" y="31"/>
                </a:lnTo>
                <a:lnTo>
                  <a:pt x="815" y="32"/>
                </a:lnTo>
                <a:lnTo>
                  <a:pt x="813" y="33"/>
                </a:lnTo>
                <a:lnTo>
                  <a:pt x="813" y="34"/>
                </a:lnTo>
                <a:lnTo>
                  <a:pt x="814" y="34"/>
                </a:lnTo>
                <a:lnTo>
                  <a:pt x="814" y="37"/>
                </a:lnTo>
                <a:lnTo>
                  <a:pt x="815" y="38"/>
                </a:lnTo>
                <a:lnTo>
                  <a:pt x="817" y="38"/>
                </a:lnTo>
                <a:lnTo>
                  <a:pt x="817" y="39"/>
                </a:lnTo>
                <a:lnTo>
                  <a:pt x="816" y="39"/>
                </a:lnTo>
                <a:lnTo>
                  <a:pt x="816" y="40"/>
                </a:lnTo>
                <a:lnTo>
                  <a:pt x="817" y="40"/>
                </a:lnTo>
                <a:lnTo>
                  <a:pt x="819" y="40"/>
                </a:lnTo>
                <a:lnTo>
                  <a:pt x="820" y="39"/>
                </a:lnTo>
                <a:lnTo>
                  <a:pt x="821" y="39"/>
                </a:lnTo>
                <a:lnTo>
                  <a:pt x="821" y="41"/>
                </a:lnTo>
                <a:lnTo>
                  <a:pt x="822" y="41"/>
                </a:lnTo>
                <a:lnTo>
                  <a:pt x="822" y="40"/>
                </a:lnTo>
                <a:lnTo>
                  <a:pt x="822" y="39"/>
                </a:lnTo>
                <a:lnTo>
                  <a:pt x="822" y="38"/>
                </a:lnTo>
                <a:lnTo>
                  <a:pt x="824" y="38"/>
                </a:lnTo>
                <a:lnTo>
                  <a:pt x="824" y="37"/>
                </a:lnTo>
                <a:lnTo>
                  <a:pt x="824" y="35"/>
                </a:lnTo>
                <a:lnTo>
                  <a:pt x="823" y="34"/>
                </a:lnTo>
                <a:lnTo>
                  <a:pt x="822" y="34"/>
                </a:lnTo>
                <a:lnTo>
                  <a:pt x="821" y="34"/>
                </a:lnTo>
                <a:lnTo>
                  <a:pt x="821" y="33"/>
                </a:lnTo>
                <a:lnTo>
                  <a:pt x="822" y="32"/>
                </a:lnTo>
                <a:lnTo>
                  <a:pt x="822" y="31"/>
                </a:lnTo>
                <a:lnTo>
                  <a:pt x="823" y="30"/>
                </a:lnTo>
                <a:lnTo>
                  <a:pt x="824" y="30"/>
                </a:lnTo>
                <a:lnTo>
                  <a:pt x="824" y="28"/>
                </a:lnTo>
                <a:lnTo>
                  <a:pt x="823" y="28"/>
                </a:lnTo>
                <a:lnTo>
                  <a:pt x="824" y="27"/>
                </a:lnTo>
                <a:lnTo>
                  <a:pt x="826" y="27"/>
                </a:lnTo>
                <a:lnTo>
                  <a:pt x="827" y="27"/>
                </a:lnTo>
                <a:lnTo>
                  <a:pt x="828" y="24"/>
                </a:lnTo>
                <a:lnTo>
                  <a:pt x="829" y="23"/>
                </a:lnTo>
                <a:lnTo>
                  <a:pt x="830" y="21"/>
                </a:lnTo>
                <a:lnTo>
                  <a:pt x="831" y="23"/>
                </a:lnTo>
                <a:lnTo>
                  <a:pt x="832" y="23"/>
                </a:lnTo>
                <a:lnTo>
                  <a:pt x="835" y="21"/>
                </a:lnTo>
                <a:lnTo>
                  <a:pt x="835" y="20"/>
                </a:lnTo>
                <a:lnTo>
                  <a:pt x="836" y="18"/>
                </a:lnTo>
                <a:lnTo>
                  <a:pt x="837" y="18"/>
                </a:lnTo>
                <a:lnTo>
                  <a:pt x="838" y="18"/>
                </a:lnTo>
                <a:lnTo>
                  <a:pt x="839" y="18"/>
                </a:lnTo>
                <a:lnTo>
                  <a:pt x="839" y="19"/>
                </a:lnTo>
                <a:lnTo>
                  <a:pt x="838" y="19"/>
                </a:lnTo>
                <a:lnTo>
                  <a:pt x="837" y="20"/>
                </a:lnTo>
                <a:lnTo>
                  <a:pt x="837" y="21"/>
                </a:lnTo>
                <a:lnTo>
                  <a:pt x="836" y="21"/>
                </a:lnTo>
                <a:lnTo>
                  <a:pt x="836" y="23"/>
                </a:lnTo>
                <a:lnTo>
                  <a:pt x="835" y="23"/>
                </a:lnTo>
                <a:lnTo>
                  <a:pt x="835" y="25"/>
                </a:lnTo>
                <a:lnTo>
                  <a:pt x="832" y="27"/>
                </a:lnTo>
                <a:lnTo>
                  <a:pt x="832" y="28"/>
                </a:lnTo>
                <a:lnTo>
                  <a:pt x="832" y="30"/>
                </a:lnTo>
                <a:lnTo>
                  <a:pt x="835" y="30"/>
                </a:lnTo>
                <a:lnTo>
                  <a:pt x="837" y="28"/>
                </a:lnTo>
                <a:lnTo>
                  <a:pt x="835" y="32"/>
                </a:lnTo>
                <a:lnTo>
                  <a:pt x="836" y="32"/>
                </a:lnTo>
                <a:lnTo>
                  <a:pt x="837" y="33"/>
                </a:lnTo>
                <a:lnTo>
                  <a:pt x="837" y="34"/>
                </a:lnTo>
                <a:lnTo>
                  <a:pt x="838" y="33"/>
                </a:lnTo>
                <a:lnTo>
                  <a:pt x="839" y="33"/>
                </a:lnTo>
                <a:lnTo>
                  <a:pt x="841" y="33"/>
                </a:lnTo>
                <a:lnTo>
                  <a:pt x="841" y="34"/>
                </a:lnTo>
                <a:lnTo>
                  <a:pt x="841" y="37"/>
                </a:lnTo>
                <a:lnTo>
                  <a:pt x="842" y="38"/>
                </a:lnTo>
                <a:lnTo>
                  <a:pt x="842" y="39"/>
                </a:lnTo>
                <a:lnTo>
                  <a:pt x="843" y="39"/>
                </a:lnTo>
                <a:lnTo>
                  <a:pt x="844" y="40"/>
                </a:lnTo>
                <a:lnTo>
                  <a:pt x="844" y="38"/>
                </a:lnTo>
                <a:lnTo>
                  <a:pt x="844" y="37"/>
                </a:lnTo>
                <a:lnTo>
                  <a:pt x="844" y="35"/>
                </a:lnTo>
                <a:lnTo>
                  <a:pt x="845" y="34"/>
                </a:lnTo>
                <a:lnTo>
                  <a:pt x="846" y="34"/>
                </a:lnTo>
                <a:lnTo>
                  <a:pt x="846" y="33"/>
                </a:lnTo>
                <a:lnTo>
                  <a:pt x="846" y="32"/>
                </a:lnTo>
                <a:lnTo>
                  <a:pt x="846" y="31"/>
                </a:lnTo>
                <a:lnTo>
                  <a:pt x="846" y="30"/>
                </a:lnTo>
                <a:lnTo>
                  <a:pt x="846" y="28"/>
                </a:lnTo>
                <a:lnTo>
                  <a:pt x="846" y="27"/>
                </a:lnTo>
                <a:lnTo>
                  <a:pt x="848" y="28"/>
                </a:lnTo>
                <a:lnTo>
                  <a:pt x="849" y="28"/>
                </a:lnTo>
                <a:lnTo>
                  <a:pt x="849" y="30"/>
                </a:lnTo>
                <a:lnTo>
                  <a:pt x="849" y="31"/>
                </a:lnTo>
                <a:lnTo>
                  <a:pt x="850" y="31"/>
                </a:lnTo>
                <a:lnTo>
                  <a:pt x="851" y="31"/>
                </a:lnTo>
                <a:lnTo>
                  <a:pt x="851" y="28"/>
                </a:lnTo>
                <a:lnTo>
                  <a:pt x="852" y="27"/>
                </a:lnTo>
                <a:lnTo>
                  <a:pt x="852" y="26"/>
                </a:lnTo>
                <a:lnTo>
                  <a:pt x="852" y="25"/>
                </a:lnTo>
                <a:lnTo>
                  <a:pt x="853" y="24"/>
                </a:lnTo>
                <a:lnTo>
                  <a:pt x="853" y="23"/>
                </a:lnTo>
                <a:lnTo>
                  <a:pt x="852" y="23"/>
                </a:lnTo>
                <a:lnTo>
                  <a:pt x="852" y="24"/>
                </a:lnTo>
                <a:lnTo>
                  <a:pt x="851" y="25"/>
                </a:lnTo>
                <a:lnTo>
                  <a:pt x="850" y="24"/>
                </a:lnTo>
                <a:lnTo>
                  <a:pt x="850" y="23"/>
                </a:lnTo>
                <a:lnTo>
                  <a:pt x="850" y="21"/>
                </a:lnTo>
                <a:lnTo>
                  <a:pt x="851" y="21"/>
                </a:lnTo>
                <a:lnTo>
                  <a:pt x="852" y="21"/>
                </a:lnTo>
                <a:lnTo>
                  <a:pt x="853" y="21"/>
                </a:lnTo>
                <a:lnTo>
                  <a:pt x="853" y="20"/>
                </a:lnTo>
                <a:lnTo>
                  <a:pt x="853" y="19"/>
                </a:lnTo>
                <a:lnTo>
                  <a:pt x="855" y="20"/>
                </a:lnTo>
                <a:lnTo>
                  <a:pt x="856" y="20"/>
                </a:lnTo>
                <a:lnTo>
                  <a:pt x="856" y="19"/>
                </a:lnTo>
                <a:lnTo>
                  <a:pt x="858" y="20"/>
                </a:lnTo>
                <a:lnTo>
                  <a:pt x="859" y="20"/>
                </a:lnTo>
                <a:lnTo>
                  <a:pt x="860" y="19"/>
                </a:lnTo>
                <a:lnTo>
                  <a:pt x="858" y="19"/>
                </a:lnTo>
                <a:lnTo>
                  <a:pt x="858" y="18"/>
                </a:lnTo>
                <a:lnTo>
                  <a:pt x="857" y="18"/>
                </a:lnTo>
                <a:lnTo>
                  <a:pt x="858" y="18"/>
                </a:lnTo>
                <a:lnTo>
                  <a:pt x="859" y="18"/>
                </a:lnTo>
                <a:lnTo>
                  <a:pt x="860" y="18"/>
                </a:lnTo>
                <a:lnTo>
                  <a:pt x="860" y="17"/>
                </a:lnTo>
                <a:lnTo>
                  <a:pt x="859" y="17"/>
                </a:lnTo>
                <a:lnTo>
                  <a:pt x="858" y="17"/>
                </a:lnTo>
                <a:lnTo>
                  <a:pt x="857" y="16"/>
                </a:lnTo>
                <a:lnTo>
                  <a:pt x="856" y="14"/>
                </a:lnTo>
                <a:lnTo>
                  <a:pt x="856" y="13"/>
                </a:lnTo>
                <a:lnTo>
                  <a:pt x="856" y="12"/>
                </a:lnTo>
                <a:lnTo>
                  <a:pt x="855" y="11"/>
                </a:lnTo>
                <a:lnTo>
                  <a:pt x="853" y="11"/>
                </a:lnTo>
                <a:lnTo>
                  <a:pt x="853" y="7"/>
                </a:lnTo>
                <a:lnTo>
                  <a:pt x="852" y="6"/>
                </a:lnTo>
                <a:lnTo>
                  <a:pt x="853" y="6"/>
                </a:lnTo>
                <a:lnTo>
                  <a:pt x="855" y="6"/>
                </a:lnTo>
                <a:lnTo>
                  <a:pt x="856" y="5"/>
                </a:lnTo>
                <a:lnTo>
                  <a:pt x="857" y="4"/>
                </a:lnTo>
                <a:lnTo>
                  <a:pt x="858" y="5"/>
                </a:lnTo>
                <a:lnTo>
                  <a:pt x="858" y="6"/>
                </a:lnTo>
                <a:lnTo>
                  <a:pt x="858" y="7"/>
                </a:lnTo>
                <a:lnTo>
                  <a:pt x="859" y="9"/>
                </a:lnTo>
                <a:lnTo>
                  <a:pt x="859" y="7"/>
                </a:lnTo>
                <a:lnTo>
                  <a:pt x="860" y="6"/>
                </a:lnTo>
                <a:lnTo>
                  <a:pt x="862" y="6"/>
                </a:lnTo>
                <a:lnTo>
                  <a:pt x="860" y="5"/>
                </a:lnTo>
                <a:lnTo>
                  <a:pt x="859" y="4"/>
                </a:lnTo>
                <a:lnTo>
                  <a:pt x="859" y="3"/>
                </a:lnTo>
                <a:lnTo>
                  <a:pt x="860" y="3"/>
                </a:lnTo>
                <a:lnTo>
                  <a:pt x="862" y="3"/>
                </a:lnTo>
                <a:lnTo>
                  <a:pt x="863" y="3"/>
                </a:lnTo>
                <a:lnTo>
                  <a:pt x="864" y="4"/>
                </a:lnTo>
                <a:lnTo>
                  <a:pt x="865" y="3"/>
                </a:lnTo>
                <a:lnTo>
                  <a:pt x="864" y="3"/>
                </a:lnTo>
                <a:lnTo>
                  <a:pt x="864" y="2"/>
                </a:lnTo>
                <a:lnTo>
                  <a:pt x="865" y="2"/>
                </a:lnTo>
                <a:lnTo>
                  <a:pt x="866" y="0"/>
                </a:lnTo>
                <a:lnTo>
                  <a:pt x="869" y="3"/>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43" name="Freeform 21">
            <a:extLst>
              <a:ext uri="{FF2B5EF4-FFF2-40B4-BE49-F238E27FC236}">
                <a16:creationId xmlns:a16="http://schemas.microsoft.com/office/drawing/2014/main" id="{0A341785-DEE2-4542-B2C6-A418D3D48976}"/>
              </a:ext>
            </a:extLst>
          </p:cNvPr>
          <p:cNvSpPr>
            <a:spLocks/>
          </p:cNvSpPr>
          <p:nvPr/>
        </p:nvSpPr>
        <p:spPr bwMode="auto">
          <a:xfrm>
            <a:off x="4307773" y="5138108"/>
            <a:ext cx="66780" cy="92841"/>
          </a:xfrm>
          <a:custGeom>
            <a:avLst/>
            <a:gdLst>
              <a:gd name="T0" fmla="*/ 38 w 41"/>
              <a:gd name="T1" fmla="*/ 19 h 57"/>
              <a:gd name="T2" fmla="*/ 33 w 41"/>
              <a:gd name="T3" fmla="*/ 16 h 57"/>
              <a:gd name="T4" fmla="*/ 30 w 41"/>
              <a:gd name="T5" fmla="*/ 19 h 57"/>
              <a:gd name="T6" fmla="*/ 30 w 41"/>
              <a:gd name="T7" fmla="*/ 19 h 57"/>
              <a:gd name="T8" fmla="*/ 28 w 41"/>
              <a:gd name="T9" fmla="*/ 18 h 57"/>
              <a:gd name="T10" fmla="*/ 27 w 41"/>
              <a:gd name="T11" fmla="*/ 19 h 57"/>
              <a:gd name="T12" fmla="*/ 26 w 41"/>
              <a:gd name="T13" fmla="*/ 21 h 57"/>
              <a:gd name="T14" fmla="*/ 24 w 41"/>
              <a:gd name="T15" fmla="*/ 22 h 57"/>
              <a:gd name="T16" fmla="*/ 24 w 41"/>
              <a:gd name="T17" fmla="*/ 23 h 57"/>
              <a:gd name="T18" fmla="*/ 23 w 41"/>
              <a:gd name="T19" fmla="*/ 25 h 57"/>
              <a:gd name="T20" fmla="*/ 24 w 41"/>
              <a:gd name="T21" fmla="*/ 27 h 57"/>
              <a:gd name="T22" fmla="*/ 24 w 41"/>
              <a:gd name="T23" fmla="*/ 28 h 57"/>
              <a:gd name="T24" fmla="*/ 22 w 41"/>
              <a:gd name="T25" fmla="*/ 32 h 57"/>
              <a:gd name="T26" fmla="*/ 20 w 41"/>
              <a:gd name="T27" fmla="*/ 33 h 57"/>
              <a:gd name="T28" fmla="*/ 20 w 41"/>
              <a:gd name="T29" fmla="*/ 36 h 57"/>
              <a:gd name="T30" fmla="*/ 20 w 41"/>
              <a:gd name="T31" fmla="*/ 43 h 57"/>
              <a:gd name="T32" fmla="*/ 19 w 41"/>
              <a:gd name="T33" fmla="*/ 47 h 57"/>
              <a:gd name="T34" fmla="*/ 19 w 41"/>
              <a:gd name="T35" fmla="*/ 51 h 57"/>
              <a:gd name="T36" fmla="*/ 17 w 41"/>
              <a:gd name="T37" fmla="*/ 53 h 57"/>
              <a:gd name="T38" fmla="*/ 16 w 41"/>
              <a:gd name="T39" fmla="*/ 54 h 57"/>
              <a:gd name="T40" fmla="*/ 15 w 41"/>
              <a:gd name="T41" fmla="*/ 55 h 57"/>
              <a:gd name="T42" fmla="*/ 15 w 41"/>
              <a:gd name="T43" fmla="*/ 56 h 57"/>
              <a:gd name="T44" fmla="*/ 14 w 41"/>
              <a:gd name="T45" fmla="*/ 57 h 57"/>
              <a:gd name="T46" fmla="*/ 9 w 41"/>
              <a:gd name="T47" fmla="*/ 54 h 57"/>
              <a:gd name="T48" fmla="*/ 8 w 41"/>
              <a:gd name="T49" fmla="*/ 53 h 57"/>
              <a:gd name="T50" fmla="*/ 7 w 41"/>
              <a:gd name="T51" fmla="*/ 48 h 57"/>
              <a:gd name="T52" fmla="*/ 7 w 41"/>
              <a:gd name="T53" fmla="*/ 42 h 57"/>
              <a:gd name="T54" fmla="*/ 6 w 41"/>
              <a:gd name="T55" fmla="*/ 42 h 57"/>
              <a:gd name="T56" fmla="*/ 5 w 41"/>
              <a:gd name="T57" fmla="*/ 43 h 57"/>
              <a:gd name="T58" fmla="*/ 3 w 41"/>
              <a:gd name="T59" fmla="*/ 43 h 57"/>
              <a:gd name="T60" fmla="*/ 1 w 41"/>
              <a:gd name="T61" fmla="*/ 40 h 57"/>
              <a:gd name="T62" fmla="*/ 1 w 41"/>
              <a:gd name="T63" fmla="*/ 39 h 57"/>
              <a:gd name="T64" fmla="*/ 1 w 41"/>
              <a:gd name="T65" fmla="*/ 37 h 57"/>
              <a:gd name="T66" fmla="*/ 0 w 41"/>
              <a:gd name="T67" fmla="*/ 35 h 57"/>
              <a:gd name="T68" fmla="*/ 1 w 41"/>
              <a:gd name="T69" fmla="*/ 32 h 57"/>
              <a:gd name="T70" fmla="*/ 1 w 41"/>
              <a:gd name="T71" fmla="*/ 25 h 57"/>
              <a:gd name="T72" fmla="*/ 3 w 41"/>
              <a:gd name="T73" fmla="*/ 19 h 57"/>
              <a:gd name="T74" fmla="*/ 5 w 41"/>
              <a:gd name="T75" fmla="*/ 15 h 57"/>
              <a:gd name="T76" fmla="*/ 5 w 41"/>
              <a:gd name="T77" fmla="*/ 14 h 57"/>
              <a:gd name="T78" fmla="*/ 5 w 41"/>
              <a:gd name="T79" fmla="*/ 13 h 57"/>
              <a:gd name="T80" fmla="*/ 7 w 41"/>
              <a:gd name="T81" fmla="*/ 11 h 57"/>
              <a:gd name="T82" fmla="*/ 26 w 41"/>
              <a:gd name="T83" fmla="*/ 0 h 57"/>
              <a:gd name="T84" fmla="*/ 29 w 41"/>
              <a:gd name="T85" fmla="*/ 4 h 57"/>
              <a:gd name="T86" fmla="*/ 29 w 41"/>
              <a:gd name="T87" fmla="*/ 6 h 57"/>
              <a:gd name="T88" fmla="*/ 29 w 41"/>
              <a:gd name="T89" fmla="*/ 7 h 57"/>
              <a:gd name="T90" fmla="*/ 30 w 41"/>
              <a:gd name="T91" fmla="*/ 8 h 57"/>
              <a:gd name="T92" fmla="*/ 31 w 41"/>
              <a:gd name="T93" fmla="*/ 8 h 57"/>
              <a:gd name="T94" fmla="*/ 31 w 41"/>
              <a:gd name="T95" fmla="*/ 9 h 57"/>
              <a:gd name="T96" fmla="*/ 33 w 41"/>
              <a:gd name="T97" fmla="*/ 11 h 57"/>
              <a:gd name="T98" fmla="*/ 36 w 41"/>
              <a:gd name="T99" fmla="*/ 13 h 57"/>
              <a:gd name="T100" fmla="*/ 41 w 41"/>
              <a:gd name="T101" fmla="*/ 16 h 57"/>
              <a:gd name="T102" fmla="*/ 40 w 41"/>
              <a:gd name="T10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 h="57">
                <a:moveTo>
                  <a:pt x="40" y="18"/>
                </a:moveTo>
                <a:lnTo>
                  <a:pt x="38" y="19"/>
                </a:lnTo>
                <a:lnTo>
                  <a:pt x="38" y="19"/>
                </a:lnTo>
                <a:lnTo>
                  <a:pt x="37" y="19"/>
                </a:lnTo>
                <a:lnTo>
                  <a:pt x="33" y="16"/>
                </a:lnTo>
                <a:lnTo>
                  <a:pt x="33" y="16"/>
                </a:lnTo>
                <a:lnTo>
                  <a:pt x="33" y="18"/>
                </a:lnTo>
                <a:lnTo>
                  <a:pt x="31" y="18"/>
                </a:lnTo>
                <a:lnTo>
                  <a:pt x="30" y="19"/>
                </a:lnTo>
                <a:lnTo>
                  <a:pt x="30" y="19"/>
                </a:lnTo>
                <a:lnTo>
                  <a:pt x="30" y="19"/>
                </a:lnTo>
                <a:lnTo>
                  <a:pt x="30" y="19"/>
                </a:lnTo>
                <a:lnTo>
                  <a:pt x="29" y="19"/>
                </a:lnTo>
                <a:lnTo>
                  <a:pt x="29" y="18"/>
                </a:lnTo>
                <a:lnTo>
                  <a:pt x="28" y="18"/>
                </a:lnTo>
                <a:lnTo>
                  <a:pt x="28" y="19"/>
                </a:lnTo>
                <a:lnTo>
                  <a:pt x="28" y="19"/>
                </a:lnTo>
                <a:lnTo>
                  <a:pt x="27" y="19"/>
                </a:lnTo>
                <a:lnTo>
                  <a:pt x="26" y="21"/>
                </a:lnTo>
                <a:lnTo>
                  <a:pt x="26" y="21"/>
                </a:lnTo>
                <a:lnTo>
                  <a:pt x="26" y="21"/>
                </a:lnTo>
                <a:lnTo>
                  <a:pt x="24" y="22"/>
                </a:lnTo>
                <a:lnTo>
                  <a:pt x="24" y="22"/>
                </a:lnTo>
                <a:lnTo>
                  <a:pt x="24" y="22"/>
                </a:lnTo>
                <a:lnTo>
                  <a:pt x="24" y="22"/>
                </a:lnTo>
                <a:lnTo>
                  <a:pt x="24" y="23"/>
                </a:lnTo>
                <a:lnTo>
                  <a:pt x="24" y="23"/>
                </a:lnTo>
                <a:lnTo>
                  <a:pt x="24" y="23"/>
                </a:lnTo>
                <a:lnTo>
                  <a:pt x="23" y="25"/>
                </a:lnTo>
                <a:lnTo>
                  <a:pt x="23" y="25"/>
                </a:lnTo>
                <a:lnTo>
                  <a:pt x="23" y="25"/>
                </a:lnTo>
                <a:lnTo>
                  <a:pt x="23" y="26"/>
                </a:lnTo>
                <a:lnTo>
                  <a:pt x="24" y="27"/>
                </a:lnTo>
                <a:lnTo>
                  <a:pt x="24" y="27"/>
                </a:lnTo>
                <a:lnTo>
                  <a:pt x="24" y="28"/>
                </a:lnTo>
                <a:lnTo>
                  <a:pt x="24" y="28"/>
                </a:lnTo>
                <a:lnTo>
                  <a:pt x="23" y="29"/>
                </a:lnTo>
                <a:lnTo>
                  <a:pt x="22" y="32"/>
                </a:lnTo>
                <a:lnTo>
                  <a:pt x="22" y="32"/>
                </a:lnTo>
                <a:lnTo>
                  <a:pt x="22" y="32"/>
                </a:lnTo>
                <a:lnTo>
                  <a:pt x="22" y="33"/>
                </a:lnTo>
                <a:lnTo>
                  <a:pt x="20" y="33"/>
                </a:lnTo>
                <a:lnTo>
                  <a:pt x="20" y="34"/>
                </a:lnTo>
                <a:lnTo>
                  <a:pt x="20" y="35"/>
                </a:lnTo>
                <a:lnTo>
                  <a:pt x="20" y="36"/>
                </a:lnTo>
                <a:lnTo>
                  <a:pt x="20" y="40"/>
                </a:lnTo>
                <a:lnTo>
                  <a:pt x="20" y="42"/>
                </a:lnTo>
                <a:lnTo>
                  <a:pt x="20" y="43"/>
                </a:lnTo>
                <a:lnTo>
                  <a:pt x="19" y="46"/>
                </a:lnTo>
                <a:lnTo>
                  <a:pt x="19" y="46"/>
                </a:lnTo>
                <a:lnTo>
                  <a:pt x="19" y="47"/>
                </a:lnTo>
                <a:lnTo>
                  <a:pt x="19" y="49"/>
                </a:lnTo>
                <a:lnTo>
                  <a:pt x="19" y="50"/>
                </a:lnTo>
                <a:lnTo>
                  <a:pt x="19" y="51"/>
                </a:lnTo>
                <a:lnTo>
                  <a:pt x="19" y="53"/>
                </a:lnTo>
                <a:lnTo>
                  <a:pt x="17" y="53"/>
                </a:lnTo>
                <a:lnTo>
                  <a:pt x="17" y="53"/>
                </a:lnTo>
                <a:lnTo>
                  <a:pt x="17" y="54"/>
                </a:lnTo>
                <a:lnTo>
                  <a:pt x="17" y="54"/>
                </a:lnTo>
                <a:lnTo>
                  <a:pt x="16" y="54"/>
                </a:lnTo>
                <a:lnTo>
                  <a:pt x="16" y="54"/>
                </a:lnTo>
                <a:lnTo>
                  <a:pt x="16" y="54"/>
                </a:lnTo>
                <a:lnTo>
                  <a:pt x="15" y="55"/>
                </a:lnTo>
                <a:lnTo>
                  <a:pt x="15" y="56"/>
                </a:lnTo>
                <a:lnTo>
                  <a:pt x="15" y="56"/>
                </a:lnTo>
                <a:lnTo>
                  <a:pt x="15" y="56"/>
                </a:lnTo>
                <a:lnTo>
                  <a:pt x="14" y="57"/>
                </a:lnTo>
                <a:lnTo>
                  <a:pt x="14" y="57"/>
                </a:lnTo>
                <a:lnTo>
                  <a:pt x="14" y="57"/>
                </a:lnTo>
                <a:lnTo>
                  <a:pt x="13" y="56"/>
                </a:lnTo>
                <a:lnTo>
                  <a:pt x="12" y="55"/>
                </a:lnTo>
                <a:lnTo>
                  <a:pt x="9" y="54"/>
                </a:lnTo>
                <a:lnTo>
                  <a:pt x="8" y="54"/>
                </a:lnTo>
                <a:lnTo>
                  <a:pt x="8" y="53"/>
                </a:lnTo>
                <a:lnTo>
                  <a:pt x="8" y="53"/>
                </a:lnTo>
                <a:lnTo>
                  <a:pt x="7" y="53"/>
                </a:lnTo>
                <a:lnTo>
                  <a:pt x="7" y="50"/>
                </a:lnTo>
                <a:lnTo>
                  <a:pt x="7" y="48"/>
                </a:lnTo>
                <a:lnTo>
                  <a:pt x="7" y="44"/>
                </a:lnTo>
                <a:lnTo>
                  <a:pt x="7" y="43"/>
                </a:lnTo>
                <a:lnTo>
                  <a:pt x="7" y="42"/>
                </a:lnTo>
                <a:lnTo>
                  <a:pt x="6" y="42"/>
                </a:lnTo>
                <a:lnTo>
                  <a:pt x="6" y="42"/>
                </a:lnTo>
                <a:lnTo>
                  <a:pt x="6" y="42"/>
                </a:lnTo>
                <a:lnTo>
                  <a:pt x="6" y="42"/>
                </a:lnTo>
                <a:lnTo>
                  <a:pt x="5" y="42"/>
                </a:lnTo>
                <a:lnTo>
                  <a:pt x="5" y="43"/>
                </a:lnTo>
                <a:lnTo>
                  <a:pt x="5" y="43"/>
                </a:lnTo>
                <a:lnTo>
                  <a:pt x="3" y="43"/>
                </a:lnTo>
                <a:lnTo>
                  <a:pt x="3" y="43"/>
                </a:lnTo>
                <a:lnTo>
                  <a:pt x="3" y="43"/>
                </a:lnTo>
                <a:lnTo>
                  <a:pt x="3" y="42"/>
                </a:lnTo>
                <a:lnTo>
                  <a:pt x="1" y="40"/>
                </a:lnTo>
                <a:lnTo>
                  <a:pt x="1" y="40"/>
                </a:lnTo>
                <a:lnTo>
                  <a:pt x="1" y="40"/>
                </a:lnTo>
                <a:lnTo>
                  <a:pt x="1" y="39"/>
                </a:lnTo>
                <a:lnTo>
                  <a:pt x="1" y="39"/>
                </a:lnTo>
                <a:lnTo>
                  <a:pt x="1" y="37"/>
                </a:lnTo>
                <a:lnTo>
                  <a:pt x="1" y="37"/>
                </a:lnTo>
                <a:lnTo>
                  <a:pt x="1" y="36"/>
                </a:lnTo>
                <a:lnTo>
                  <a:pt x="0" y="36"/>
                </a:lnTo>
                <a:lnTo>
                  <a:pt x="0" y="35"/>
                </a:lnTo>
                <a:lnTo>
                  <a:pt x="0" y="34"/>
                </a:lnTo>
                <a:lnTo>
                  <a:pt x="1" y="32"/>
                </a:lnTo>
                <a:lnTo>
                  <a:pt x="1" y="32"/>
                </a:lnTo>
                <a:lnTo>
                  <a:pt x="1" y="30"/>
                </a:lnTo>
                <a:lnTo>
                  <a:pt x="1" y="28"/>
                </a:lnTo>
                <a:lnTo>
                  <a:pt x="1" y="25"/>
                </a:lnTo>
                <a:lnTo>
                  <a:pt x="1" y="23"/>
                </a:lnTo>
                <a:lnTo>
                  <a:pt x="2" y="21"/>
                </a:lnTo>
                <a:lnTo>
                  <a:pt x="3" y="19"/>
                </a:lnTo>
                <a:lnTo>
                  <a:pt x="3" y="19"/>
                </a:lnTo>
                <a:lnTo>
                  <a:pt x="5" y="16"/>
                </a:lnTo>
                <a:lnTo>
                  <a:pt x="5" y="15"/>
                </a:lnTo>
                <a:lnTo>
                  <a:pt x="5" y="15"/>
                </a:lnTo>
                <a:lnTo>
                  <a:pt x="5" y="14"/>
                </a:lnTo>
                <a:lnTo>
                  <a:pt x="5" y="14"/>
                </a:lnTo>
                <a:lnTo>
                  <a:pt x="5" y="14"/>
                </a:lnTo>
                <a:lnTo>
                  <a:pt x="5" y="13"/>
                </a:lnTo>
                <a:lnTo>
                  <a:pt x="5" y="13"/>
                </a:lnTo>
                <a:lnTo>
                  <a:pt x="6" y="12"/>
                </a:lnTo>
                <a:lnTo>
                  <a:pt x="6" y="12"/>
                </a:lnTo>
                <a:lnTo>
                  <a:pt x="7" y="11"/>
                </a:lnTo>
                <a:lnTo>
                  <a:pt x="14" y="7"/>
                </a:lnTo>
                <a:lnTo>
                  <a:pt x="24" y="1"/>
                </a:lnTo>
                <a:lnTo>
                  <a:pt x="26" y="0"/>
                </a:lnTo>
                <a:lnTo>
                  <a:pt x="29" y="4"/>
                </a:lnTo>
                <a:lnTo>
                  <a:pt x="29" y="4"/>
                </a:lnTo>
                <a:lnTo>
                  <a:pt x="29" y="4"/>
                </a:lnTo>
                <a:lnTo>
                  <a:pt x="29" y="5"/>
                </a:lnTo>
                <a:lnTo>
                  <a:pt x="29" y="5"/>
                </a:lnTo>
                <a:lnTo>
                  <a:pt x="29" y="6"/>
                </a:lnTo>
                <a:lnTo>
                  <a:pt x="29" y="6"/>
                </a:lnTo>
                <a:lnTo>
                  <a:pt x="29" y="6"/>
                </a:lnTo>
                <a:lnTo>
                  <a:pt x="29" y="7"/>
                </a:lnTo>
                <a:lnTo>
                  <a:pt x="29" y="7"/>
                </a:lnTo>
                <a:lnTo>
                  <a:pt x="30" y="7"/>
                </a:lnTo>
                <a:lnTo>
                  <a:pt x="30" y="8"/>
                </a:lnTo>
                <a:lnTo>
                  <a:pt x="31" y="8"/>
                </a:lnTo>
                <a:lnTo>
                  <a:pt x="31" y="8"/>
                </a:lnTo>
                <a:lnTo>
                  <a:pt x="31" y="8"/>
                </a:lnTo>
                <a:lnTo>
                  <a:pt x="33" y="9"/>
                </a:lnTo>
                <a:lnTo>
                  <a:pt x="33" y="9"/>
                </a:lnTo>
                <a:lnTo>
                  <a:pt x="31" y="9"/>
                </a:lnTo>
                <a:lnTo>
                  <a:pt x="31" y="11"/>
                </a:lnTo>
                <a:lnTo>
                  <a:pt x="33" y="11"/>
                </a:lnTo>
                <a:lnTo>
                  <a:pt x="33" y="11"/>
                </a:lnTo>
                <a:lnTo>
                  <a:pt x="35" y="13"/>
                </a:lnTo>
                <a:lnTo>
                  <a:pt x="36" y="13"/>
                </a:lnTo>
                <a:lnTo>
                  <a:pt x="36" y="13"/>
                </a:lnTo>
                <a:lnTo>
                  <a:pt x="37" y="14"/>
                </a:lnTo>
                <a:lnTo>
                  <a:pt x="41" y="15"/>
                </a:lnTo>
                <a:lnTo>
                  <a:pt x="41" y="16"/>
                </a:lnTo>
                <a:lnTo>
                  <a:pt x="41" y="16"/>
                </a:lnTo>
                <a:lnTo>
                  <a:pt x="41" y="16"/>
                </a:lnTo>
                <a:lnTo>
                  <a:pt x="40" y="18"/>
                </a:lnTo>
                <a:lnTo>
                  <a:pt x="40" y="18"/>
                </a:lnTo>
                <a:close/>
              </a:path>
            </a:pathLst>
          </a:custGeom>
          <a:solidFill>
            <a:srgbClr val="E71C57"/>
          </a:solidFill>
          <a:ln w="3257" cap="flat" cmpd="sng" algn="ctr">
            <a:solidFill>
              <a:srgbClr val="E71C57"/>
            </a:solidFill>
            <a:prstDash val="solid"/>
            <a:round/>
            <a:headEnd type="none" w="med" len="med"/>
            <a:tailEnd type="none" w="med" len="me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44" name="Freeform 22">
            <a:extLst>
              <a:ext uri="{FF2B5EF4-FFF2-40B4-BE49-F238E27FC236}">
                <a16:creationId xmlns:a16="http://schemas.microsoft.com/office/drawing/2014/main" id="{32663D32-0F69-43F4-BE9D-058EFA706443}"/>
              </a:ext>
            </a:extLst>
          </p:cNvPr>
          <p:cNvSpPr>
            <a:spLocks noEditPoints="1"/>
          </p:cNvSpPr>
          <p:nvPr/>
        </p:nvSpPr>
        <p:spPr bwMode="auto">
          <a:xfrm>
            <a:off x="3565052" y="4341636"/>
            <a:ext cx="1343740" cy="1089651"/>
          </a:xfrm>
          <a:custGeom>
            <a:avLst/>
            <a:gdLst>
              <a:gd name="T0" fmla="*/ 556 w 825"/>
              <a:gd name="T1" fmla="*/ 522 h 669"/>
              <a:gd name="T2" fmla="*/ 541 w 825"/>
              <a:gd name="T3" fmla="*/ 549 h 669"/>
              <a:gd name="T4" fmla="*/ 532 w 825"/>
              <a:gd name="T5" fmla="*/ 578 h 669"/>
              <a:gd name="T6" fmla="*/ 519 w 825"/>
              <a:gd name="T7" fmla="*/ 610 h 669"/>
              <a:gd name="T8" fmla="*/ 513 w 825"/>
              <a:gd name="T9" fmla="*/ 636 h 669"/>
              <a:gd name="T10" fmla="*/ 511 w 825"/>
              <a:gd name="T11" fmla="*/ 652 h 669"/>
              <a:gd name="T12" fmla="*/ 408 w 825"/>
              <a:gd name="T13" fmla="*/ 602 h 669"/>
              <a:gd name="T14" fmla="*/ 409 w 825"/>
              <a:gd name="T15" fmla="*/ 568 h 669"/>
              <a:gd name="T16" fmla="*/ 400 w 825"/>
              <a:gd name="T17" fmla="*/ 544 h 669"/>
              <a:gd name="T18" fmla="*/ 368 w 825"/>
              <a:gd name="T19" fmla="*/ 545 h 669"/>
              <a:gd name="T20" fmla="*/ 354 w 825"/>
              <a:gd name="T21" fmla="*/ 553 h 669"/>
              <a:gd name="T22" fmla="*/ 338 w 825"/>
              <a:gd name="T23" fmla="*/ 544 h 669"/>
              <a:gd name="T24" fmla="*/ 311 w 825"/>
              <a:gd name="T25" fmla="*/ 538 h 669"/>
              <a:gd name="T26" fmla="*/ 284 w 825"/>
              <a:gd name="T27" fmla="*/ 529 h 669"/>
              <a:gd name="T28" fmla="*/ 226 w 825"/>
              <a:gd name="T29" fmla="*/ 526 h 669"/>
              <a:gd name="T30" fmla="*/ 207 w 825"/>
              <a:gd name="T31" fmla="*/ 530 h 669"/>
              <a:gd name="T32" fmla="*/ 174 w 825"/>
              <a:gd name="T33" fmla="*/ 490 h 669"/>
              <a:gd name="T34" fmla="*/ 150 w 825"/>
              <a:gd name="T35" fmla="*/ 465 h 669"/>
              <a:gd name="T36" fmla="*/ 138 w 825"/>
              <a:gd name="T37" fmla="*/ 433 h 669"/>
              <a:gd name="T38" fmla="*/ 113 w 825"/>
              <a:gd name="T39" fmla="*/ 419 h 669"/>
              <a:gd name="T40" fmla="*/ 96 w 825"/>
              <a:gd name="T41" fmla="*/ 423 h 669"/>
              <a:gd name="T42" fmla="*/ 86 w 825"/>
              <a:gd name="T43" fmla="*/ 412 h 669"/>
              <a:gd name="T44" fmla="*/ 73 w 825"/>
              <a:gd name="T45" fmla="*/ 382 h 669"/>
              <a:gd name="T46" fmla="*/ 41 w 825"/>
              <a:gd name="T47" fmla="*/ 375 h 669"/>
              <a:gd name="T48" fmla="*/ 16 w 825"/>
              <a:gd name="T49" fmla="*/ 370 h 669"/>
              <a:gd name="T50" fmla="*/ 13 w 825"/>
              <a:gd name="T51" fmla="*/ 137 h 669"/>
              <a:gd name="T52" fmla="*/ 451 w 825"/>
              <a:gd name="T53" fmla="*/ 35 h 669"/>
              <a:gd name="T54" fmla="*/ 546 w 825"/>
              <a:gd name="T55" fmla="*/ 28 h 669"/>
              <a:gd name="T56" fmla="*/ 586 w 825"/>
              <a:gd name="T57" fmla="*/ 23 h 669"/>
              <a:gd name="T58" fmla="*/ 636 w 825"/>
              <a:gd name="T59" fmla="*/ 33 h 669"/>
              <a:gd name="T60" fmla="*/ 667 w 825"/>
              <a:gd name="T61" fmla="*/ 52 h 669"/>
              <a:gd name="T62" fmla="*/ 681 w 825"/>
              <a:gd name="T63" fmla="*/ 74 h 669"/>
              <a:gd name="T64" fmla="*/ 703 w 825"/>
              <a:gd name="T65" fmla="*/ 63 h 669"/>
              <a:gd name="T66" fmla="*/ 721 w 825"/>
              <a:gd name="T67" fmla="*/ 58 h 669"/>
              <a:gd name="T68" fmla="*/ 725 w 825"/>
              <a:gd name="T69" fmla="*/ 34 h 669"/>
              <a:gd name="T70" fmla="*/ 759 w 825"/>
              <a:gd name="T71" fmla="*/ 24 h 669"/>
              <a:gd name="T72" fmla="*/ 786 w 825"/>
              <a:gd name="T73" fmla="*/ 32 h 669"/>
              <a:gd name="T74" fmla="*/ 823 w 825"/>
              <a:gd name="T75" fmla="*/ 25 h 669"/>
              <a:gd name="T76" fmla="*/ 818 w 825"/>
              <a:gd name="T77" fmla="*/ 77 h 669"/>
              <a:gd name="T78" fmla="*/ 796 w 825"/>
              <a:gd name="T79" fmla="*/ 117 h 669"/>
              <a:gd name="T80" fmla="*/ 782 w 825"/>
              <a:gd name="T81" fmla="*/ 153 h 669"/>
              <a:gd name="T82" fmla="*/ 761 w 825"/>
              <a:gd name="T83" fmla="*/ 214 h 669"/>
              <a:gd name="T84" fmla="*/ 753 w 825"/>
              <a:gd name="T85" fmla="*/ 241 h 669"/>
              <a:gd name="T86" fmla="*/ 733 w 825"/>
              <a:gd name="T87" fmla="*/ 277 h 669"/>
              <a:gd name="T88" fmla="*/ 715 w 825"/>
              <a:gd name="T89" fmla="*/ 309 h 669"/>
              <a:gd name="T90" fmla="*/ 692 w 825"/>
              <a:gd name="T91" fmla="*/ 333 h 669"/>
              <a:gd name="T92" fmla="*/ 684 w 825"/>
              <a:gd name="T93" fmla="*/ 343 h 669"/>
              <a:gd name="T94" fmla="*/ 653 w 825"/>
              <a:gd name="T95" fmla="*/ 364 h 669"/>
              <a:gd name="T96" fmla="*/ 637 w 825"/>
              <a:gd name="T97" fmla="*/ 377 h 669"/>
              <a:gd name="T98" fmla="*/ 632 w 825"/>
              <a:gd name="T99" fmla="*/ 390 h 669"/>
              <a:gd name="T100" fmla="*/ 626 w 825"/>
              <a:gd name="T101" fmla="*/ 398 h 669"/>
              <a:gd name="T102" fmla="*/ 624 w 825"/>
              <a:gd name="T103" fmla="*/ 416 h 669"/>
              <a:gd name="T104" fmla="*/ 615 w 825"/>
              <a:gd name="T105" fmla="*/ 426 h 669"/>
              <a:gd name="T106" fmla="*/ 594 w 825"/>
              <a:gd name="T107" fmla="*/ 453 h 669"/>
              <a:gd name="T108" fmla="*/ 585 w 825"/>
              <a:gd name="T109" fmla="*/ 477 h 669"/>
              <a:gd name="T110" fmla="*/ 585 w 825"/>
              <a:gd name="T111" fmla="*/ 496 h 669"/>
              <a:gd name="T112" fmla="*/ 496 w 825"/>
              <a:gd name="T113" fmla="*/ 507 h 669"/>
              <a:gd name="T114" fmla="*/ 463 w 825"/>
              <a:gd name="T115" fmla="*/ 500 h 669"/>
              <a:gd name="T116" fmla="*/ 459 w 825"/>
              <a:gd name="T117" fmla="*/ 531 h 669"/>
              <a:gd name="T118" fmla="*/ 473 w 825"/>
              <a:gd name="T119" fmla="*/ 543 h 669"/>
              <a:gd name="T120" fmla="*/ 479 w 825"/>
              <a:gd name="T121" fmla="*/ 515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669">
                <a:moveTo>
                  <a:pt x="576" y="501"/>
                </a:moveTo>
                <a:lnTo>
                  <a:pt x="575" y="501"/>
                </a:lnTo>
                <a:lnTo>
                  <a:pt x="572" y="502"/>
                </a:lnTo>
                <a:lnTo>
                  <a:pt x="570" y="504"/>
                </a:lnTo>
                <a:lnTo>
                  <a:pt x="569" y="504"/>
                </a:lnTo>
                <a:lnTo>
                  <a:pt x="567" y="505"/>
                </a:lnTo>
                <a:lnTo>
                  <a:pt x="565" y="507"/>
                </a:lnTo>
                <a:lnTo>
                  <a:pt x="565" y="508"/>
                </a:lnTo>
                <a:lnTo>
                  <a:pt x="564" y="509"/>
                </a:lnTo>
                <a:lnTo>
                  <a:pt x="562" y="511"/>
                </a:lnTo>
                <a:lnTo>
                  <a:pt x="562" y="512"/>
                </a:lnTo>
                <a:lnTo>
                  <a:pt x="561" y="514"/>
                </a:lnTo>
                <a:lnTo>
                  <a:pt x="561" y="515"/>
                </a:lnTo>
                <a:lnTo>
                  <a:pt x="561" y="516"/>
                </a:lnTo>
                <a:lnTo>
                  <a:pt x="561" y="517"/>
                </a:lnTo>
                <a:lnTo>
                  <a:pt x="558" y="518"/>
                </a:lnTo>
                <a:lnTo>
                  <a:pt x="558" y="519"/>
                </a:lnTo>
                <a:lnTo>
                  <a:pt x="557" y="521"/>
                </a:lnTo>
                <a:lnTo>
                  <a:pt x="557" y="522"/>
                </a:lnTo>
                <a:lnTo>
                  <a:pt x="556" y="522"/>
                </a:lnTo>
                <a:lnTo>
                  <a:pt x="555" y="523"/>
                </a:lnTo>
                <a:lnTo>
                  <a:pt x="555" y="524"/>
                </a:lnTo>
                <a:lnTo>
                  <a:pt x="555" y="529"/>
                </a:lnTo>
                <a:lnTo>
                  <a:pt x="554" y="529"/>
                </a:lnTo>
                <a:lnTo>
                  <a:pt x="554" y="530"/>
                </a:lnTo>
                <a:lnTo>
                  <a:pt x="551" y="531"/>
                </a:lnTo>
                <a:lnTo>
                  <a:pt x="549" y="535"/>
                </a:lnTo>
                <a:lnTo>
                  <a:pt x="547" y="539"/>
                </a:lnTo>
                <a:lnTo>
                  <a:pt x="546" y="540"/>
                </a:lnTo>
                <a:lnTo>
                  <a:pt x="544" y="542"/>
                </a:lnTo>
                <a:lnTo>
                  <a:pt x="543" y="540"/>
                </a:lnTo>
                <a:lnTo>
                  <a:pt x="542" y="539"/>
                </a:lnTo>
                <a:lnTo>
                  <a:pt x="542" y="540"/>
                </a:lnTo>
                <a:lnTo>
                  <a:pt x="540" y="540"/>
                </a:lnTo>
                <a:lnTo>
                  <a:pt x="541" y="543"/>
                </a:lnTo>
                <a:lnTo>
                  <a:pt x="541" y="544"/>
                </a:lnTo>
                <a:lnTo>
                  <a:pt x="541" y="545"/>
                </a:lnTo>
                <a:lnTo>
                  <a:pt x="542" y="546"/>
                </a:lnTo>
                <a:lnTo>
                  <a:pt x="542" y="549"/>
                </a:lnTo>
                <a:lnTo>
                  <a:pt x="541" y="549"/>
                </a:lnTo>
                <a:lnTo>
                  <a:pt x="540" y="550"/>
                </a:lnTo>
                <a:lnTo>
                  <a:pt x="539" y="550"/>
                </a:lnTo>
                <a:lnTo>
                  <a:pt x="536" y="552"/>
                </a:lnTo>
                <a:lnTo>
                  <a:pt x="535" y="553"/>
                </a:lnTo>
                <a:lnTo>
                  <a:pt x="536" y="556"/>
                </a:lnTo>
                <a:lnTo>
                  <a:pt x="536" y="557"/>
                </a:lnTo>
                <a:lnTo>
                  <a:pt x="535" y="561"/>
                </a:lnTo>
                <a:lnTo>
                  <a:pt x="534" y="565"/>
                </a:lnTo>
                <a:lnTo>
                  <a:pt x="533" y="564"/>
                </a:lnTo>
                <a:lnTo>
                  <a:pt x="532" y="563"/>
                </a:lnTo>
                <a:lnTo>
                  <a:pt x="530" y="564"/>
                </a:lnTo>
                <a:lnTo>
                  <a:pt x="530" y="565"/>
                </a:lnTo>
                <a:lnTo>
                  <a:pt x="532" y="565"/>
                </a:lnTo>
                <a:lnTo>
                  <a:pt x="533" y="566"/>
                </a:lnTo>
                <a:lnTo>
                  <a:pt x="533" y="567"/>
                </a:lnTo>
                <a:lnTo>
                  <a:pt x="533" y="568"/>
                </a:lnTo>
                <a:lnTo>
                  <a:pt x="532" y="571"/>
                </a:lnTo>
                <a:lnTo>
                  <a:pt x="532" y="572"/>
                </a:lnTo>
                <a:lnTo>
                  <a:pt x="532" y="574"/>
                </a:lnTo>
                <a:lnTo>
                  <a:pt x="532" y="578"/>
                </a:lnTo>
                <a:lnTo>
                  <a:pt x="532" y="580"/>
                </a:lnTo>
                <a:lnTo>
                  <a:pt x="532" y="582"/>
                </a:lnTo>
                <a:lnTo>
                  <a:pt x="532" y="584"/>
                </a:lnTo>
                <a:lnTo>
                  <a:pt x="530" y="584"/>
                </a:lnTo>
                <a:lnTo>
                  <a:pt x="530" y="585"/>
                </a:lnTo>
                <a:lnTo>
                  <a:pt x="529" y="585"/>
                </a:lnTo>
                <a:lnTo>
                  <a:pt x="528" y="586"/>
                </a:lnTo>
                <a:lnTo>
                  <a:pt x="527" y="587"/>
                </a:lnTo>
                <a:lnTo>
                  <a:pt x="526" y="589"/>
                </a:lnTo>
                <a:lnTo>
                  <a:pt x="526" y="591"/>
                </a:lnTo>
                <a:lnTo>
                  <a:pt x="526" y="592"/>
                </a:lnTo>
                <a:lnTo>
                  <a:pt x="526" y="593"/>
                </a:lnTo>
                <a:lnTo>
                  <a:pt x="526" y="594"/>
                </a:lnTo>
                <a:lnTo>
                  <a:pt x="525" y="595"/>
                </a:lnTo>
                <a:lnTo>
                  <a:pt x="525" y="599"/>
                </a:lnTo>
                <a:lnTo>
                  <a:pt x="525" y="601"/>
                </a:lnTo>
                <a:lnTo>
                  <a:pt x="523" y="602"/>
                </a:lnTo>
                <a:lnTo>
                  <a:pt x="522" y="605"/>
                </a:lnTo>
                <a:lnTo>
                  <a:pt x="519" y="609"/>
                </a:lnTo>
                <a:lnTo>
                  <a:pt x="519" y="610"/>
                </a:lnTo>
                <a:lnTo>
                  <a:pt x="519" y="612"/>
                </a:lnTo>
                <a:lnTo>
                  <a:pt x="518" y="613"/>
                </a:lnTo>
                <a:lnTo>
                  <a:pt x="518" y="615"/>
                </a:lnTo>
                <a:lnTo>
                  <a:pt x="516" y="616"/>
                </a:lnTo>
                <a:lnTo>
                  <a:pt x="515" y="617"/>
                </a:lnTo>
                <a:lnTo>
                  <a:pt x="514" y="619"/>
                </a:lnTo>
                <a:lnTo>
                  <a:pt x="514" y="621"/>
                </a:lnTo>
                <a:lnTo>
                  <a:pt x="514" y="622"/>
                </a:lnTo>
                <a:lnTo>
                  <a:pt x="512" y="624"/>
                </a:lnTo>
                <a:lnTo>
                  <a:pt x="512" y="626"/>
                </a:lnTo>
                <a:lnTo>
                  <a:pt x="512" y="627"/>
                </a:lnTo>
                <a:lnTo>
                  <a:pt x="513" y="627"/>
                </a:lnTo>
                <a:lnTo>
                  <a:pt x="514" y="628"/>
                </a:lnTo>
                <a:lnTo>
                  <a:pt x="513" y="629"/>
                </a:lnTo>
                <a:lnTo>
                  <a:pt x="512" y="630"/>
                </a:lnTo>
                <a:lnTo>
                  <a:pt x="512" y="631"/>
                </a:lnTo>
                <a:lnTo>
                  <a:pt x="512" y="633"/>
                </a:lnTo>
                <a:lnTo>
                  <a:pt x="513" y="634"/>
                </a:lnTo>
                <a:lnTo>
                  <a:pt x="513" y="635"/>
                </a:lnTo>
                <a:lnTo>
                  <a:pt x="513" y="636"/>
                </a:lnTo>
                <a:lnTo>
                  <a:pt x="512" y="636"/>
                </a:lnTo>
                <a:lnTo>
                  <a:pt x="511" y="636"/>
                </a:lnTo>
                <a:lnTo>
                  <a:pt x="509" y="637"/>
                </a:lnTo>
                <a:lnTo>
                  <a:pt x="508" y="638"/>
                </a:lnTo>
                <a:lnTo>
                  <a:pt x="509" y="640"/>
                </a:lnTo>
                <a:lnTo>
                  <a:pt x="511" y="641"/>
                </a:lnTo>
                <a:lnTo>
                  <a:pt x="512" y="641"/>
                </a:lnTo>
                <a:lnTo>
                  <a:pt x="512" y="640"/>
                </a:lnTo>
                <a:lnTo>
                  <a:pt x="513" y="641"/>
                </a:lnTo>
                <a:lnTo>
                  <a:pt x="515" y="643"/>
                </a:lnTo>
                <a:lnTo>
                  <a:pt x="515" y="644"/>
                </a:lnTo>
                <a:lnTo>
                  <a:pt x="515" y="647"/>
                </a:lnTo>
                <a:lnTo>
                  <a:pt x="515" y="648"/>
                </a:lnTo>
                <a:lnTo>
                  <a:pt x="518" y="651"/>
                </a:lnTo>
                <a:lnTo>
                  <a:pt x="518" y="652"/>
                </a:lnTo>
                <a:lnTo>
                  <a:pt x="515" y="651"/>
                </a:lnTo>
                <a:lnTo>
                  <a:pt x="514" y="651"/>
                </a:lnTo>
                <a:lnTo>
                  <a:pt x="513" y="650"/>
                </a:lnTo>
                <a:lnTo>
                  <a:pt x="512" y="651"/>
                </a:lnTo>
                <a:lnTo>
                  <a:pt x="511" y="652"/>
                </a:lnTo>
                <a:lnTo>
                  <a:pt x="511" y="654"/>
                </a:lnTo>
                <a:lnTo>
                  <a:pt x="512" y="656"/>
                </a:lnTo>
                <a:lnTo>
                  <a:pt x="511" y="659"/>
                </a:lnTo>
                <a:lnTo>
                  <a:pt x="511" y="662"/>
                </a:lnTo>
                <a:lnTo>
                  <a:pt x="511" y="665"/>
                </a:lnTo>
                <a:lnTo>
                  <a:pt x="511" y="668"/>
                </a:lnTo>
                <a:lnTo>
                  <a:pt x="511" y="669"/>
                </a:lnTo>
                <a:lnTo>
                  <a:pt x="499" y="661"/>
                </a:lnTo>
                <a:lnTo>
                  <a:pt x="487" y="654"/>
                </a:lnTo>
                <a:lnTo>
                  <a:pt x="475" y="645"/>
                </a:lnTo>
                <a:lnTo>
                  <a:pt x="463" y="637"/>
                </a:lnTo>
                <a:lnTo>
                  <a:pt x="451" y="629"/>
                </a:lnTo>
                <a:lnTo>
                  <a:pt x="440" y="621"/>
                </a:lnTo>
                <a:lnTo>
                  <a:pt x="427" y="614"/>
                </a:lnTo>
                <a:lnTo>
                  <a:pt x="415" y="606"/>
                </a:lnTo>
                <a:lnTo>
                  <a:pt x="414" y="605"/>
                </a:lnTo>
                <a:lnTo>
                  <a:pt x="411" y="603"/>
                </a:lnTo>
                <a:lnTo>
                  <a:pt x="409" y="603"/>
                </a:lnTo>
                <a:lnTo>
                  <a:pt x="408" y="603"/>
                </a:lnTo>
                <a:lnTo>
                  <a:pt x="408" y="602"/>
                </a:lnTo>
                <a:lnTo>
                  <a:pt x="413" y="596"/>
                </a:lnTo>
                <a:lnTo>
                  <a:pt x="414" y="595"/>
                </a:lnTo>
                <a:lnTo>
                  <a:pt x="415" y="594"/>
                </a:lnTo>
                <a:lnTo>
                  <a:pt x="415" y="592"/>
                </a:lnTo>
                <a:lnTo>
                  <a:pt x="415" y="591"/>
                </a:lnTo>
                <a:lnTo>
                  <a:pt x="414" y="588"/>
                </a:lnTo>
                <a:lnTo>
                  <a:pt x="413" y="588"/>
                </a:lnTo>
                <a:lnTo>
                  <a:pt x="412" y="587"/>
                </a:lnTo>
                <a:lnTo>
                  <a:pt x="412" y="586"/>
                </a:lnTo>
                <a:lnTo>
                  <a:pt x="412" y="582"/>
                </a:lnTo>
                <a:lnTo>
                  <a:pt x="412" y="581"/>
                </a:lnTo>
                <a:lnTo>
                  <a:pt x="412" y="579"/>
                </a:lnTo>
                <a:lnTo>
                  <a:pt x="411" y="578"/>
                </a:lnTo>
                <a:lnTo>
                  <a:pt x="409" y="577"/>
                </a:lnTo>
                <a:lnTo>
                  <a:pt x="408" y="575"/>
                </a:lnTo>
                <a:lnTo>
                  <a:pt x="408" y="573"/>
                </a:lnTo>
                <a:lnTo>
                  <a:pt x="409" y="572"/>
                </a:lnTo>
                <a:lnTo>
                  <a:pt x="409" y="571"/>
                </a:lnTo>
                <a:lnTo>
                  <a:pt x="409" y="570"/>
                </a:lnTo>
                <a:lnTo>
                  <a:pt x="409" y="568"/>
                </a:lnTo>
                <a:lnTo>
                  <a:pt x="408" y="564"/>
                </a:lnTo>
                <a:lnTo>
                  <a:pt x="408" y="563"/>
                </a:lnTo>
                <a:lnTo>
                  <a:pt x="407" y="563"/>
                </a:lnTo>
                <a:lnTo>
                  <a:pt x="408" y="560"/>
                </a:lnTo>
                <a:lnTo>
                  <a:pt x="409" y="558"/>
                </a:lnTo>
                <a:lnTo>
                  <a:pt x="408" y="556"/>
                </a:lnTo>
                <a:lnTo>
                  <a:pt x="407" y="554"/>
                </a:lnTo>
                <a:lnTo>
                  <a:pt x="406" y="553"/>
                </a:lnTo>
                <a:lnTo>
                  <a:pt x="407" y="551"/>
                </a:lnTo>
                <a:lnTo>
                  <a:pt x="407" y="550"/>
                </a:lnTo>
                <a:lnTo>
                  <a:pt x="407" y="549"/>
                </a:lnTo>
                <a:lnTo>
                  <a:pt x="406" y="547"/>
                </a:lnTo>
                <a:lnTo>
                  <a:pt x="405" y="547"/>
                </a:lnTo>
                <a:lnTo>
                  <a:pt x="404" y="547"/>
                </a:lnTo>
                <a:lnTo>
                  <a:pt x="404" y="546"/>
                </a:lnTo>
                <a:lnTo>
                  <a:pt x="402" y="546"/>
                </a:lnTo>
                <a:lnTo>
                  <a:pt x="402" y="545"/>
                </a:lnTo>
                <a:lnTo>
                  <a:pt x="402" y="544"/>
                </a:lnTo>
                <a:lnTo>
                  <a:pt x="401" y="544"/>
                </a:lnTo>
                <a:lnTo>
                  <a:pt x="400" y="544"/>
                </a:lnTo>
                <a:lnTo>
                  <a:pt x="393" y="539"/>
                </a:lnTo>
                <a:lnTo>
                  <a:pt x="392" y="539"/>
                </a:lnTo>
                <a:lnTo>
                  <a:pt x="391" y="538"/>
                </a:lnTo>
                <a:lnTo>
                  <a:pt x="390" y="538"/>
                </a:lnTo>
                <a:lnTo>
                  <a:pt x="388" y="539"/>
                </a:lnTo>
                <a:lnTo>
                  <a:pt x="381" y="542"/>
                </a:lnTo>
                <a:lnTo>
                  <a:pt x="380" y="540"/>
                </a:lnTo>
                <a:lnTo>
                  <a:pt x="380" y="539"/>
                </a:lnTo>
                <a:lnTo>
                  <a:pt x="379" y="538"/>
                </a:lnTo>
                <a:lnTo>
                  <a:pt x="378" y="538"/>
                </a:lnTo>
                <a:lnTo>
                  <a:pt x="378" y="537"/>
                </a:lnTo>
                <a:lnTo>
                  <a:pt x="377" y="537"/>
                </a:lnTo>
                <a:lnTo>
                  <a:pt x="376" y="538"/>
                </a:lnTo>
                <a:lnTo>
                  <a:pt x="373" y="538"/>
                </a:lnTo>
                <a:lnTo>
                  <a:pt x="372" y="538"/>
                </a:lnTo>
                <a:lnTo>
                  <a:pt x="371" y="539"/>
                </a:lnTo>
                <a:lnTo>
                  <a:pt x="370" y="540"/>
                </a:lnTo>
                <a:lnTo>
                  <a:pt x="369" y="545"/>
                </a:lnTo>
                <a:lnTo>
                  <a:pt x="368" y="546"/>
                </a:lnTo>
                <a:lnTo>
                  <a:pt x="368" y="545"/>
                </a:lnTo>
                <a:lnTo>
                  <a:pt x="366" y="544"/>
                </a:lnTo>
                <a:lnTo>
                  <a:pt x="365" y="544"/>
                </a:lnTo>
                <a:lnTo>
                  <a:pt x="364" y="544"/>
                </a:lnTo>
                <a:lnTo>
                  <a:pt x="361" y="544"/>
                </a:lnTo>
                <a:lnTo>
                  <a:pt x="359" y="544"/>
                </a:lnTo>
                <a:lnTo>
                  <a:pt x="358" y="544"/>
                </a:lnTo>
                <a:lnTo>
                  <a:pt x="357" y="543"/>
                </a:lnTo>
                <a:lnTo>
                  <a:pt x="357" y="542"/>
                </a:lnTo>
                <a:lnTo>
                  <a:pt x="356" y="542"/>
                </a:lnTo>
                <a:lnTo>
                  <a:pt x="356" y="543"/>
                </a:lnTo>
                <a:lnTo>
                  <a:pt x="354" y="544"/>
                </a:lnTo>
                <a:lnTo>
                  <a:pt x="354" y="545"/>
                </a:lnTo>
                <a:lnTo>
                  <a:pt x="352" y="546"/>
                </a:lnTo>
                <a:lnTo>
                  <a:pt x="352" y="547"/>
                </a:lnTo>
                <a:lnTo>
                  <a:pt x="352" y="549"/>
                </a:lnTo>
                <a:lnTo>
                  <a:pt x="352" y="550"/>
                </a:lnTo>
                <a:lnTo>
                  <a:pt x="352" y="551"/>
                </a:lnTo>
                <a:lnTo>
                  <a:pt x="352" y="552"/>
                </a:lnTo>
                <a:lnTo>
                  <a:pt x="354" y="552"/>
                </a:lnTo>
                <a:lnTo>
                  <a:pt x="354" y="553"/>
                </a:lnTo>
                <a:lnTo>
                  <a:pt x="355" y="553"/>
                </a:lnTo>
                <a:lnTo>
                  <a:pt x="356" y="554"/>
                </a:lnTo>
                <a:lnTo>
                  <a:pt x="357" y="554"/>
                </a:lnTo>
                <a:lnTo>
                  <a:pt x="358" y="554"/>
                </a:lnTo>
                <a:lnTo>
                  <a:pt x="358" y="556"/>
                </a:lnTo>
                <a:lnTo>
                  <a:pt x="352" y="557"/>
                </a:lnTo>
                <a:lnTo>
                  <a:pt x="352" y="556"/>
                </a:lnTo>
                <a:lnTo>
                  <a:pt x="350" y="553"/>
                </a:lnTo>
                <a:lnTo>
                  <a:pt x="350" y="551"/>
                </a:lnTo>
                <a:lnTo>
                  <a:pt x="350" y="549"/>
                </a:lnTo>
                <a:lnTo>
                  <a:pt x="350" y="546"/>
                </a:lnTo>
                <a:lnTo>
                  <a:pt x="349" y="545"/>
                </a:lnTo>
                <a:lnTo>
                  <a:pt x="348" y="545"/>
                </a:lnTo>
                <a:lnTo>
                  <a:pt x="347" y="545"/>
                </a:lnTo>
                <a:lnTo>
                  <a:pt x="345" y="545"/>
                </a:lnTo>
                <a:lnTo>
                  <a:pt x="345" y="546"/>
                </a:lnTo>
                <a:lnTo>
                  <a:pt x="343" y="546"/>
                </a:lnTo>
                <a:lnTo>
                  <a:pt x="342" y="545"/>
                </a:lnTo>
                <a:lnTo>
                  <a:pt x="341" y="544"/>
                </a:lnTo>
                <a:lnTo>
                  <a:pt x="338" y="544"/>
                </a:lnTo>
                <a:lnTo>
                  <a:pt x="337" y="543"/>
                </a:lnTo>
                <a:lnTo>
                  <a:pt x="337" y="542"/>
                </a:lnTo>
                <a:lnTo>
                  <a:pt x="335" y="542"/>
                </a:lnTo>
                <a:lnTo>
                  <a:pt x="334" y="542"/>
                </a:lnTo>
                <a:lnTo>
                  <a:pt x="334" y="540"/>
                </a:lnTo>
                <a:lnTo>
                  <a:pt x="333" y="539"/>
                </a:lnTo>
                <a:lnTo>
                  <a:pt x="331" y="539"/>
                </a:lnTo>
                <a:lnTo>
                  <a:pt x="329" y="539"/>
                </a:lnTo>
                <a:lnTo>
                  <a:pt x="329" y="538"/>
                </a:lnTo>
                <a:lnTo>
                  <a:pt x="327" y="536"/>
                </a:lnTo>
                <a:lnTo>
                  <a:pt x="326" y="536"/>
                </a:lnTo>
                <a:lnTo>
                  <a:pt x="321" y="535"/>
                </a:lnTo>
                <a:lnTo>
                  <a:pt x="320" y="533"/>
                </a:lnTo>
                <a:lnTo>
                  <a:pt x="319" y="533"/>
                </a:lnTo>
                <a:lnTo>
                  <a:pt x="317" y="533"/>
                </a:lnTo>
                <a:lnTo>
                  <a:pt x="317" y="535"/>
                </a:lnTo>
                <a:lnTo>
                  <a:pt x="316" y="533"/>
                </a:lnTo>
                <a:lnTo>
                  <a:pt x="315" y="533"/>
                </a:lnTo>
                <a:lnTo>
                  <a:pt x="312" y="538"/>
                </a:lnTo>
                <a:lnTo>
                  <a:pt x="311" y="538"/>
                </a:lnTo>
                <a:lnTo>
                  <a:pt x="307" y="537"/>
                </a:lnTo>
                <a:lnTo>
                  <a:pt x="305" y="536"/>
                </a:lnTo>
                <a:lnTo>
                  <a:pt x="304" y="536"/>
                </a:lnTo>
                <a:lnTo>
                  <a:pt x="302" y="536"/>
                </a:lnTo>
                <a:lnTo>
                  <a:pt x="302" y="537"/>
                </a:lnTo>
                <a:lnTo>
                  <a:pt x="301" y="537"/>
                </a:lnTo>
                <a:lnTo>
                  <a:pt x="300" y="537"/>
                </a:lnTo>
                <a:lnTo>
                  <a:pt x="300" y="536"/>
                </a:lnTo>
                <a:lnTo>
                  <a:pt x="299" y="536"/>
                </a:lnTo>
                <a:lnTo>
                  <a:pt x="294" y="535"/>
                </a:lnTo>
                <a:lnTo>
                  <a:pt x="293" y="535"/>
                </a:lnTo>
                <a:lnTo>
                  <a:pt x="293" y="533"/>
                </a:lnTo>
                <a:lnTo>
                  <a:pt x="291" y="533"/>
                </a:lnTo>
                <a:lnTo>
                  <a:pt x="288" y="533"/>
                </a:lnTo>
                <a:lnTo>
                  <a:pt x="287" y="532"/>
                </a:lnTo>
                <a:lnTo>
                  <a:pt x="287" y="531"/>
                </a:lnTo>
                <a:lnTo>
                  <a:pt x="287" y="530"/>
                </a:lnTo>
                <a:lnTo>
                  <a:pt x="286" y="530"/>
                </a:lnTo>
                <a:lnTo>
                  <a:pt x="285" y="529"/>
                </a:lnTo>
                <a:lnTo>
                  <a:pt x="284" y="529"/>
                </a:lnTo>
                <a:lnTo>
                  <a:pt x="279" y="530"/>
                </a:lnTo>
                <a:lnTo>
                  <a:pt x="277" y="530"/>
                </a:lnTo>
                <a:lnTo>
                  <a:pt x="274" y="528"/>
                </a:lnTo>
                <a:lnTo>
                  <a:pt x="265" y="518"/>
                </a:lnTo>
                <a:lnTo>
                  <a:pt x="263" y="517"/>
                </a:lnTo>
                <a:lnTo>
                  <a:pt x="260" y="517"/>
                </a:lnTo>
                <a:lnTo>
                  <a:pt x="258" y="517"/>
                </a:lnTo>
                <a:lnTo>
                  <a:pt x="253" y="519"/>
                </a:lnTo>
                <a:lnTo>
                  <a:pt x="250" y="519"/>
                </a:lnTo>
                <a:lnTo>
                  <a:pt x="248" y="518"/>
                </a:lnTo>
                <a:lnTo>
                  <a:pt x="245" y="517"/>
                </a:lnTo>
                <a:lnTo>
                  <a:pt x="244" y="517"/>
                </a:lnTo>
                <a:lnTo>
                  <a:pt x="238" y="516"/>
                </a:lnTo>
                <a:lnTo>
                  <a:pt x="231" y="517"/>
                </a:lnTo>
                <a:lnTo>
                  <a:pt x="230" y="517"/>
                </a:lnTo>
                <a:lnTo>
                  <a:pt x="229" y="518"/>
                </a:lnTo>
                <a:lnTo>
                  <a:pt x="229" y="519"/>
                </a:lnTo>
                <a:lnTo>
                  <a:pt x="228" y="523"/>
                </a:lnTo>
                <a:lnTo>
                  <a:pt x="227" y="525"/>
                </a:lnTo>
                <a:lnTo>
                  <a:pt x="226" y="526"/>
                </a:lnTo>
                <a:lnTo>
                  <a:pt x="227" y="529"/>
                </a:lnTo>
                <a:lnTo>
                  <a:pt x="227" y="530"/>
                </a:lnTo>
                <a:lnTo>
                  <a:pt x="228" y="531"/>
                </a:lnTo>
                <a:lnTo>
                  <a:pt x="228" y="532"/>
                </a:lnTo>
                <a:lnTo>
                  <a:pt x="228" y="533"/>
                </a:lnTo>
                <a:lnTo>
                  <a:pt x="227" y="533"/>
                </a:lnTo>
                <a:lnTo>
                  <a:pt x="224" y="532"/>
                </a:lnTo>
                <a:lnTo>
                  <a:pt x="223" y="532"/>
                </a:lnTo>
                <a:lnTo>
                  <a:pt x="222" y="532"/>
                </a:lnTo>
                <a:lnTo>
                  <a:pt x="219" y="535"/>
                </a:lnTo>
                <a:lnTo>
                  <a:pt x="217" y="536"/>
                </a:lnTo>
                <a:lnTo>
                  <a:pt x="215" y="536"/>
                </a:lnTo>
                <a:lnTo>
                  <a:pt x="214" y="536"/>
                </a:lnTo>
                <a:lnTo>
                  <a:pt x="213" y="535"/>
                </a:lnTo>
                <a:lnTo>
                  <a:pt x="213" y="533"/>
                </a:lnTo>
                <a:lnTo>
                  <a:pt x="212" y="533"/>
                </a:lnTo>
                <a:lnTo>
                  <a:pt x="212" y="532"/>
                </a:lnTo>
                <a:lnTo>
                  <a:pt x="210" y="531"/>
                </a:lnTo>
                <a:lnTo>
                  <a:pt x="209" y="531"/>
                </a:lnTo>
                <a:lnTo>
                  <a:pt x="207" y="530"/>
                </a:lnTo>
                <a:lnTo>
                  <a:pt x="206" y="530"/>
                </a:lnTo>
                <a:lnTo>
                  <a:pt x="200" y="521"/>
                </a:lnTo>
                <a:lnTo>
                  <a:pt x="198" y="521"/>
                </a:lnTo>
                <a:lnTo>
                  <a:pt x="196" y="519"/>
                </a:lnTo>
                <a:lnTo>
                  <a:pt x="196" y="517"/>
                </a:lnTo>
                <a:lnTo>
                  <a:pt x="194" y="510"/>
                </a:lnTo>
                <a:lnTo>
                  <a:pt x="193" y="507"/>
                </a:lnTo>
                <a:lnTo>
                  <a:pt x="191" y="505"/>
                </a:lnTo>
                <a:lnTo>
                  <a:pt x="189" y="505"/>
                </a:lnTo>
                <a:lnTo>
                  <a:pt x="188" y="504"/>
                </a:lnTo>
                <a:lnTo>
                  <a:pt x="187" y="503"/>
                </a:lnTo>
                <a:lnTo>
                  <a:pt x="186" y="502"/>
                </a:lnTo>
                <a:lnTo>
                  <a:pt x="185" y="501"/>
                </a:lnTo>
                <a:lnTo>
                  <a:pt x="185" y="500"/>
                </a:lnTo>
                <a:lnTo>
                  <a:pt x="184" y="500"/>
                </a:lnTo>
                <a:lnTo>
                  <a:pt x="183" y="500"/>
                </a:lnTo>
                <a:lnTo>
                  <a:pt x="181" y="497"/>
                </a:lnTo>
                <a:lnTo>
                  <a:pt x="179" y="491"/>
                </a:lnTo>
                <a:lnTo>
                  <a:pt x="177" y="490"/>
                </a:lnTo>
                <a:lnTo>
                  <a:pt x="174" y="490"/>
                </a:lnTo>
                <a:lnTo>
                  <a:pt x="173" y="489"/>
                </a:lnTo>
                <a:lnTo>
                  <a:pt x="172" y="487"/>
                </a:lnTo>
                <a:lnTo>
                  <a:pt x="171" y="486"/>
                </a:lnTo>
                <a:lnTo>
                  <a:pt x="167" y="484"/>
                </a:lnTo>
                <a:lnTo>
                  <a:pt x="165" y="482"/>
                </a:lnTo>
                <a:lnTo>
                  <a:pt x="164" y="481"/>
                </a:lnTo>
                <a:lnTo>
                  <a:pt x="163" y="480"/>
                </a:lnTo>
                <a:lnTo>
                  <a:pt x="162" y="480"/>
                </a:lnTo>
                <a:lnTo>
                  <a:pt x="162" y="479"/>
                </a:lnTo>
                <a:lnTo>
                  <a:pt x="160" y="479"/>
                </a:lnTo>
                <a:lnTo>
                  <a:pt x="158" y="476"/>
                </a:lnTo>
                <a:lnTo>
                  <a:pt x="153" y="475"/>
                </a:lnTo>
                <a:lnTo>
                  <a:pt x="150" y="473"/>
                </a:lnTo>
                <a:lnTo>
                  <a:pt x="149" y="472"/>
                </a:lnTo>
                <a:lnTo>
                  <a:pt x="149" y="470"/>
                </a:lnTo>
                <a:lnTo>
                  <a:pt x="150" y="470"/>
                </a:lnTo>
                <a:lnTo>
                  <a:pt x="150" y="469"/>
                </a:lnTo>
                <a:lnTo>
                  <a:pt x="150" y="468"/>
                </a:lnTo>
                <a:lnTo>
                  <a:pt x="150" y="466"/>
                </a:lnTo>
                <a:lnTo>
                  <a:pt x="150" y="465"/>
                </a:lnTo>
                <a:lnTo>
                  <a:pt x="149" y="463"/>
                </a:lnTo>
                <a:lnTo>
                  <a:pt x="148" y="463"/>
                </a:lnTo>
                <a:lnTo>
                  <a:pt x="143" y="461"/>
                </a:lnTo>
                <a:lnTo>
                  <a:pt x="142" y="461"/>
                </a:lnTo>
                <a:lnTo>
                  <a:pt x="141" y="460"/>
                </a:lnTo>
                <a:lnTo>
                  <a:pt x="139" y="459"/>
                </a:lnTo>
                <a:lnTo>
                  <a:pt x="138" y="456"/>
                </a:lnTo>
                <a:lnTo>
                  <a:pt x="137" y="453"/>
                </a:lnTo>
                <a:lnTo>
                  <a:pt x="137" y="451"/>
                </a:lnTo>
                <a:lnTo>
                  <a:pt x="137" y="446"/>
                </a:lnTo>
                <a:lnTo>
                  <a:pt x="136" y="444"/>
                </a:lnTo>
                <a:lnTo>
                  <a:pt x="136" y="442"/>
                </a:lnTo>
                <a:lnTo>
                  <a:pt x="137" y="441"/>
                </a:lnTo>
                <a:lnTo>
                  <a:pt x="137" y="440"/>
                </a:lnTo>
                <a:lnTo>
                  <a:pt x="137" y="439"/>
                </a:lnTo>
                <a:lnTo>
                  <a:pt x="137" y="438"/>
                </a:lnTo>
                <a:lnTo>
                  <a:pt x="138" y="437"/>
                </a:lnTo>
                <a:lnTo>
                  <a:pt x="138" y="435"/>
                </a:lnTo>
                <a:lnTo>
                  <a:pt x="138" y="434"/>
                </a:lnTo>
                <a:lnTo>
                  <a:pt x="138" y="433"/>
                </a:lnTo>
                <a:lnTo>
                  <a:pt x="138" y="432"/>
                </a:lnTo>
                <a:lnTo>
                  <a:pt x="139" y="432"/>
                </a:lnTo>
                <a:lnTo>
                  <a:pt x="138" y="431"/>
                </a:lnTo>
                <a:lnTo>
                  <a:pt x="137" y="430"/>
                </a:lnTo>
                <a:lnTo>
                  <a:pt x="136" y="430"/>
                </a:lnTo>
                <a:lnTo>
                  <a:pt x="135" y="430"/>
                </a:lnTo>
                <a:lnTo>
                  <a:pt x="134" y="428"/>
                </a:lnTo>
                <a:lnTo>
                  <a:pt x="134" y="427"/>
                </a:lnTo>
                <a:lnTo>
                  <a:pt x="132" y="427"/>
                </a:lnTo>
                <a:lnTo>
                  <a:pt x="131" y="426"/>
                </a:lnTo>
                <a:lnTo>
                  <a:pt x="131" y="425"/>
                </a:lnTo>
                <a:lnTo>
                  <a:pt x="128" y="423"/>
                </a:lnTo>
                <a:lnTo>
                  <a:pt x="127" y="423"/>
                </a:lnTo>
                <a:lnTo>
                  <a:pt x="121" y="421"/>
                </a:lnTo>
                <a:lnTo>
                  <a:pt x="119" y="420"/>
                </a:lnTo>
                <a:lnTo>
                  <a:pt x="117" y="420"/>
                </a:lnTo>
                <a:lnTo>
                  <a:pt x="117" y="421"/>
                </a:lnTo>
                <a:lnTo>
                  <a:pt x="116" y="420"/>
                </a:lnTo>
                <a:lnTo>
                  <a:pt x="114" y="419"/>
                </a:lnTo>
                <a:lnTo>
                  <a:pt x="113" y="419"/>
                </a:lnTo>
                <a:lnTo>
                  <a:pt x="110" y="420"/>
                </a:lnTo>
                <a:lnTo>
                  <a:pt x="110" y="419"/>
                </a:lnTo>
                <a:lnTo>
                  <a:pt x="110" y="418"/>
                </a:lnTo>
                <a:lnTo>
                  <a:pt x="109" y="417"/>
                </a:lnTo>
                <a:lnTo>
                  <a:pt x="109" y="416"/>
                </a:lnTo>
                <a:lnTo>
                  <a:pt x="107" y="414"/>
                </a:lnTo>
                <a:lnTo>
                  <a:pt x="107" y="413"/>
                </a:lnTo>
                <a:lnTo>
                  <a:pt x="106" y="412"/>
                </a:lnTo>
                <a:lnTo>
                  <a:pt x="106" y="413"/>
                </a:lnTo>
                <a:lnTo>
                  <a:pt x="103" y="413"/>
                </a:lnTo>
                <a:lnTo>
                  <a:pt x="102" y="414"/>
                </a:lnTo>
                <a:lnTo>
                  <a:pt x="101" y="416"/>
                </a:lnTo>
                <a:lnTo>
                  <a:pt x="100" y="418"/>
                </a:lnTo>
                <a:lnTo>
                  <a:pt x="100" y="419"/>
                </a:lnTo>
                <a:lnTo>
                  <a:pt x="100" y="420"/>
                </a:lnTo>
                <a:lnTo>
                  <a:pt x="100" y="421"/>
                </a:lnTo>
                <a:lnTo>
                  <a:pt x="99" y="423"/>
                </a:lnTo>
                <a:lnTo>
                  <a:pt x="99" y="424"/>
                </a:lnTo>
                <a:lnTo>
                  <a:pt x="98" y="423"/>
                </a:lnTo>
                <a:lnTo>
                  <a:pt x="96" y="423"/>
                </a:lnTo>
                <a:lnTo>
                  <a:pt x="95" y="423"/>
                </a:lnTo>
                <a:lnTo>
                  <a:pt x="95" y="424"/>
                </a:lnTo>
                <a:lnTo>
                  <a:pt x="95" y="425"/>
                </a:lnTo>
                <a:lnTo>
                  <a:pt x="96" y="426"/>
                </a:lnTo>
                <a:lnTo>
                  <a:pt x="96" y="427"/>
                </a:lnTo>
                <a:lnTo>
                  <a:pt x="95" y="427"/>
                </a:lnTo>
                <a:lnTo>
                  <a:pt x="94" y="426"/>
                </a:lnTo>
                <a:lnTo>
                  <a:pt x="93" y="426"/>
                </a:lnTo>
                <a:lnTo>
                  <a:pt x="92" y="426"/>
                </a:lnTo>
                <a:lnTo>
                  <a:pt x="91" y="426"/>
                </a:lnTo>
                <a:lnTo>
                  <a:pt x="91" y="425"/>
                </a:lnTo>
                <a:lnTo>
                  <a:pt x="89" y="425"/>
                </a:lnTo>
                <a:lnTo>
                  <a:pt x="89" y="424"/>
                </a:lnTo>
                <a:lnTo>
                  <a:pt x="89" y="423"/>
                </a:lnTo>
                <a:lnTo>
                  <a:pt x="89" y="421"/>
                </a:lnTo>
                <a:lnTo>
                  <a:pt x="87" y="418"/>
                </a:lnTo>
                <a:lnTo>
                  <a:pt x="86" y="416"/>
                </a:lnTo>
                <a:lnTo>
                  <a:pt x="86" y="414"/>
                </a:lnTo>
                <a:lnTo>
                  <a:pt x="86" y="413"/>
                </a:lnTo>
                <a:lnTo>
                  <a:pt x="86" y="412"/>
                </a:lnTo>
                <a:lnTo>
                  <a:pt x="82" y="409"/>
                </a:lnTo>
                <a:lnTo>
                  <a:pt x="81" y="407"/>
                </a:lnTo>
                <a:lnTo>
                  <a:pt x="81" y="400"/>
                </a:lnTo>
                <a:lnTo>
                  <a:pt x="81" y="399"/>
                </a:lnTo>
                <a:lnTo>
                  <a:pt x="82" y="398"/>
                </a:lnTo>
                <a:lnTo>
                  <a:pt x="84" y="396"/>
                </a:lnTo>
                <a:lnTo>
                  <a:pt x="84" y="395"/>
                </a:lnTo>
                <a:lnTo>
                  <a:pt x="84" y="393"/>
                </a:lnTo>
                <a:lnTo>
                  <a:pt x="82" y="393"/>
                </a:lnTo>
                <a:lnTo>
                  <a:pt x="81" y="393"/>
                </a:lnTo>
                <a:lnTo>
                  <a:pt x="80" y="393"/>
                </a:lnTo>
                <a:lnTo>
                  <a:pt x="79" y="392"/>
                </a:lnTo>
                <a:lnTo>
                  <a:pt x="78" y="391"/>
                </a:lnTo>
                <a:lnTo>
                  <a:pt x="77" y="390"/>
                </a:lnTo>
                <a:lnTo>
                  <a:pt x="77" y="389"/>
                </a:lnTo>
                <a:lnTo>
                  <a:pt x="75" y="388"/>
                </a:lnTo>
                <a:lnTo>
                  <a:pt x="75" y="385"/>
                </a:lnTo>
                <a:lnTo>
                  <a:pt x="75" y="384"/>
                </a:lnTo>
                <a:lnTo>
                  <a:pt x="74" y="382"/>
                </a:lnTo>
                <a:lnTo>
                  <a:pt x="73" y="382"/>
                </a:lnTo>
                <a:lnTo>
                  <a:pt x="72" y="382"/>
                </a:lnTo>
                <a:lnTo>
                  <a:pt x="71" y="381"/>
                </a:lnTo>
                <a:lnTo>
                  <a:pt x="70" y="379"/>
                </a:lnTo>
                <a:lnTo>
                  <a:pt x="68" y="379"/>
                </a:lnTo>
                <a:lnTo>
                  <a:pt x="67" y="379"/>
                </a:lnTo>
                <a:lnTo>
                  <a:pt x="66" y="379"/>
                </a:lnTo>
                <a:lnTo>
                  <a:pt x="65" y="377"/>
                </a:lnTo>
                <a:lnTo>
                  <a:pt x="64" y="376"/>
                </a:lnTo>
                <a:lnTo>
                  <a:pt x="61" y="375"/>
                </a:lnTo>
                <a:lnTo>
                  <a:pt x="58" y="376"/>
                </a:lnTo>
                <a:lnTo>
                  <a:pt x="57" y="376"/>
                </a:lnTo>
                <a:lnTo>
                  <a:pt x="56" y="375"/>
                </a:lnTo>
                <a:lnTo>
                  <a:pt x="55" y="376"/>
                </a:lnTo>
                <a:lnTo>
                  <a:pt x="53" y="376"/>
                </a:lnTo>
                <a:lnTo>
                  <a:pt x="51" y="376"/>
                </a:lnTo>
                <a:lnTo>
                  <a:pt x="49" y="376"/>
                </a:lnTo>
                <a:lnTo>
                  <a:pt x="46" y="374"/>
                </a:lnTo>
                <a:lnTo>
                  <a:pt x="45" y="374"/>
                </a:lnTo>
                <a:lnTo>
                  <a:pt x="43" y="374"/>
                </a:lnTo>
                <a:lnTo>
                  <a:pt x="41" y="375"/>
                </a:lnTo>
                <a:lnTo>
                  <a:pt x="38" y="376"/>
                </a:lnTo>
                <a:lnTo>
                  <a:pt x="36" y="378"/>
                </a:lnTo>
                <a:lnTo>
                  <a:pt x="35" y="381"/>
                </a:lnTo>
                <a:lnTo>
                  <a:pt x="34" y="381"/>
                </a:lnTo>
                <a:lnTo>
                  <a:pt x="32" y="381"/>
                </a:lnTo>
                <a:lnTo>
                  <a:pt x="31" y="381"/>
                </a:lnTo>
                <a:lnTo>
                  <a:pt x="31" y="379"/>
                </a:lnTo>
                <a:lnTo>
                  <a:pt x="31" y="378"/>
                </a:lnTo>
                <a:lnTo>
                  <a:pt x="30" y="377"/>
                </a:lnTo>
                <a:lnTo>
                  <a:pt x="28" y="377"/>
                </a:lnTo>
                <a:lnTo>
                  <a:pt x="27" y="377"/>
                </a:lnTo>
                <a:lnTo>
                  <a:pt x="24" y="375"/>
                </a:lnTo>
                <a:lnTo>
                  <a:pt x="23" y="375"/>
                </a:lnTo>
                <a:lnTo>
                  <a:pt x="22" y="375"/>
                </a:lnTo>
                <a:lnTo>
                  <a:pt x="21" y="375"/>
                </a:lnTo>
                <a:lnTo>
                  <a:pt x="20" y="375"/>
                </a:lnTo>
                <a:lnTo>
                  <a:pt x="18" y="372"/>
                </a:lnTo>
                <a:lnTo>
                  <a:pt x="17" y="372"/>
                </a:lnTo>
                <a:lnTo>
                  <a:pt x="16" y="371"/>
                </a:lnTo>
                <a:lnTo>
                  <a:pt x="16" y="370"/>
                </a:lnTo>
                <a:lnTo>
                  <a:pt x="15" y="370"/>
                </a:lnTo>
                <a:lnTo>
                  <a:pt x="14" y="370"/>
                </a:lnTo>
                <a:lnTo>
                  <a:pt x="13" y="370"/>
                </a:lnTo>
                <a:lnTo>
                  <a:pt x="11" y="370"/>
                </a:lnTo>
                <a:lnTo>
                  <a:pt x="10" y="369"/>
                </a:lnTo>
                <a:lnTo>
                  <a:pt x="9" y="369"/>
                </a:lnTo>
                <a:lnTo>
                  <a:pt x="8" y="369"/>
                </a:lnTo>
                <a:lnTo>
                  <a:pt x="3" y="368"/>
                </a:lnTo>
                <a:lnTo>
                  <a:pt x="1" y="367"/>
                </a:lnTo>
                <a:lnTo>
                  <a:pt x="0" y="364"/>
                </a:lnTo>
                <a:lnTo>
                  <a:pt x="1" y="342"/>
                </a:lnTo>
                <a:lnTo>
                  <a:pt x="2" y="319"/>
                </a:lnTo>
                <a:lnTo>
                  <a:pt x="4" y="297"/>
                </a:lnTo>
                <a:lnTo>
                  <a:pt x="6" y="273"/>
                </a:lnTo>
                <a:lnTo>
                  <a:pt x="7" y="251"/>
                </a:lnTo>
                <a:lnTo>
                  <a:pt x="8" y="228"/>
                </a:lnTo>
                <a:lnTo>
                  <a:pt x="9" y="205"/>
                </a:lnTo>
                <a:lnTo>
                  <a:pt x="10" y="182"/>
                </a:lnTo>
                <a:lnTo>
                  <a:pt x="11" y="159"/>
                </a:lnTo>
                <a:lnTo>
                  <a:pt x="13" y="137"/>
                </a:lnTo>
                <a:lnTo>
                  <a:pt x="14" y="114"/>
                </a:lnTo>
                <a:lnTo>
                  <a:pt x="15" y="91"/>
                </a:lnTo>
                <a:lnTo>
                  <a:pt x="16" y="68"/>
                </a:lnTo>
                <a:lnTo>
                  <a:pt x="18" y="46"/>
                </a:lnTo>
                <a:lnTo>
                  <a:pt x="20" y="23"/>
                </a:lnTo>
                <a:lnTo>
                  <a:pt x="21" y="0"/>
                </a:lnTo>
                <a:lnTo>
                  <a:pt x="51" y="2"/>
                </a:lnTo>
                <a:lnTo>
                  <a:pt x="82" y="4"/>
                </a:lnTo>
                <a:lnTo>
                  <a:pt x="113" y="6"/>
                </a:lnTo>
                <a:lnTo>
                  <a:pt x="144" y="7"/>
                </a:lnTo>
                <a:lnTo>
                  <a:pt x="174" y="10"/>
                </a:lnTo>
                <a:lnTo>
                  <a:pt x="206" y="12"/>
                </a:lnTo>
                <a:lnTo>
                  <a:pt x="236" y="16"/>
                </a:lnTo>
                <a:lnTo>
                  <a:pt x="267" y="18"/>
                </a:lnTo>
                <a:lnTo>
                  <a:pt x="298" y="20"/>
                </a:lnTo>
                <a:lnTo>
                  <a:pt x="329" y="24"/>
                </a:lnTo>
                <a:lnTo>
                  <a:pt x="359" y="26"/>
                </a:lnTo>
                <a:lnTo>
                  <a:pt x="390" y="30"/>
                </a:lnTo>
                <a:lnTo>
                  <a:pt x="421" y="33"/>
                </a:lnTo>
                <a:lnTo>
                  <a:pt x="451" y="35"/>
                </a:lnTo>
                <a:lnTo>
                  <a:pt x="483" y="39"/>
                </a:lnTo>
                <a:lnTo>
                  <a:pt x="513" y="42"/>
                </a:lnTo>
                <a:lnTo>
                  <a:pt x="526" y="45"/>
                </a:lnTo>
                <a:lnTo>
                  <a:pt x="528" y="42"/>
                </a:lnTo>
                <a:lnTo>
                  <a:pt x="529" y="42"/>
                </a:lnTo>
                <a:lnTo>
                  <a:pt x="530" y="41"/>
                </a:lnTo>
                <a:lnTo>
                  <a:pt x="532" y="40"/>
                </a:lnTo>
                <a:lnTo>
                  <a:pt x="533" y="39"/>
                </a:lnTo>
                <a:lnTo>
                  <a:pt x="534" y="35"/>
                </a:lnTo>
                <a:lnTo>
                  <a:pt x="535" y="34"/>
                </a:lnTo>
                <a:lnTo>
                  <a:pt x="536" y="34"/>
                </a:lnTo>
                <a:lnTo>
                  <a:pt x="537" y="34"/>
                </a:lnTo>
                <a:lnTo>
                  <a:pt x="539" y="33"/>
                </a:lnTo>
                <a:lnTo>
                  <a:pt x="540" y="33"/>
                </a:lnTo>
                <a:lnTo>
                  <a:pt x="542" y="32"/>
                </a:lnTo>
                <a:lnTo>
                  <a:pt x="542" y="31"/>
                </a:lnTo>
                <a:lnTo>
                  <a:pt x="543" y="30"/>
                </a:lnTo>
                <a:lnTo>
                  <a:pt x="544" y="30"/>
                </a:lnTo>
                <a:lnTo>
                  <a:pt x="546" y="30"/>
                </a:lnTo>
                <a:lnTo>
                  <a:pt x="546" y="28"/>
                </a:lnTo>
                <a:lnTo>
                  <a:pt x="547" y="28"/>
                </a:lnTo>
                <a:lnTo>
                  <a:pt x="554" y="25"/>
                </a:lnTo>
                <a:lnTo>
                  <a:pt x="555" y="25"/>
                </a:lnTo>
                <a:lnTo>
                  <a:pt x="556" y="25"/>
                </a:lnTo>
                <a:lnTo>
                  <a:pt x="557" y="24"/>
                </a:lnTo>
                <a:lnTo>
                  <a:pt x="561" y="19"/>
                </a:lnTo>
                <a:lnTo>
                  <a:pt x="562" y="18"/>
                </a:lnTo>
                <a:lnTo>
                  <a:pt x="568" y="18"/>
                </a:lnTo>
                <a:lnTo>
                  <a:pt x="569" y="18"/>
                </a:lnTo>
                <a:lnTo>
                  <a:pt x="570" y="19"/>
                </a:lnTo>
                <a:lnTo>
                  <a:pt x="570" y="20"/>
                </a:lnTo>
                <a:lnTo>
                  <a:pt x="570" y="21"/>
                </a:lnTo>
                <a:lnTo>
                  <a:pt x="571" y="21"/>
                </a:lnTo>
                <a:lnTo>
                  <a:pt x="573" y="21"/>
                </a:lnTo>
                <a:lnTo>
                  <a:pt x="575" y="23"/>
                </a:lnTo>
                <a:lnTo>
                  <a:pt x="576" y="24"/>
                </a:lnTo>
                <a:lnTo>
                  <a:pt x="577" y="23"/>
                </a:lnTo>
                <a:lnTo>
                  <a:pt x="578" y="23"/>
                </a:lnTo>
                <a:lnTo>
                  <a:pt x="579" y="23"/>
                </a:lnTo>
                <a:lnTo>
                  <a:pt x="586" y="23"/>
                </a:lnTo>
                <a:lnTo>
                  <a:pt x="589" y="24"/>
                </a:lnTo>
                <a:lnTo>
                  <a:pt x="591" y="24"/>
                </a:lnTo>
                <a:lnTo>
                  <a:pt x="592" y="24"/>
                </a:lnTo>
                <a:lnTo>
                  <a:pt x="594" y="24"/>
                </a:lnTo>
                <a:lnTo>
                  <a:pt x="596" y="24"/>
                </a:lnTo>
                <a:lnTo>
                  <a:pt x="598" y="23"/>
                </a:lnTo>
                <a:lnTo>
                  <a:pt x="601" y="23"/>
                </a:lnTo>
                <a:lnTo>
                  <a:pt x="605" y="21"/>
                </a:lnTo>
                <a:lnTo>
                  <a:pt x="606" y="21"/>
                </a:lnTo>
                <a:lnTo>
                  <a:pt x="610" y="23"/>
                </a:lnTo>
                <a:lnTo>
                  <a:pt x="611" y="23"/>
                </a:lnTo>
                <a:lnTo>
                  <a:pt x="612" y="21"/>
                </a:lnTo>
                <a:lnTo>
                  <a:pt x="614" y="21"/>
                </a:lnTo>
                <a:lnTo>
                  <a:pt x="615" y="23"/>
                </a:lnTo>
                <a:lnTo>
                  <a:pt x="618" y="25"/>
                </a:lnTo>
                <a:lnTo>
                  <a:pt x="620" y="28"/>
                </a:lnTo>
                <a:lnTo>
                  <a:pt x="622" y="31"/>
                </a:lnTo>
                <a:lnTo>
                  <a:pt x="625" y="32"/>
                </a:lnTo>
                <a:lnTo>
                  <a:pt x="633" y="33"/>
                </a:lnTo>
                <a:lnTo>
                  <a:pt x="636" y="33"/>
                </a:lnTo>
                <a:lnTo>
                  <a:pt x="642" y="33"/>
                </a:lnTo>
                <a:lnTo>
                  <a:pt x="644" y="33"/>
                </a:lnTo>
                <a:lnTo>
                  <a:pt x="647" y="34"/>
                </a:lnTo>
                <a:lnTo>
                  <a:pt x="649" y="35"/>
                </a:lnTo>
                <a:lnTo>
                  <a:pt x="650" y="37"/>
                </a:lnTo>
                <a:lnTo>
                  <a:pt x="653" y="38"/>
                </a:lnTo>
                <a:lnTo>
                  <a:pt x="654" y="39"/>
                </a:lnTo>
                <a:lnTo>
                  <a:pt x="654" y="40"/>
                </a:lnTo>
                <a:lnTo>
                  <a:pt x="655" y="41"/>
                </a:lnTo>
                <a:lnTo>
                  <a:pt x="656" y="41"/>
                </a:lnTo>
                <a:lnTo>
                  <a:pt x="658" y="41"/>
                </a:lnTo>
                <a:lnTo>
                  <a:pt x="660" y="42"/>
                </a:lnTo>
                <a:lnTo>
                  <a:pt x="660" y="44"/>
                </a:lnTo>
                <a:lnTo>
                  <a:pt x="660" y="46"/>
                </a:lnTo>
                <a:lnTo>
                  <a:pt x="660" y="48"/>
                </a:lnTo>
                <a:lnTo>
                  <a:pt x="660" y="49"/>
                </a:lnTo>
                <a:lnTo>
                  <a:pt x="662" y="51"/>
                </a:lnTo>
                <a:lnTo>
                  <a:pt x="664" y="51"/>
                </a:lnTo>
                <a:lnTo>
                  <a:pt x="665" y="51"/>
                </a:lnTo>
                <a:lnTo>
                  <a:pt x="667" y="52"/>
                </a:lnTo>
                <a:lnTo>
                  <a:pt x="669" y="54"/>
                </a:lnTo>
                <a:lnTo>
                  <a:pt x="672" y="58"/>
                </a:lnTo>
                <a:lnTo>
                  <a:pt x="672" y="62"/>
                </a:lnTo>
                <a:lnTo>
                  <a:pt x="674" y="63"/>
                </a:lnTo>
                <a:lnTo>
                  <a:pt x="672" y="65"/>
                </a:lnTo>
                <a:lnTo>
                  <a:pt x="672" y="66"/>
                </a:lnTo>
                <a:lnTo>
                  <a:pt x="672" y="68"/>
                </a:lnTo>
                <a:lnTo>
                  <a:pt x="672" y="70"/>
                </a:lnTo>
                <a:lnTo>
                  <a:pt x="672" y="72"/>
                </a:lnTo>
                <a:lnTo>
                  <a:pt x="674" y="72"/>
                </a:lnTo>
                <a:lnTo>
                  <a:pt x="674" y="73"/>
                </a:lnTo>
                <a:lnTo>
                  <a:pt x="674" y="74"/>
                </a:lnTo>
                <a:lnTo>
                  <a:pt x="674" y="75"/>
                </a:lnTo>
                <a:lnTo>
                  <a:pt x="675" y="76"/>
                </a:lnTo>
                <a:lnTo>
                  <a:pt x="676" y="76"/>
                </a:lnTo>
                <a:lnTo>
                  <a:pt x="677" y="76"/>
                </a:lnTo>
                <a:lnTo>
                  <a:pt x="678" y="75"/>
                </a:lnTo>
                <a:lnTo>
                  <a:pt x="679" y="75"/>
                </a:lnTo>
                <a:lnTo>
                  <a:pt x="679" y="74"/>
                </a:lnTo>
                <a:lnTo>
                  <a:pt x="681" y="74"/>
                </a:lnTo>
                <a:lnTo>
                  <a:pt x="682" y="74"/>
                </a:lnTo>
                <a:lnTo>
                  <a:pt x="682" y="73"/>
                </a:lnTo>
                <a:lnTo>
                  <a:pt x="683" y="72"/>
                </a:lnTo>
                <a:lnTo>
                  <a:pt x="684" y="70"/>
                </a:lnTo>
                <a:lnTo>
                  <a:pt x="685" y="70"/>
                </a:lnTo>
                <a:lnTo>
                  <a:pt x="686" y="69"/>
                </a:lnTo>
                <a:lnTo>
                  <a:pt x="686" y="67"/>
                </a:lnTo>
                <a:lnTo>
                  <a:pt x="686" y="66"/>
                </a:lnTo>
                <a:lnTo>
                  <a:pt x="689" y="63"/>
                </a:lnTo>
                <a:lnTo>
                  <a:pt x="689" y="62"/>
                </a:lnTo>
                <a:lnTo>
                  <a:pt x="690" y="62"/>
                </a:lnTo>
                <a:lnTo>
                  <a:pt x="691" y="62"/>
                </a:lnTo>
                <a:lnTo>
                  <a:pt x="692" y="62"/>
                </a:lnTo>
                <a:lnTo>
                  <a:pt x="693" y="61"/>
                </a:lnTo>
                <a:lnTo>
                  <a:pt x="695" y="61"/>
                </a:lnTo>
                <a:lnTo>
                  <a:pt x="696" y="61"/>
                </a:lnTo>
                <a:lnTo>
                  <a:pt x="697" y="61"/>
                </a:lnTo>
                <a:lnTo>
                  <a:pt x="699" y="60"/>
                </a:lnTo>
                <a:lnTo>
                  <a:pt x="700" y="59"/>
                </a:lnTo>
                <a:lnTo>
                  <a:pt x="703" y="63"/>
                </a:lnTo>
                <a:lnTo>
                  <a:pt x="703" y="65"/>
                </a:lnTo>
                <a:lnTo>
                  <a:pt x="704" y="65"/>
                </a:lnTo>
                <a:lnTo>
                  <a:pt x="705" y="65"/>
                </a:lnTo>
                <a:lnTo>
                  <a:pt x="705" y="66"/>
                </a:lnTo>
                <a:lnTo>
                  <a:pt x="706" y="66"/>
                </a:lnTo>
                <a:lnTo>
                  <a:pt x="707" y="63"/>
                </a:lnTo>
                <a:lnTo>
                  <a:pt x="708" y="62"/>
                </a:lnTo>
                <a:lnTo>
                  <a:pt x="710" y="62"/>
                </a:lnTo>
                <a:lnTo>
                  <a:pt x="711" y="63"/>
                </a:lnTo>
                <a:lnTo>
                  <a:pt x="712" y="63"/>
                </a:lnTo>
                <a:lnTo>
                  <a:pt x="713" y="63"/>
                </a:lnTo>
                <a:lnTo>
                  <a:pt x="715" y="63"/>
                </a:lnTo>
                <a:lnTo>
                  <a:pt x="717" y="62"/>
                </a:lnTo>
                <a:lnTo>
                  <a:pt x="718" y="63"/>
                </a:lnTo>
                <a:lnTo>
                  <a:pt x="718" y="62"/>
                </a:lnTo>
                <a:lnTo>
                  <a:pt x="719" y="62"/>
                </a:lnTo>
                <a:lnTo>
                  <a:pt x="719" y="61"/>
                </a:lnTo>
                <a:lnTo>
                  <a:pt x="720" y="61"/>
                </a:lnTo>
                <a:lnTo>
                  <a:pt x="720" y="59"/>
                </a:lnTo>
                <a:lnTo>
                  <a:pt x="721" y="58"/>
                </a:lnTo>
                <a:lnTo>
                  <a:pt x="721" y="56"/>
                </a:lnTo>
                <a:lnTo>
                  <a:pt x="721" y="55"/>
                </a:lnTo>
                <a:lnTo>
                  <a:pt x="721" y="54"/>
                </a:lnTo>
                <a:lnTo>
                  <a:pt x="722" y="52"/>
                </a:lnTo>
                <a:lnTo>
                  <a:pt x="722" y="51"/>
                </a:lnTo>
                <a:lnTo>
                  <a:pt x="724" y="49"/>
                </a:lnTo>
                <a:lnTo>
                  <a:pt x="724" y="48"/>
                </a:lnTo>
                <a:lnTo>
                  <a:pt x="722" y="46"/>
                </a:lnTo>
                <a:lnTo>
                  <a:pt x="721" y="44"/>
                </a:lnTo>
                <a:lnTo>
                  <a:pt x="720" y="44"/>
                </a:lnTo>
                <a:lnTo>
                  <a:pt x="720" y="42"/>
                </a:lnTo>
                <a:lnTo>
                  <a:pt x="720" y="41"/>
                </a:lnTo>
                <a:lnTo>
                  <a:pt x="720" y="40"/>
                </a:lnTo>
                <a:lnTo>
                  <a:pt x="719" y="38"/>
                </a:lnTo>
                <a:lnTo>
                  <a:pt x="719" y="37"/>
                </a:lnTo>
                <a:lnTo>
                  <a:pt x="720" y="35"/>
                </a:lnTo>
                <a:lnTo>
                  <a:pt x="721" y="35"/>
                </a:lnTo>
                <a:lnTo>
                  <a:pt x="722" y="35"/>
                </a:lnTo>
                <a:lnTo>
                  <a:pt x="724" y="34"/>
                </a:lnTo>
                <a:lnTo>
                  <a:pt x="725" y="34"/>
                </a:lnTo>
                <a:lnTo>
                  <a:pt x="725" y="33"/>
                </a:lnTo>
                <a:lnTo>
                  <a:pt x="733" y="31"/>
                </a:lnTo>
                <a:lnTo>
                  <a:pt x="734" y="31"/>
                </a:lnTo>
                <a:lnTo>
                  <a:pt x="736" y="31"/>
                </a:lnTo>
                <a:lnTo>
                  <a:pt x="738" y="31"/>
                </a:lnTo>
                <a:lnTo>
                  <a:pt x="739" y="31"/>
                </a:lnTo>
                <a:lnTo>
                  <a:pt x="740" y="30"/>
                </a:lnTo>
                <a:lnTo>
                  <a:pt x="741" y="28"/>
                </a:lnTo>
                <a:lnTo>
                  <a:pt x="742" y="28"/>
                </a:lnTo>
                <a:lnTo>
                  <a:pt x="743" y="28"/>
                </a:lnTo>
                <a:lnTo>
                  <a:pt x="746" y="28"/>
                </a:lnTo>
                <a:lnTo>
                  <a:pt x="748" y="27"/>
                </a:lnTo>
                <a:lnTo>
                  <a:pt x="749" y="27"/>
                </a:lnTo>
                <a:lnTo>
                  <a:pt x="749" y="26"/>
                </a:lnTo>
                <a:lnTo>
                  <a:pt x="752" y="24"/>
                </a:lnTo>
                <a:lnTo>
                  <a:pt x="753" y="24"/>
                </a:lnTo>
                <a:lnTo>
                  <a:pt x="755" y="21"/>
                </a:lnTo>
                <a:lnTo>
                  <a:pt x="756" y="21"/>
                </a:lnTo>
                <a:lnTo>
                  <a:pt x="757" y="23"/>
                </a:lnTo>
                <a:lnTo>
                  <a:pt x="759" y="24"/>
                </a:lnTo>
                <a:lnTo>
                  <a:pt x="757" y="25"/>
                </a:lnTo>
                <a:lnTo>
                  <a:pt x="759" y="26"/>
                </a:lnTo>
                <a:lnTo>
                  <a:pt x="760" y="27"/>
                </a:lnTo>
                <a:lnTo>
                  <a:pt x="761" y="27"/>
                </a:lnTo>
                <a:lnTo>
                  <a:pt x="762" y="26"/>
                </a:lnTo>
                <a:lnTo>
                  <a:pt x="762" y="25"/>
                </a:lnTo>
                <a:lnTo>
                  <a:pt x="763" y="25"/>
                </a:lnTo>
                <a:lnTo>
                  <a:pt x="764" y="26"/>
                </a:lnTo>
                <a:lnTo>
                  <a:pt x="765" y="27"/>
                </a:lnTo>
                <a:lnTo>
                  <a:pt x="771" y="31"/>
                </a:lnTo>
                <a:lnTo>
                  <a:pt x="772" y="31"/>
                </a:lnTo>
                <a:lnTo>
                  <a:pt x="774" y="31"/>
                </a:lnTo>
                <a:lnTo>
                  <a:pt x="776" y="31"/>
                </a:lnTo>
                <a:lnTo>
                  <a:pt x="776" y="30"/>
                </a:lnTo>
                <a:lnTo>
                  <a:pt x="777" y="30"/>
                </a:lnTo>
                <a:lnTo>
                  <a:pt x="778" y="30"/>
                </a:lnTo>
                <a:lnTo>
                  <a:pt x="779" y="30"/>
                </a:lnTo>
                <a:lnTo>
                  <a:pt x="781" y="30"/>
                </a:lnTo>
                <a:lnTo>
                  <a:pt x="783" y="31"/>
                </a:lnTo>
                <a:lnTo>
                  <a:pt x="786" y="32"/>
                </a:lnTo>
                <a:lnTo>
                  <a:pt x="788" y="32"/>
                </a:lnTo>
                <a:lnTo>
                  <a:pt x="791" y="33"/>
                </a:lnTo>
                <a:lnTo>
                  <a:pt x="792" y="33"/>
                </a:lnTo>
                <a:lnTo>
                  <a:pt x="793" y="34"/>
                </a:lnTo>
                <a:lnTo>
                  <a:pt x="795" y="33"/>
                </a:lnTo>
                <a:lnTo>
                  <a:pt x="796" y="33"/>
                </a:lnTo>
                <a:lnTo>
                  <a:pt x="797" y="31"/>
                </a:lnTo>
                <a:lnTo>
                  <a:pt x="798" y="31"/>
                </a:lnTo>
                <a:lnTo>
                  <a:pt x="798" y="30"/>
                </a:lnTo>
                <a:lnTo>
                  <a:pt x="799" y="28"/>
                </a:lnTo>
                <a:lnTo>
                  <a:pt x="800" y="27"/>
                </a:lnTo>
                <a:lnTo>
                  <a:pt x="802" y="28"/>
                </a:lnTo>
                <a:lnTo>
                  <a:pt x="803" y="28"/>
                </a:lnTo>
                <a:lnTo>
                  <a:pt x="807" y="27"/>
                </a:lnTo>
                <a:lnTo>
                  <a:pt x="809" y="28"/>
                </a:lnTo>
                <a:lnTo>
                  <a:pt x="810" y="28"/>
                </a:lnTo>
                <a:lnTo>
                  <a:pt x="812" y="28"/>
                </a:lnTo>
                <a:lnTo>
                  <a:pt x="819" y="25"/>
                </a:lnTo>
                <a:lnTo>
                  <a:pt x="821" y="23"/>
                </a:lnTo>
                <a:lnTo>
                  <a:pt x="823" y="25"/>
                </a:lnTo>
                <a:lnTo>
                  <a:pt x="824" y="25"/>
                </a:lnTo>
                <a:lnTo>
                  <a:pt x="825" y="27"/>
                </a:lnTo>
                <a:lnTo>
                  <a:pt x="825" y="31"/>
                </a:lnTo>
                <a:lnTo>
                  <a:pt x="825" y="32"/>
                </a:lnTo>
                <a:lnTo>
                  <a:pt x="825" y="35"/>
                </a:lnTo>
                <a:lnTo>
                  <a:pt x="821" y="46"/>
                </a:lnTo>
                <a:lnTo>
                  <a:pt x="820" y="49"/>
                </a:lnTo>
                <a:lnTo>
                  <a:pt x="820" y="55"/>
                </a:lnTo>
                <a:lnTo>
                  <a:pt x="821" y="56"/>
                </a:lnTo>
                <a:lnTo>
                  <a:pt x="823" y="60"/>
                </a:lnTo>
                <a:lnTo>
                  <a:pt x="823" y="61"/>
                </a:lnTo>
                <a:lnTo>
                  <a:pt x="823" y="62"/>
                </a:lnTo>
                <a:lnTo>
                  <a:pt x="821" y="63"/>
                </a:lnTo>
                <a:lnTo>
                  <a:pt x="821" y="65"/>
                </a:lnTo>
                <a:lnTo>
                  <a:pt x="821" y="66"/>
                </a:lnTo>
                <a:lnTo>
                  <a:pt x="820" y="68"/>
                </a:lnTo>
                <a:lnTo>
                  <a:pt x="820" y="69"/>
                </a:lnTo>
                <a:lnTo>
                  <a:pt x="820" y="73"/>
                </a:lnTo>
                <a:lnTo>
                  <a:pt x="819" y="75"/>
                </a:lnTo>
                <a:lnTo>
                  <a:pt x="818" y="77"/>
                </a:lnTo>
                <a:lnTo>
                  <a:pt x="813" y="80"/>
                </a:lnTo>
                <a:lnTo>
                  <a:pt x="810" y="83"/>
                </a:lnTo>
                <a:lnTo>
                  <a:pt x="807" y="86"/>
                </a:lnTo>
                <a:lnTo>
                  <a:pt x="806" y="89"/>
                </a:lnTo>
                <a:lnTo>
                  <a:pt x="806" y="90"/>
                </a:lnTo>
                <a:lnTo>
                  <a:pt x="806" y="94"/>
                </a:lnTo>
                <a:lnTo>
                  <a:pt x="806" y="95"/>
                </a:lnTo>
                <a:lnTo>
                  <a:pt x="804" y="95"/>
                </a:lnTo>
                <a:lnTo>
                  <a:pt x="804" y="96"/>
                </a:lnTo>
                <a:lnTo>
                  <a:pt x="800" y="100"/>
                </a:lnTo>
                <a:lnTo>
                  <a:pt x="798" y="103"/>
                </a:lnTo>
                <a:lnTo>
                  <a:pt x="797" y="105"/>
                </a:lnTo>
                <a:lnTo>
                  <a:pt x="798" y="108"/>
                </a:lnTo>
                <a:lnTo>
                  <a:pt x="798" y="110"/>
                </a:lnTo>
                <a:lnTo>
                  <a:pt x="798" y="111"/>
                </a:lnTo>
                <a:lnTo>
                  <a:pt x="798" y="112"/>
                </a:lnTo>
                <a:lnTo>
                  <a:pt x="797" y="112"/>
                </a:lnTo>
                <a:lnTo>
                  <a:pt x="797" y="115"/>
                </a:lnTo>
                <a:lnTo>
                  <a:pt x="797" y="116"/>
                </a:lnTo>
                <a:lnTo>
                  <a:pt x="796" y="117"/>
                </a:lnTo>
                <a:lnTo>
                  <a:pt x="796" y="121"/>
                </a:lnTo>
                <a:lnTo>
                  <a:pt x="793" y="123"/>
                </a:lnTo>
                <a:lnTo>
                  <a:pt x="793" y="125"/>
                </a:lnTo>
                <a:lnTo>
                  <a:pt x="793" y="126"/>
                </a:lnTo>
                <a:lnTo>
                  <a:pt x="792" y="128"/>
                </a:lnTo>
                <a:lnTo>
                  <a:pt x="792" y="130"/>
                </a:lnTo>
                <a:lnTo>
                  <a:pt x="792" y="131"/>
                </a:lnTo>
                <a:lnTo>
                  <a:pt x="792" y="132"/>
                </a:lnTo>
                <a:lnTo>
                  <a:pt x="790" y="135"/>
                </a:lnTo>
                <a:lnTo>
                  <a:pt x="790" y="136"/>
                </a:lnTo>
                <a:lnTo>
                  <a:pt x="789" y="137"/>
                </a:lnTo>
                <a:lnTo>
                  <a:pt x="789" y="138"/>
                </a:lnTo>
                <a:lnTo>
                  <a:pt x="789" y="142"/>
                </a:lnTo>
                <a:lnTo>
                  <a:pt x="788" y="143"/>
                </a:lnTo>
                <a:lnTo>
                  <a:pt x="786" y="146"/>
                </a:lnTo>
                <a:lnTo>
                  <a:pt x="786" y="147"/>
                </a:lnTo>
                <a:lnTo>
                  <a:pt x="785" y="150"/>
                </a:lnTo>
                <a:lnTo>
                  <a:pt x="783" y="152"/>
                </a:lnTo>
                <a:lnTo>
                  <a:pt x="783" y="153"/>
                </a:lnTo>
                <a:lnTo>
                  <a:pt x="782" y="153"/>
                </a:lnTo>
                <a:lnTo>
                  <a:pt x="781" y="154"/>
                </a:lnTo>
                <a:lnTo>
                  <a:pt x="781" y="156"/>
                </a:lnTo>
                <a:lnTo>
                  <a:pt x="781" y="158"/>
                </a:lnTo>
                <a:lnTo>
                  <a:pt x="779" y="163"/>
                </a:lnTo>
                <a:lnTo>
                  <a:pt x="778" y="165"/>
                </a:lnTo>
                <a:lnTo>
                  <a:pt x="775" y="171"/>
                </a:lnTo>
                <a:lnTo>
                  <a:pt x="775" y="173"/>
                </a:lnTo>
                <a:lnTo>
                  <a:pt x="774" y="175"/>
                </a:lnTo>
                <a:lnTo>
                  <a:pt x="770" y="180"/>
                </a:lnTo>
                <a:lnTo>
                  <a:pt x="769" y="181"/>
                </a:lnTo>
                <a:lnTo>
                  <a:pt x="769" y="182"/>
                </a:lnTo>
                <a:lnTo>
                  <a:pt x="767" y="185"/>
                </a:lnTo>
                <a:lnTo>
                  <a:pt x="765" y="187"/>
                </a:lnTo>
                <a:lnTo>
                  <a:pt x="764" y="193"/>
                </a:lnTo>
                <a:lnTo>
                  <a:pt x="763" y="196"/>
                </a:lnTo>
                <a:lnTo>
                  <a:pt x="762" y="198"/>
                </a:lnTo>
                <a:lnTo>
                  <a:pt x="760" y="203"/>
                </a:lnTo>
                <a:lnTo>
                  <a:pt x="761" y="205"/>
                </a:lnTo>
                <a:lnTo>
                  <a:pt x="760" y="210"/>
                </a:lnTo>
                <a:lnTo>
                  <a:pt x="761" y="214"/>
                </a:lnTo>
                <a:lnTo>
                  <a:pt x="761" y="215"/>
                </a:lnTo>
                <a:lnTo>
                  <a:pt x="762" y="215"/>
                </a:lnTo>
                <a:lnTo>
                  <a:pt x="763" y="215"/>
                </a:lnTo>
                <a:lnTo>
                  <a:pt x="764" y="215"/>
                </a:lnTo>
                <a:lnTo>
                  <a:pt x="764" y="216"/>
                </a:lnTo>
                <a:lnTo>
                  <a:pt x="764" y="219"/>
                </a:lnTo>
                <a:lnTo>
                  <a:pt x="763" y="220"/>
                </a:lnTo>
                <a:lnTo>
                  <a:pt x="762" y="220"/>
                </a:lnTo>
                <a:lnTo>
                  <a:pt x="761" y="222"/>
                </a:lnTo>
                <a:lnTo>
                  <a:pt x="760" y="226"/>
                </a:lnTo>
                <a:lnTo>
                  <a:pt x="760" y="227"/>
                </a:lnTo>
                <a:lnTo>
                  <a:pt x="761" y="227"/>
                </a:lnTo>
                <a:lnTo>
                  <a:pt x="761" y="228"/>
                </a:lnTo>
                <a:lnTo>
                  <a:pt x="761" y="229"/>
                </a:lnTo>
                <a:lnTo>
                  <a:pt x="760" y="229"/>
                </a:lnTo>
                <a:lnTo>
                  <a:pt x="757" y="231"/>
                </a:lnTo>
                <a:lnTo>
                  <a:pt x="755" y="235"/>
                </a:lnTo>
                <a:lnTo>
                  <a:pt x="754" y="237"/>
                </a:lnTo>
                <a:lnTo>
                  <a:pt x="753" y="240"/>
                </a:lnTo>
                <a:lnTo>
                  <a:pt x="753" y="241"/>
                </a:lnTo>
                <a:lnTo>
                  <a:pt x="753" y="245"/>
                </a:lnTo>
                <a:lnTo>
                  <a:pt x="749" y="248"/>
                </a:lnTo>
                <a:lnTo>
                  <a:pt x="748" y="250"/>
                </a:lnTo>
                <a:lnTo>
                  <a:pt x="748" y="252"/>
                </a:lnTo>
                <a:lnTo>
                  <a:pt x="749" y="254"/>
                </a:lnTo>
                <a:lnTo>
                  <a:pt x="749" y="255"/>
                </a:lnTo>
                <a:lnTo>
                  <a:pt x="748" y="257"/>
                </a:lnTo>
                <a:lnTo>
                  <a:pt x="747" y="258"/>
                </a:lnTo>
                <a:lnTo>
                  <a:pt x="745" y="259"/>
                </a:lnTo>
                <a:lnTo>
                  <a:pt x="742" y="262"/>
                </a:lnTo>
                <a:lnTo>
                  <a:pt x="742" y="264"/>
                </a:lnTo>
                <a:lnTo>
                  <a:pt x="741" y="266"/>
                </a:lnTo>
                <a:lnTo>
                  <a:pt x="741" y="268"/>
                </a:lnTo>
                <a:lnTo>
                  <a:pt x="740" y="269"/>
                </a:lnTo>
                <a:lnTo>
                  <a:pt x="739" y="270"/>
                </a:lnTo>
                <a:lnTo>
                  <a:pt x="738" y="271"/>
                </a:lnTo>
                <a:lnTo>
                  <a:pt x="738" y="272"/>
                </a:lnTo>
                <a:lnTo>
                  <a:pt x="738" y="273"/>
                </a:lnTo>
                <a:lnTo>
                  <a:pt x="735" y="275"/>
                </a:lnTo>
                <a:lnTo>
                  <a:pt x="733" y="277"/>
                </a:lnTo>
                <a:lnTo>
                  <a:pt x="733" y="279"/>
                </a:lnTo>
                <a:lnTo>
                  <a:pt x="733" y="280"/>
                </a:lnTo>
                <a:lnTo>
                  <a:pt x="731" y="282"/>
                </a:lnTo>
                <a:lnTo>
                  <a:pt x="729" y="284"/>
                </a:lnTo>
                <a:lnTo>
                  <a:pt x="727" y="285"/>
                </a:lnTo>
                <a:lnTo>
                  <a:pt x="724" y="287"/>
                </a:lnTo>
                <a:lnTo>
                  <a:pt x="719" y="293"/>
                </a:lnTo>
                <a:lnTo>
                  <a:pt x="719" y="295"/>
                </a:lnTo>
                <a:lnTo>
                  <a:pt x="717" y="297"/>
                </a:lnTo>
                <a:lnTo>
                  <a:pt x="717" y="298"/>
                </a:lnTo>
                <a:lnTo>
                  <a:pt x="715" y="300"/>
                </a:lnTo>
                <a:lnTo>
                  <a:pt x="715" y="301"/>
                </a:lnTo>
                <a:lnTo>
                  <a:pt x="715" y="302"/>
                </a:lnTo>
                <a:lnTo>
                  <a:pt x="717" y="304"/>
                </a:lnTo>
                <a:lnTo>
                  <a:pt x="717" y="305"/>
                </a:lnTo>
                <a:lnTo>
                  <a:pt x="718" y="305"/>
                </a:lnTo>
                <a:lnTo>
                  <a:pt x="718" y="306"/>
                </a:lnTo>
                <a:lnTo>
                  <a:pt x="718" y="307"/>
                </a:lnTo>
                <a:lnTo>
                  <a:pt x="717" y="308"/>
                </a:lnTo>
                <a:lnTo>
                  <a:pt x="715" y="309"/>
                </a:lnTo>
                <a:lnTo>
                  <a:pt x="714" y="311"/>
                </a:lnTo>
                <a:lnTo>
                  <a:pt x="714" y="312"/>
                </a:lnTo>
                <a:lnTo>
                  <a:pt x="714" y="313"/>
                </a:lnTo>
                <a:lnTo>
                  <a:pt x="715" y="313"/>
                </a:lnTo>
                <a:lnTo>
                  <a:pt x="717" y="313"/>
                </a:lnTo>
                <a:lnTo>
                  <a:pt x="715" y="314"/>
                </a:lnTo>
                <a:lnTo>
                  <a:pt x="715" y="315"/>
                </a:lnTo>
                <a:lnTo>
                  <a:pt x="714" y="315"/>
                </a:lnTo>
                <a:lnTo>
                  <a:pt x="714" y="316"/>
                </a:lnTo>
                <a:lnTo>
                  <a:pt x="713" y="318"/>
                </a:lnTo>
                <a:lnTo>
                  <a:pt x="713" y="320"/>
                </a:lnTo>
                <a:lnTo>
                  <a:pt x="713" y="321"/>
                </a:lnTo>
                <a:lnTo>
                  <a:pt x="714" y="322"/>
                </a:lnTo>
                <a:lnTo>
                  <a:pt x="705" y="325"/>
                </a:lnTo>
                <a:lnTo>
                  <a:pt x="701" y="326"/>
                </a:lnTo>
                <a:lnTo>
                  <a:pt x="698" y="328"/>
                </a:lnTo>
                <a:lnTo>
                  <a:pt x="697" y="330"/>
                </a:lnTo>
                <a:lnTo>
                  <a:pt x="696" y="330"/>
                </a:lnTo>
                <a:lnTo>
                  <a:pt x="693" y="332"/>
                </a:lnTo>
                <a:lnTo>
                  <a:pt x="692" y="333"/>
                </a:lnTo>
                <a:lnTo>
                  <a:pt x="691" y="334"/>
                </a:lnTo>
                <a:lnTo>
                  <a:pt x="690" y="335"/>
                </a:lnTo>
                <a:lnTo>
                  <a:pt x="691" y="336"/>
                </a:lnTo>
                <a:lnTo>
                  <a:pt x="692" y="337"/>
                </a:lnTo>
                <a:lnTo>
                  <a:pt x="691" y="337"/>
                </a:lnTo>
                <a:lnTo>
                  <a:pt x="690" y="336"/>
                </a:lnTo>
                <a:lnTo>
                  <a:pt x="689" y="336"/>
                </a:lnTo>
                <a:lnTo>
                  <a:pt x="688" y="335"/>
                </a:lnTo>
                <a:lnTo>
                  <a:pt x="688" y="334"/>
                </a:lnTo>
                <a:lnTo>
                  <a:pt x="688" y="335"/>
                </a:lnTo>
                <a:lnTo>
                  <a:pt x="685" y="335"/>
                </a:lnTo>
                <a:lnTo>
                  <a:pt x="682" y="336"/>
                </a:lnTo>
                <a:lnTo>
                  <a:pt x="684" y="337"/>
                </a:lnTo>
                <a:lnTo>
                  <a:pt x="689" y="339"/>
                </a:lnTo>
                <a:lnTo>
                  <a:pt x="690" y="340"/>
                </a:lnTo>
                <a:lnTo>
                  <a:pt x="690" y="342"/>
                </a:lnTo>
                <a:lnTo>
                  <a:pt x="689" y="342"/>
                </a:lnTo>
                <a:lnTo>
                  <a:pt x="686" y="342"/>
                </a:lnTo>
                <a:lnTo>
                  <a:pt x="685" y="343"/>
                </a:lnTo>
                <a:lnTo>
                  <a:pt x="684" y="343"/>
                </a:lnTo>
                <a:lnTo>
                  <a:pt x="681" y="342"/>
                </a:lnTo>
                <a:lnTo>
                  <a:pt x="676" y="343"/>
                </a:lnTo>
                <a:lnTo>
                  <a:pt x="674" y="343"/>
                </a:lnTo>
                <a:lnTo>
                  <a:pt x="669" y="344"/>
                </a:lnTo>
                <a:lnTo>
                  <a:pt x="668" y="346"/>
                </a:lnTo>
                <a:lnTo>
                  <a:pt x="667" y="347"/>
                </a:lnTo>
                <a:lnTo>
                  <a:pt x="664" y="348"/>
                </a:lnTo>
                <a:lnTo>
                  <a:pt x="664" y="350"/>
                </a:lnTo>
                <a:lnTo>
                  <a:pt x="663" y="350"/>
                </a:lnTo>
                <a:lnTo>
                  <a:pt x="662" y="351"/>
                </a:lnTo>
                <a:lnTo>
                  <a:pt x="661" y="353"/>
                </a:lnTo>
                <a:lnTo>
                  <a:pt x="660" y="353"/>
                </a:lnTo>
                <a:lnTo>
                  <a:pt x="660" y="355"/>
                </a:lnTo>
                <a:lnTo>
                  <a:pt x="658" y="356"/>
                </a:lnTo>
                <a:lnTo>
                  <a:pt x="657" y="357"/>
                </a:lnTo>
                <a:lnTo>
                  <a:pt x="655" y="358"/>
                </a:lnTo>
                <a:lnTo>
                  <a:pt x="654" y="360"/>
                </a:lnTo>
                <a:lnTo>
                  <a:pt x="654" y="361"/>
                </a:lnTo>
                <a:lnTo>
                  <a:pt x="653" y="362"/>
                </a:lnTo>
                <a:lnTo>
                  <a:pt x="653" y="364"/>
                </a:lnTo>
                <a:lnTo>
                  <a:pt x="651" y="365"/>
                </a:lnTo>
                <a:lnTo>
                  <a:pt x="651" y="367"/>
                </a:lnTo>
                <a:lnTo>
                  <a:pt x="650" y="368"/>
                </a:lnTo>
                <a:lnTo>
                  <a:pt x="649" y="369"/>
                </a:lnTo>
                <a:lnTo>
                  <a:pt x="648" y="370"/>
                </a:lnTo>
                <a:lnTo>
                  <a:pt x="647" y="371"/>
                </a:lnTo>
                <a:lnTo>
                  <a:pt x="646" y="372"/>
                </a:lnTo>
                <a:lnTo>
                  <a:pt x="647" y="375"/>
                </a:lnTo>
                <a:lnTo>
                  <a:pt x="646" y="375"/>
                </a:lnTo>
                <a:lnTo>
                  <a:pt x="643" y="376"/>
                </a:lnTo>
                <a:lnTo>
                  <a:pt x="642" y="377"/>
                </a:lnTo>
                <a:lnTo>
                  <a:pt x="642" y="376"/>
                </a:lnTo>
                <a:lnTo>
                  <a:pt x="643" y="375"/>
                </a:lnTo>
                <a:lnTo>
                  <a:pt x="644" y="374"/>
                </a:lnTo>
                <a:lnTo>
                  <a:pt x="643" y="372"/>
                </a:lnTo>
                <a:lnTo>
                  <a:pt x="642" y="372"/>
                </a:lnTo>
                <a:lnTo>
                  <a:pt x="639" y="375"/>
                </a:lnTo>
                <a:lnTo>
                  <a:pt x="640" y="377"/>
                </a:lnTo>
                <a:lnTo>
                  <a:pt x="639" y="377"/>
                </a:lnTo>
                <a:lnTo>
                  <a:pt x="637" y="377"/>
                </a:lnTo>
                <a:lnTo>
                  <a:pt x="639" y="378"/>
                </a:lnTo>
                <a:lnTo>
                  <a:pt x="640" y="379"/>
                </a:lnTo>
                <a:lnTo>
                  <a:pt x="641" y="378"/>
                </a:lnTo>
                <a:lnTo>
                  <a:pt x="641" y="377"/>
                </a:lnTo>
                <a:lnTo>
                  <a:pt x="642" y="378"/>
                </a:lnTo>
                <a:lnTo>
                  <a:pt x="641" y="379"/>
                </a:lnTo>
                <a:lnTo>
                  <a:pt x="641" y="381"/>
                </a:lnTo>
                <a:lnTo>
                  <a:pt x="640" y="382"/>
                </a:lnTo>
                <a:lnTo>
                  <a:pt x="639" y="383"/>
                </a:lnTo>
                <a:lnTo>
                  <a:pt x="637" y="384"/>
                </a:lnTo>
                <a:lnTo>
                  <a:pt x="637" y="385"/>
                </a:lnTo>
                <a:lnTo>
                  <a:pt x="636" y="386"/>
                </a:lnTo>
                <a:lnTo>
                  <a:pt x="636" y="388"/>
                </a:lnTo>
                <a:lnTo>
                  <a:pt x="635" y="389"/>
                </a:lnTo>
                <a:lnTo>
                  <a:pt x="635" y="390"/>
                </a:lnTo>
                <a:lnTo>
                  <a:pt x="635" y="391"/>
                </a:lnTo>
                <a:lnTo>
                  <a:pt x="634" y="391"/>
                </a:lnTo>
                <a:lnTo>
                  <a:pt x="633" y="391"/>
                </a:lnTo>
                <a:lnTo>
                  <a:pt x="632" y="391"/>
                </a:lnTo>
                <a:lnTo>
                  <a:pt x="632" y="390"/>
                </a:lnTo>
                <a:lnTo>
                  <a:pt x="631" y="391"/>
                </a:lnTo>
                <a:lnTo>
                  <a:pt x="629" y="391"/>
                </a:lnTo>
                <a:lnTo>
                  <a:pt x="628" y="391"/>
                </a:lnTo>
                <a:lnTo>
                  <a:pt x="626" y="392"/>
                </a:lnTo>
                <a:lnTo>
                  <a:pt x="625" y="392"/>
                </a:lnTo>
                <a:lnTo>
                  <a:pt x="625" y="391"/>
                </a:lnTo>
                <a:lnTo>
                  <a:pt x="625" y="389"/>
                </a:lnTo>
                <a:lnTo>
                  <a:pt x="624" y="390"/>
                </a:lnTo>
                <a:lnTo>
                  <a:pt x="622" y="391"/>
                </a:lnTo>
                <a:lnTo>
                  <a:pt x="624" y="392"/>
                </a:lnTo>
                <a:lnTo>
                  <a:pt x="624" y="393"/>
                </a:lnTo>
                <a:lnTo>
                  <a:pt x="624" y="395"/>
                </a:lnTo>
                <a:lnTo>
                  <a:pt x="622" y="395"/>
                </a:lnTo>
                <a:lnTo>
                  <a:pt x="624" y="395"/>
                </a:lnTo>
                <a:lnTo>
                  <a:pt x="626" y="392"/>
                </a:lnTo>
                <a:lnTo>
                  <a:pt x="627" y="392"/>
                </a:lnTo>
                <a:lnTo>
                  <a:pt x="627" y="393"/>
                </a:lnTo>
                <a:lnTo>
                  <a:pt x="627" y="396"/>
                </a:lnTo>
                <a:lnTo>
                  <a:pt x="626" y="397"/>
                </a:lnTo>
                <a:lnTo>
                  <a:pt x="626" y="398"/>
                </a:lnTo>
                <a:lnTo>
                  <a:pt x="627" y="398"/>
                </a:lnTo>
                <a:lnTo>
                  <a:pt x="627" y="397"/>
                </a:lnTo>
                <a:lnTo>
                  <a:pt x="628" y="395"/>
                </a:lnTo>
                <a:lnTo>
                  <a:pt x="629" y="397"/>
                </a:lnTo>
                <a:lnTo>
                  <a:pt x="627" y="400"/>
                </a:lnTo>
                <a:lnTo>
                  <a:pt x="626" y="402"/>
                </a:lnTo>
                <a:lnTo>
                  <a:pt x="626" y="404"/>
                </a:lnTo>
                <a:lnTo>
                  <a:pt x="626" y="405"/>
                </a:lnTo>
                <a:lnTo>
                  <a:pt x="626" y="406"/>
                </a:lnTo>
                <a:lnTo>
                  <a:pt x="626" y="407"/>
                </a:lnTo>
                <a:lnTo>
                  <a:pt x="625" y="411"/>
                </a:lnTo>
                <a:lnTo>
                  <a:pt x="624" y="411"/>
                </a:lnTo>
                <a:lnTo>
                  <a:pt x="622" y="411"/>
                </a:lnTo>
                <a:lnTo>
                  <a:pt x="621" y="412"/>
                </a:lnTo>
                <a:lnTo>
                  <a:pt x="621" y="413"/>
                </a:lnTo>
                <a:lnTo>
                  <a:pt x="621" y="414"/>
                </a:lnTo>
                <a:lnTo>
                  <a:pt x="622" y="414"/>
                </a:lnTo>
                <a:lnTo>
                  <a:pt x="624" y="413"/>
                </a:lnTo>
                <a:lnTo>
                  <a:pt x="624" y="414"/>
                </a:lnTo>
                <a:lnTo>
                  <a:pt x="624" y="416"/>
                </a:lnTo>
                <a:lnTo>
                  <a:pt x="622" y="419"/>
                </a:lnTo>
                <a:lnTo>
                  <a:pt x="622" y="420"/>
                </a:lnTo>
                <a:lnTo>
                  <a:pt x="621" y="423"/>
                </a:lnTo>
                <a:lnTo>
                  <a:pt x="620" y="423"/>
                </a:lnTo>
                <a:lnTo>
                  <a:pt x="620" y="424"/>
                </a:lnTo>
                <a:lnTo>
                  <a:pt x="619" y="424"/>
                </a:lnTo>
                <a:lnTo>
                  <a:pt x="618" y="420"/>
                </a:lnTo>
                <a:lnTo>
                  <a:pt x="617" y="420"/>
                </a:lnTo>
                <a:lnTo>
                  <a:pt x="615" y="421"/>
                </a:lnTo>
                <a:lnTo>
                  <a:pt x="614" y="423"/>
                </a:lnTo>
                <a:lnTo>
                  <a:pt x="613" y="423"/>
                </a:lnTo>
                <a:lnTo>
                  <a:pt x="612" y="423"/>
                </a:lnTo>
                <a:lnTo>
                  <a:pt x="611" y="423"/>
                </a:lnTo>
                <a:lnTo>
                  <a:pt x="612" y="424"/>
                </a:lnTo>
                <a:lnTo>
                  <a:pt x="613" y="425"/>
                </a:lnTo>
                <a:lnTo>
                  <a:pt x="614" y="424"/>
                </a:lnTo>
                <a:lnTo>
                  <a:pt x="618" y="425"/>
                </a:lnTo>
                <a:lnTo>
                  <a:pt x="619" y="425"/>
                </a:lnTo>
                <a:lnTo>
                  <a:pt x="618" y="426"/>
                </a:lnTo>
                <a:lnTo>
                  <a:pt x="615" y="426"/>
                </a:lnTo>
                <a:lnTo>
                  <a:pt x="614" y="426"/>
                </a:lnTo>
                <a:lnTo>
                  <a:pt x="613" y="427"/>
                </a:lnTo>
                <a:lnTo>
                  <a:pt x="613" y="428"/>
                </a:lnTo>
                <a:lnTo>
                  <a:pt x="612" y="428"/>
                </a:lnTo>
                <a:lnTo>
                  <a:pt x="613" y="428"/>
                </a:lnTo>
                <a:lnTo>
                  <a:pt x="614" y="428"/>
                </a:lnTo>
                <a:lnTo>
                  <a:pt x="614" y="430"/>
                </a:lnTo>
                <a:lnTo>
                  <a:pt x="614" y="431"/>
                </a:lnTo>
                <a:lnTo>
                  <a:pt x="613" y="432"/>
                </a:lnTo>
                <a:lnTo>
                  <a:pt x="610" y="433"/>
                </a:lnTo>
                <a:lnTo>
                  <a:pt x="608" y="434"/>
                </a:lnTo>
                <a:lnTo>
                  <a:pt x="607" y="434"/>
                </a:lnTo>
                <a:lnTo>
                  <a:pt x="605" y="437"/>
                </a:lnTo>
                <a:lnTo>
                  <a:pt x="603" y="438"/>
                </a:lnTo>
                <a:lnTo>
                  <a:pt x="600" y="440"/>
                </a:lnTo>
                <a:lnTo>
                  <a:pt x="598" y="442"/>
                </a:lnTo>
                <a:lnTo>
                  <a:pt x="597" y="445"/>
                </a:lnTo>
                <a:lnTo>
                  <a:pt x="597" y="447"/>
                </a:lnTo>
                <a:lnTo>
                  <a:pt x="596" y="451"/>
                </a:lnTo>
                <a:lnTo>
                  <a:pt x="594" y="453"/>
                </a:lnTo>
                <a:lnTo>
                  <a:pt x="596" y="456"/>
                </a:lnTo>
                <a:lnTo>
                  <a:pt x="593" y="456"/>
                </a:lnTo>
                <a:lnTo>
                  <a:pt x="593" y="459"/>
                </a:lnTo>
                <a:lnTo>
                  <a:pt x="592" y="460"/>
                </a:lnTo>
                <a:lnTo>
                  <a:pt x="591" y="460"/>
                </a:lnTo>
                <a:lnTo>
                  <a:pt x="592" y="458"/>
                </a:lnTo>
                <a:lnTo>
                  <a:pt x="591" y="458"/>
                </a:lnTo>
                <a:lnTo>
                  <a:pt x="590" y="458"/>
                </a:lnTo>
                <a:lnTo>
                  <a:pt x="587" y="460"/>
                </a:lnTo>
                <a:lnTo>
                  <a:pt x="589" y="461"/>
                </a:lnTo>
                <a:lnTo>
                  <a:pt x="590" y="461"/>
                </a:lnTo>
                <a:lnTo>
                  <a:pt x="591" y="461"/>
                </a:lnTo>
                <a:lnTo>
                  <a:pt x="592" y="463"/>
                </a:lnTo>
                <a:lnTo>
                  <a:pt x="592" y="465"/>
                </a:lnTo>
                <a:lnTo>
                  <a:pt x="593" y="465"/>
                </a:lnTo>
                <a:lnTo>
                  <a:pt x="592" y="465"/>
                </a:lnTo>
                <a:lnTo>
                  <a:pt x="591" y="466"/>
                </a:lnTo>
                <a:lnTo>
                  <a:pt x="589" y="475"/>
                </a:lnTo>
                <a:lnTo>
                  <a:pt x="587" y="476"/>
                </a:lnTo>
                <a:lnTo>
                  <a:pt x="585" y="477"/>
                </a:lnTo>
                <a:lnTo>
                  <a:pt x="584" y="479"/>
                </a:lnTo>
                <a:lnTo>
                  <a:pt x="582" y="482"/>
                </a:lnTo>
                <a:lnTo>
                  <a:pt x="580" y="482"/>
                </a:lnTo>
                <a:lnTo>
                  <a:pt x="579" y="482"/>
                </a:lnTo>
                <a:lnTo>
                  <a:pt x="580" y="483"/>
                </a:lnTo>
                <a:lnTo>
                  <a:pt x="582" y="484"/>
                </a:lnTo>
                <a:lnTo>
                  <a:pt x="583" y="484"/>
                </a:lnTo>
                <a:lnTo>
                  <a:pt x="583" y="486"/>
                </a:lnTo>
                <a:lnTo>
                  <a:pt x="582" y="486"/>
                </a:lnTo>
                <a:lnTo>
                  <a:pt x="580" y="486"/>
                </a:lnTo>
                <a:lnTo>
                  <a:pt x="580" y="487"/>
                </a:lnTo>
                <a:lnTo>
                  <a:pt x="582" y="488"/>
                </a:lnTo>
                <a:lnTo>
                  <a:pt x="583" y="488"/>
                </a:lnTo>
                <a:lnTo>
                  <a:pt x="582" y="489"/>
                </a:lnTo>
                <a:lnTo>
                  <a:pt x="583" y="489"/>
                </a:lnTo>
                <a:lnTo>
                  <a:pt x="582" y="491"/>
                </a:lnTo>
                <a:lnTo>
                  <a:pt x="583" y="493"/>
                </a:lnTo>
                <a:lnTo>
                  <a:pt x="584" y="494"/>
                </a:lnTo>
                <a:lnTo>
                  <a:pt x="586" y="494"/>
                </a:lnTo>
                <a:lnTo>
                  <a:pt x="585" y="496"/>
                </a:lnTo>
                <a:lnTo>
                  <a:pt x="585" y="498"/>
                </a:lnTo>
                <a:lnTo>
                  <a:pt x="584" y="500"/>
                </a:lnTo>
                <a:lnTo>
                  <a:pt x="583" y="501"/>
                </a:lnTo>
                <a:lnTo>
                  <a:pt x="582" y="500"/>
                </a:lnTo>
                <a:lnTo>
                  <a:pt x="582" y="498"/>
                </a:lnTo>
                <a:lnTo>
                  <a:pt x="580" y="497"/>
                </a:lnTo>
                <a:lnTo>
                  <a:pt x="582" y="497"/>
                </a:lnTo>
                <a:lnTo>
                  <a:pt x="582" y="496"/>
                </a:lnTo>
                <a:lnTo>
                  <a:pt x="582" y="494"/>
                </a:lnTo>
                <a:lnTo>
                  <a:pt x="580" y="493"/>
                </a:lnTo>
                <a:lnTo>
                  <a:pt x="579" y="493"/>
                </a:lnTo>
                <a:lnTo>
                  <a:pt x="578" y="493"/>
                </a:lnTo>
                <a:lnTo>
                  <a:pt x="577" y="494"/>
                </a:lnTo>
                <a:lnTo>
                  <a:pt x="576" y="494"/>
                </a:lnTo>
                <a:lnTo>
                  <a:pt x="575" y="497"/>
                </a:lnTo>
                <a:lnTo>
                  <a:pt x="576" y="497"/>
                </a:lnTo>
                <a:lnTo>
                  <a:pt x="576" y="498"/>
                </a:lnTo>
                <a:lnTo>
                  <a:pt x="576" y="500"/>
                </a:lnTo>
                <a:lnTo>
                  <a:pt x="576" y="501"/>
                </a:lnTo>
                <a:close/>
                <a:moveTo>
                  <a:pt x="496" y="507"/>
                </a:moveTo>
                <a:lnTo>
                  <a:pt x="497" y="505"/>
                </a:lnTo>
                <a:lnTo>
                  <a:pt x="497" y="504"/>
                </a:lnTo>
                <a:lnTo>
                  <a:pt x="493" y="503"/>
                </a:lnTo>
                <a:lnTo>
                  <a:pt x="492" y="502"/>
                </a:lnTo>
                <a:lnTo>
                  <a:pt x="491" y="502"/>
                </a:lnTo>
                <a:lnTo>
                  <a:pt x="489" y="500"/>
                </a:lnTo>
                <a:lnTo>
                  <a:pt x="487" y="500"/>
                </a:lnTo>
                <a:lnTo>
                  <a:pt x="487" y="498"/>
                </a:lnTo>
                <a:lnTo>
                  <a:pt x="489" y="498"/>
                </a:lnTo>
                <a:lnTo>
                  <a:pt x="487" y="497"/>
                </a:lnTo>
                <a:lnTo>
                  <a:pt x="486" y="497"/>
                </a:lnTo>
                <a:lnTo>
                  <a:pt x="486" y="496"/>
                </a:lnTo>
                <a:lnTo>
                  <a:pt x="485" y="496"/>
                </a:lnTo>
                <a:lnTo>
                  <a:pt x="485" y="495"/>
                </a:lnTo>
                <a:lnTo>
                  <a:pt x="485" y="494"/>
                </a:lnTo>
                <a:lnTo>
                  <a:pt x="485" y="493"/>
                </a:lnTo>
                <a:lnTo>
                  <a:pt x="482" y="489"/>
                </a:lnTo>
                <a:lnTo>
                  <a:pt x="480" y="490"/>
                </a:lnTo>
                <a:lnTo>
                  <a:pt x="470" y="496"/>
                </a:lnTo>
                <a:lnTo>
                  <a:pt x="463" y="500"/>
                </a:lnTo>
                <a:lnTo>
                  <a:pt x="462" y="501"/>
                </a:lnTo>
                <a:lnTo>
                  <a:pt x="461" y="502"/>
                </a:lnTo>
                <a:lnTo>
                  <a:pt x="461" y="503"/>
                </a:lnTo>
                <a:lnTo>
                  <a:pt x="461" y="504"/>
                </a:lnTo>
                <a:lnTo>
                  <a:pt x="461" y="505"/>
                </a:lnTo>
                <a:lnTo>
                  <a:pt x="459" y="508"/>
                </a:lnTo>
                <a:lnTo>
                  <a:pt x="458" y="510"/>
                </a:lnTo>
                <a:lnTo>
                  <a:pt x="457" y="512"/>
                </a:lnTo>
                <a:lnTo>
                  <a:pt x="457" y="514"/>
                </a:lnTo>
                <a:lnTo>
                  <a:pt x="457" y="517"/>
                </a:lnTo>
                <a:lnTo>
                  <a:pt x="457" y="519"/>
                </a:lnTo>
                <a:lnTo>
                  <a:pt x="457" y="521"/>
                </a:lnTo>
                <a:lnTo>
                  <a:pt x="456" y="523"/>
                </a:lnTo>
                <a:lnTo>
                  <a:pt x="456" y="524"/>
                </a:lnTo>
                <a:lnTo>
                  <a:pt x="456" y="525"/>
                </a:lnTo>
                <a:lnTo>
                  <a:pt x="457" y="525"/>
                </a:lnTo>
                <a:lnTo>
                  <a:pt x="457" y="526"/>
                </a:lnTo>
                <a:lnTo>
                  <a:pt x="457" y="528"/>
                </a:lnTo>
                <a:lnTo>
                  <a:pt x="457" y="529"/>
                </a:lnTo>
                <a:lnTo>
                  <a:pt x="459" y="531"/>
                </a:lnTo>
                <a:lnTo>
                  <a:pt x="459" y="532"/>
                </a:lnTo>
                <a:lnTo>
                  <a:pt x="461" y="532"/>
                </a:lnTo>
                <a:lnTo>
                  <a:pt x="461" y="531"/>
                </a:lnTo>
                <a:lnTo>
                  <a:pt x="462" y="531"/>
                </a:lnTo>
                <a:lnTo>
                  <a:pt x="463" y="531"/>
                </a:lnTo>
                <a:lnTo>
                  <a:pt x="463" y="532"/>
                </a:lnTo>
                <a:lnTo>
                  <a:pt x="463" y="533"/>
                </a:lnTo>
                <a:lnTo>
                  <a:pt x="463" y="537"/>
                </a:lnTo>
                <a:lnTo>
                  <a:pt x="463" y="539"/>
                </a:lnTo>
                <a:lnTo>
                  <a:pt x="463" y="542"/>
                </a:lnTo>
                <a:lnTo>
                  <a:pt x="464" y="542"/>
                </a:lnTo>
                <a:lnTo>
                  <a:pt x="464" y="543"/>
                </a:lnTo>
                <a:lnTo>
                  <a:pt x="465" y="543"/>
                </a:lnTo>
                <a:lnTo>
                  <a:pt x="468" y="544"/>
                </a:lnTo>
                <a:lnTo>
                  <a:pt x="469" y="545"/>
                </a:lnTo>
                <a:lnTo>
                  <a:pt x="470" y="546"/>
                </a:lnTo>
                <a:lnTo>
                  <a:pt x="471" y="545"/>
                </a:lnTo>
                <a:lnTo>
                  <a:pt x="471" y="544"/>
                </a:lnTo>
                <a:lnTo>
                  <a:pt x="472" y="543"/>
                </a:lnTo>
                <a:lnTo>
                  <a:pt x="473" y="543"/>
                </a:lnTo>
                <a:lnTo>
                  <a:pt x="473" y="542"/>
                </a:lnTo>
                <a:lnTo>
                  <a:pt x="475" y="542"/>
                </a:lnTo>
                <a:lnTo>
                  <a:pt x="475" y="540"/>
                </a:lnTo>
                <a:lnTo>
                  <a:pt x="475" y="539"/>
                </a:lnTo>
                <a:lnTo>
                  <a:pt x="475" y="538"/>
                </a:lnTo>
                <a:lnTo>
                  <a:pt x="475" y="536"/>
                </a:lnTo>
                <a:lnTo>
                  <a:pt x="475" y="535"/>
                </a:lnTo>
                <a:lnTo>
                  <a:pt x="476" y="532"/>
                </a:lnTo>
                <a:lnTo>
                  <a:pt x="476" y="531"/>
                </a:lnTo>
                <a:lnTo>
                  <a:pt x="476" y="529"/>
                </a:lnTo>
                <a:lnTo>
                  <a:pt x="476" y="525"/>
                </a:lnTo>
                <a:lnTo>
                  <a:pt x="476" y="524"/>
                </a:lnTo>
                <a:lnTo>
                  <a:pt x="476" y="523"/>
                </a:lnTo>
                <a:lnTo>
                  <a:pt x="476" y="522"/>
                </a:lnTo>
                <a:lnTo>
                  <a:pt x="478" y="522"/>
                </a:lnTo>
                <a:lnTo>
                  <a:pt x="478" y="521"/>
                </a:lnTo>
                <a:lnTo>
                  <a:pt x="479" y="518"/>
                </a:lnTo>
                <a:lnTo>
                  <a:pt x="480" y="517"/>
                </a:lnTo>
                <a:lnTo>
                  <a:pt x="480" y="516"/>
                </a:lnTo>
                <a:lnTo>
                  <a:pt x="479" y="515"/>
                </a:lnTo>
                <a:lnTo>
                  <a:pt x="479" y="514"/>
                </a:lnTo>
                <a:lnTo>
                  <a:pt x="480" y="512"/>
                </a:lnTo>
                <a:lnTo>
                  <a:pt x="480" y="511"/>
                </a:lnTo>
                <a:lnTo>
                  <a:pt x="482" y="510"/>
                </a:lnTo>
                <a:lnTo>
                  <a:pt x="483" y="508"/>
                </a:lnTo>
                <a:lnTo>
                  <a:pt x="484" y="508"/>
                </a:lnTo>
                <a:lnTo>
                  <a:pt x="484" y="507"/>
                </a:lnTo>
                <a:lnTo>
                  <a:pt x="485" y="507"/>
                </a:lnTo>
                <a:lnTo>
                  <a:pt x="485" y="508"/>
                </a:lnTo>
                <a:lnTo>
                  <a:pt x="486" y="508"/>
                </a:lnTo>
                <a:lnTo>
                  <a:pt x="487" y="507"/>
                </a:lnTo>
                <a:lnTo>
                  <a:pt x="489" y="507"/>
                </a:lnTo>
                <a:lnTo>
                  <a:pt x="489" y="505"/>
                </a:lnTo>
                <a:lnTo>
                  <a:pt x="493" y="508"/>
                </a:lnTo>
                <a:lnTo>
                  <a:pt x="494" y="508"/>
                </a:lnTo>
                <a:lnTo>
                  <a:pt x="496" y="507"/>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49" name="Freeform 23">
            <a:extLst>
              <a:ext uri="{FF2B5EF4-FFF2-40B4-BE49-F238E27FC236}">
                <a16:creationId xmlns:a16="http://schemas.microsoft.com/office/drawing/2014/main" id="{25DA3938-6D36-4988-8C48-397A4193D033}"/>
              </a:ext>
            </a:extLst>
          </p:cNvPr>
          <p:cNvSpPr>
            <a:spLocks noEditPoints="1"/>
          </p:cNvSpPr>
          <p:nvPr/>
        </p:nvSpPr>
        <p:spPr bwMode="auto">
          <a:xfrm>
            <a:off x="2340213" y="3968647"/>
            <a:ext cx="1276959" cy="1451239"/>
          </a:xfrm>
          <a:custGeom>
            <a:avLst/>
            <a:gdLst>
              <a:gd name="T0" fmla="*/ 553 w 784"/>
              <a:gd name="T1" fmla="*/ 715 h 891"/>
              <a:gd name="T2" fmla="*/ 571 w 784"/>
              <a:gd name="T3" fmla="*/ 722 h 891"/>
              <a:gd name="T4" fmla="*/ 544 w 784"/>
              <a:gd name="T5" fmla="*/ 730 h 891"/>
              <a:gd name="T6" fmla="*/ 503 w 784"/>
              <a:gd name="T7" fmla="*/ 732 h 891"/>
              <a:gd name="T8" fmla="*/ 481 w 784"/>
              <a:gd name="T9" fmla="*/ 716 h 891"/>
              <a:gd name="T10" fmla="*/ 535 w 784"/>
              <a:gd name="T11" fmla="*/ 701 h 891"/>
              <a:gd name="T12" fmla="*/ 453 w 784"/>
              <a:gd name="T13" fmla="*/ 650 h 891"/>
              <a:gd name="T14" fmla="*/ 357 w 784"/>
              <a:gd name="T15" fmla="*/ 559 h 891"/>
              <a:gd name="T16" fmla="*/ 304 w 784"/>
              <a:gd name="T17" fmla="*/ 457 h 891"/>
              <a:gd name="T18" fmla="*/ 734 w 784"/>
              <a:gd name="T19" fmla="*/ 890 h 891"/>
              <a:gd name="T20" fmla="*/ 695 w 784"/>
              <a:gd name="T21" fmla="*/ 864 h 891"/>
              <a:gd name="T22" fmla="*/ 668 w 784"/>
              <a:gd name="T23" fmla="*/ 816 h 891"/>
              <a:gd name="T24" fmla="*/ 653 w 784"/>
              <a:gd name="T25" fmla="*/ 732 h 891"/>
              <a:gd name="T26" fmla="*/ 661 w 784"/>
              <a:gd name="T27" fmla="*/ 740 h 891"/>
              <a:gd name="T28" fmla="*/ 638 w 784"/>
              <a:gd name="T29" fmla="*/ 698 h 891"/>
              <a:gd name="T30" fmla="*/ 647 w 784"/>
              <a:gd name="T31" fmla="*/ 704 h 891"/>
              <a:gd name="T32" fmla="*/ 638 w 784"/>
              <a:gd name="T33" fmla="*/ 684 h 891"/>
              <a:gd name="T34" fmla="*/ 620 w 784"/>
              <a:gd name="T35" fmla="*/ 694 h 891"/>
              <a:gd name="T36" fmla="*/ 605 w 784"/>
              <a:gd name="T37" fmla="*/ 701 h 891"/>
              <a:gd name="T38" fmla="*/ 585 w 784"/>
              <a:gd name="T39" fmla="*/ 690 h 891"/>
              <a:gd name="T40" fmla="*/ 598 w 784"/>
              <a:gd name="T41" fmla="*/ 661 h 891"/>
              <a:gd name="T42" fmla="*/ 591 w 784"/>
              <a:gd name="T43" fmla="*/ 628 h 891"/>
              <a:gd name="T44" fmla="*/ 571 w 784"/>
              <a:gd name="T45" fmla="*/ 605 h 891"/>
              <a:gd name="T46" fmla="*/ 556 w 784"/>
              <a:gd name="T47" fmla="*/ 652 h 891"/>
              <a:gd name="T48" fmla="*/ 527 w 784"/>
              <a:gd name="T49" fmla="*/ 669 h 891"/>
              <a:gd name="T50" fmla="*/ 502 w 784"/>
              <a:gd name="T51" fmla="*/ 668 h 891"/>
              <a:gd name="T52" fmla="*/ 530 w 784"/>
              <a:gd name="T53" fmla="*/ 652 h 891"/>
              <a:gd name="T54" fmla="*/ 534 w 784"/>
              <a:gd name="T55" fmla="*/ 617 h 891"/>
              <a:gd name="T56" fmla="*/ 542 w 784"/>
              <a:gd name="T57" fmla="*/ 585 h 891"/>
              <a:gd name="T58" fmla="*/ 563 w 784"/>
              <a:gd name="T59" fmla="*/ 557 h 891"/>
              <a:gd name="T60" fmla="*/ 561 w 784"/>
              <a:gd name="T61" fmla="*/ 533 h 891"/>
              <a:gd name="T62" fmla="*/ 570 w 784"/>
              <a:gd name="T63" fmla="*/ 512 h 891"/>
              <a:gd name="T64" fmla="*/ 560 w 784"/>
              <a:gd name="T65" fmla="*/ 477 h 891"/>
              <a:gd name="T66" fmla="*/ 557 w 784"/>
              <a:gd name="T67" fmla="*/ 505 h 891"/>
              <a:gd name="T68" fmla="*/ 538 w 784"/>
              <a:gd name="T69" fmla="*/ 522 h 891"/>
              <a:gd name="T70" fmla="*/ 509 w 784"/>
              <a:gd name="T71" fmla="*/ 561 h 891"/>
              <a:gd name="T72" fmla="*/ 485 w 784"/>
              <a:gd name="T73" fmla="*/ 575 h 891"/>
              <a:gd name="T74" fmla="*/ 455 w 784"/>
              <a:gd name="T75" fmla="*/ 610 h 891"/>
              <a:gd name="T76" fmla="*/ 441 w 784"/>
              <a:gd name="T77" fmla="*/ 627 h 891"/>
              <a:gd name="T78" fmla="*/ 447 w 784"/>
              <a:gd name="T79" fmla="*/ 639 h 891"/>
              <a:gd name="T80" fmla="*/ 440 w 784"/>
              <a:gd name="T81" fmla="*/ 649 h 891"/>
              <a:gd name="T82" fmla="*/ 413 w 784"/>
              <a:gd name="T83" fmla="*/ 633 h 891"/>
              <a:gd name="T84" fmla="*/ 398 w 784"/>
              <a:gd name="T85" fmla="*/ 617 h 891"/>
              <a:gd name="T86" fmla="*/ 410 w 784"/>
              <a:gd name="T87" fmla="*/ 627 h 891"/>
              <a:gd name="T88" fmla="*/ 412 w 784"/>
              <a:gd name="T89" fmla="*/ 617 h 891"/>
              <a:gd name="T90" fmla="*/ 399 w 784"/>
              <a:gd name="T91" fmla="*/ 573 h 891"/>
              <a:gd name="T92" fmla="*/ 377 w 784"/>
              <a:gd name="T93" fmla="*/ 536 h 891"/>
              <a:gd name="T94" fmla="*/ 367 w 784"/>
              <a:gd name="T95" fmla="*/ 522 h 891"/>
              <a:gd name="T96" fmla="*/ 343 w 784"/>
              <a:gd name="T97" fmla="*/ 516 h 891"/>
              <a:gd name="T98" fmla="*/ 333 w 784"/>
              <a:gd name="T99" fmla="*/ 499 h 891"/>
              <a:gd name="T100" fmla="*/ 343 w 784"/>
              <a:gd name="T101" fmla="*/ 488 h 891"/>
              <a:gd name="T102" fmla="*/ 325 w 784"/>
              <a:gd name="T103" fmla="*/ 471 h 891"/>
              <a:gd name="T104" fmla="*/ 321 w 784"/>
              <a:gd name="T105" fmla="*/ 459 h 891"/>
              <a:gd name="T106" fmla="*/ 306 w 784"/>
              <a:gd name="T107" fmla="*/ 442 h 891"/>
              <a:gd name="T108" fmla="*/ 295 w 784"/>
              <a:gd name="T109" fmla="*/ 450 h 891"/>
              <a:gd name="T110" fmla="*/ 265 w 784"/>
              <a:gd name="T111" fmla="*/ 443 h 891"/>
              <a:gd name="T112" fmla="*/ 234 w 784"/>
              <a:gd name="T113" fmla="*/ 437 h 891"/>
              <a:gd name="T114" fmla="*/ 130 w 784"/>
              <a:gd name="T115" fmla="*/ 408 h 891"/>
              <a:gd name="T116" fmla="*/ 18 w 784"/>
              <a:gd name="T117" fmla="*/ 418 h 891"/>
              <a:gd name="T118" fmla="*/ 111 w 784"/>
              <a:gd name="T119" fmla="*/ 2 h 891"/>
              <a:gd name="T120" fmla="*/ 497 w 784"/>
              <a:gd name="T121" fmla="*/ 1 h 891"/>
              <a:gd name="T122" fmla="*/ 772 w 784"/>
              <a:gd name="T123" fmla="*/ 252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4" h="891">
                <a:moveTo>
                  <a:pt x="544" y="699"/>
                </a:moveTo>
                <a:lnTo>
                  <a:pt x="545" y="701"/>
                </a:lnTo>
                <a:lnTo>
                  <a:pt x="544" y="702"/>
                </a:lnTo>
                <a:lnTo>
                  <a:pt x="542" y="702"/>
                </a:lnTo>
                <a:lnTo>
                  <a:pt x="541" y="703"/>
                </a:lnTo>
                <a:lnTo>
                  <a:pt x="541" y="704"/>
                </a:lnTo>
                <a:lnTo>
                  <a:pt x="542" y="704"/>
                </a:lnTo>
                <a:lnTo>
                  <a:pt x="545" y="704"/>
                </a:lnTo>
                <a:lnTo>
                  <a:pt x="546" y="705"/>
                </a:lnTo>
                <a:lnTo>
                  <a:pt x="544" y="708"/>
                </a:lnTo>
                <a:lnTo>
                  <a:pt x="541" y="710"/>
                </a:lnTo>
                <a:lnTo>
                  <a:pt x="542" y="711"/>
                </a:lnTo>
                <a:lnTo>
                  <a:pt x="544" y="711"/>
                </a:lnTo>
                <a:lnTo>
                  <a:pt x="545" y="711"/>
                </a:lnTo>
                <a:lnTo>
                  <a:pt x="547" y="712"/>
                </a:lnTo>
                <a:lnTo>
                  <a:pt x="549" y="712"/>
                </a:lnTo>
                <a:lnTo>
                  <a:pt x="552" y="712"/>
                </a:lnTo>
                <a:lnTo>
                  <a:pt x="552" y="711"/>
                </a:lnTo>
                <a:lnTo>
                  <a:pt x="553" y="711"/>
                </a:lnTo>
                <a:lnTo>
                  <a:pt x="554" y="712"/>
                </a:lnTo>
                <a:lnTo>
                  <a:pt x="554" y="713"/>
                </a:lnTo>
                <a:lnTo>
                  <a:pt x="553" y="715"/>
                </a:lnTo>
                <a:lnTo>
                  <a:pt x="554" y="716"/>
                </a:lnTo>
                <a:lnTo>
                  <a:pt x="555" y="717"/>
                </a:lnTo>
                <a:lnTo>
                  <a:pt x="556" y="717"/>
                </a:lnTo>
                <a:lnTo>
                  <a:pt x="557" y="716"/>
                </a:lnTo>
                <a:lnTo>
                  <a:pt x="559" y="716"/>
                </a:lnTo>
                <a:lnTo>
                  <a:pt x="559" y="715"/>
                </a:lnTo>
                <a:lnTo>
                  <a:pt x="560" y="713"/>
                </a:lnTo>
                <a:lnTo>
                  <a:pt x="560" y="712"/>
                </a:lnTo>
                <a:lnTo>
                  <a:pt x="561" y="711"/>
                </a:lnTo>
                <a:lnTo>
                  <a:pt x="562" y="711"/>
                </a:lnTo>
                <a:lnTo>
                  <a:pt x="564" y="711"/>
                </a:lnTo>
                <a:lnTo>
                  <a:pt x="567" y="712"/>
                </a:lnTo>
                <a:lnTo>
                  <a:pt x="569" y="713"/>
                </a:lnTo>
                <a:lnTo>
                  <a:pt x="570" y="713"/>
                </a:lnTo>
                <a:lnTo>
                  <a:pt x="570" y="716"/>
                </a:lnTo>
                <a:lnTo>
                  <a:pt x="570" y="717"/>
                </a:lnTo>
                <a:lnTo>
                  <a:pt x="571" y="717"/>
                </a:lnTo>
                <a:lnTo>
                  <a:pt x="573" y="718"/>
                </a:lnTo>
                <a:lnTo>
                  <a:pt x="574" y="718"/>
                </a:lnTo>
                <a:lnTo>
                  <a:pt x="574" y="720"/>
                </a:lnTo>
                <a:lnTo>
                  <a:pt x="574" y="722"/>
                </a:lnTo>
                <a:lnTo>
                  <a:pt x="571" y="722"/>
                </a:lnTo>
                <a:lnTo>
                  <a:pt x="569" y="724"/>
                </a:lnTo>
                <a:lnTo>
                  <a:pt x="569" y="725"/>
                </a:lnTo>
                <a:lnTo>
                  <a:pt x="567" y="725"/>
                </a:lnTo>
                <a:lnTo>
                  <a:pt x="566" y="724"/>
                </a:lnTo>
                <a:lnTo>
                  <a:pt x="564" y="724"/>
                </a:lnTo>
                <a:lnTo>
                  <a:pt x="563" y="722"/>
                </a:lnTo>
                <a:lnTo>
                  <a:pt x="562" y="722"/>
                </a:lnTo>
                <a:lnTo>
                  <a:pt x="561" y="722"/>
                </a:lnTo>
                <a:lnTo>
                  <a:pt x="560" y="722"/>
                </a:lnTo>
                <a:lnTo>
                  <a:pt x="559" y="722"/>
                </a:lnTo>
                <a:lnTo>
                  <a:pt x="556" y="720"/>
                </a:lnTo>
                <a:lnTo>
                  <a:pt x="555" y="720"/>
                </a:lnTo>
                <a:lnTo>
                  <a:pt x="554" y="720"/>
                </a:lnTo>
                <a:lnTo>
                  <a:pt x="552" y="720"/>
                </a:lnTo>
                <a:lnTo>
                  <a:pt x="546" y="723"/>
                </a:lnTo>
                <a:lnTo>
                  <a:pt x="544" y="724"/>
                </a:lnTo>
                <a:lnTo>
                  <a:pt x="542" y="725"/>
                </a:lnTo>
                <a:lnTo>
                  <a:pt x="542" y="726"/>
                </a:lnTo>
                <a:lnTo>
                  <a:pt x="542" y="727"/>
                </a:lnTo>
                <a:lnTo>
                  <a:pt x="542" y="729"/>
                </a:lnTo>
                <a:lnTo>
                  <a:pt x="544" y="729"/>
                </a:lnTo>
                <a:lnTo>
                  <a:pt x="544" y="730"/>
                </a:lnTo>
                <a:lnTo>
                  <a:pt x="542" y="731"/>
                </a:lnTo>
                <a:lnTo>
                  <a:pt x="542" y="732"/>
                </a:lnTo>
                <a:lnTo>
                  <a:pt x="539" y="732"/>
                </a:lnTo>
                <a:lnTo>
                  <a:pt x="535" y="736"/>
                </a:lnTo>
                <a:lnTo>
                  <a:pt x="533" y="736"/>
                </a:lnTo>
                <a:lnTo>
                  <a:pt x="532" y="734"/>
                </a:lnTo>
                <a:lnTo>
                  <a:pt x="531" y="733"/>
                </a:lnTo>
                <a:lnTo>
                  <a:pt x="528" y="731"/>
                </a:lnTo>
                <a:lnTo>
                  <a:pt x="526" y="730"/>
                </a:lnTo>
                <a:lnTo>
                  <a:pt x="524" y="730"/>
                </a:lnTo>
                <a:lnTo>
                  <a:pt x="520" y="729"/>
                </a:lnTo>
                <a:lnTo>
                  <a:pt x="519" y="727"/>
                </a:lnTo>
                <a:lnTo>
                  <a:pt x="517" y="729"/>
                </a:lnTo>
                <a:lnTo>
                  <a:pt x="517" y="731"/>
                </a:lnTo>
                <a:lnTo>
                  <a:pt x="516" y="732"/>
                </a:lnTo>
                <a:lnTo>
                  <a:pt x="514" y="732"/>
                </a:lnTo>
                <a:lnTo>
                  <a:pt x="513" y="732"/>
                </a:lnTo>
                <a:lnTo>
                  <a:pt x="511" y="731"/>
                </a:lnTo>
                <a:lnTo>
                  <a:pt x="509" y="732"/>
                </a:lnTo>
                <a:lnTo>
                  <a:pt x="507" y="732"/>
                </a:lnTo>
                <a:lnTo>
                  <a:pt x="507" y="731"/>
                </a:lnTo>
                <a:lnTo>
                  <a:pt x="503" y="732"/>
                </a:lnTo>
                <a:lnTo>
                  <a:pt x="502" y="732"/>
                </a:lnTo>
                <a:lnTo>
                  <a:pt x="499" y="732"/>
                </a:lnTo>
                <a:lnTo>
                  <a:pt x="498" y="731"/>
                </a:lnTo>
                <a:lnTo>
                  <a:pt x="497" y="731"/>
                </a:lnTo>
                <a:lnTo>
                  <a:pt x="496" y="732"/>
                </a:lnTo>
                <a:lnTo>
                  <a:pt x="495" y="732"/>
                </a:lnTo>
                <a:lnTo>
                  <a:pt x="493" y="732"/>
                </a:lnTo>
                <a:lnTo>
                  <a:pt x="492" y="733"/>
                </a:lnTo>
                <a:lnTo>
                  <a:pt x="491" y="733"/>
                </a:lnTo>
                <a:lnTo>
                  <a:pt x="490" y="733"/>
                </a:lnTo>
                <a:lnTo>
                  <a:pt x="489" y="733"/>
                </a:lnTo>
                <a:lnTo>
                  <a:pt x="489" y="732"/>
                </a:lnTo>
                <a:lnTo>
                  <a:pt x="488" y="731"/>
                </a:lnTo>
                <a:lnTo>
                  <a:pt x="488" y="730"/>
                </a:lnTo>
                <a:lnTo>
                  <a:pt x="485" y="726"/>
                </a:lnTo>
                <a:lnTo>
                  <a:pt x="483" y="726"/>
                </a:lnTo>
                <a:lnTo>
                  <a:pt x="482" y="725"/>
                </a:lnTo>
                <a:lnTo>
                  <a:pt x="478" y="722"/>
                </a:lnTo>
                <a:lnTo>
                  <a:pt x="478" y="720"/>
                </a:lnTo>
                <a:lnTo>
                  <a:pt x="478" y="719"/>
                </a:lnTo>
                <a:lnTo>
                  <a:pt x="480" y="718"/>
                </a:lnTo>
                <a:lnTo>
                  <a:pt x="481" y="716"/>
                </a:lnTo>
                <a:lnTo>
                  <a:pt x="481" y="715"/>
                </a:lnTo>
                <a:lnTo>
                  <a:pt x="482" y="713"/>
                </a:lnTo>
                <a:lnTo>
                  <a:pt x="482" y="712"/>
                </a:lnTo>
                <a:lnTo>
                  <a:pt x="482" y="711"/>
                </a:lnTo>
                <a:lnTo>
                  <a:pt x="483" y="711"/>
                </a:lnTo>
                <a:lnTo>
                  <a:pt x="484" y="710"/>
                </a:lnTo>
                <a:lnTo>
                  <a:pt x="488" y="710"/>
                </a:lnTo>
                <a:lnTo>
                  <a:pt x="491" y="709"/>
                </a:lnTo>
                <a:lnTo>
                  <a:pt x="492" y="709"/>
                </a:lnTo>
                <a:lnTo>
                  <a:pt x="493" y="709"/>
                </a:lnTo>
                <a:lnTo>
                  <a:pt x="495" y="708"/>
                </a:lnTo>
                <a:lnTo>
                  <a:pt x="511" y="705"/>
                </a:lnTo>
                <a:lnTo>
                  <a:pt x="512" y="705"/>
                </a:lnTo>
                <a:lnTo>
                  <a:pt x="516" y="703"/>
                </a:lnTo>
                <a:lnTo>
                  <a:pt x="524" y="702"/>
                </a:lnTo>
                <a:lnTo>
                  <a:pt x="524" y="701"/>
                </a:lnTo>
                <a:lnTo>
                  <a:pt x="525" y="701"/>
                </a:lnTo>
                <a:lnTo>
                  <a:pt x="526" y="699"/>
                </a:lnTo>
                <a:lnTo>
                  <a:pt x="527" y="699"/>
                </a:lnTo>
                <a:lnTo>
                  <a:pt x="533" y="702"/>
                </a:lnTo>
                <a:lnTo>
                  <a:pt x="534" y="701"/>
                </a:lnTo>
                <a:lnTo>
                  <a:pt x="535" y="701"/>
                </a:lnTo>
                <a:lnTo>
                  <a:pt x="537" y="701"/>
                </a:lnTo>
                <a:lnTo>
                  <a:pt x="538" y="701"/>
                </a:lnTo>
                <a:lnTo>
                  <a:pt x="539" y="701"/>
                </a:lnTo>
                <a:lnTo>
                  <a:pt x="541" y="699"/>
                </a:lnTo>
                <a:lnTo>
                  <a:pt x="542" y="699"/>
                </a:lnTo>
                <a:lnTo>
                  <a:pt x="544" y="699"/>
                </a:lnTo>
                <a:close/>
                <a:moveTo>
                  <a:pt x="477" y="668"/>
                </a:moveTo>
                <a:lnTo>
                  <a:pt x="476" y="668"/>
                </a:lnTo>
                <a:lnTo>
                  <a:pt x="475" y="668"/>
                </a:lnTo>
                <a:lnTo>
                  <a:pt x="474" y="667"/>
                </a:lnTo>
                <a:lnTo>
                  <a:pt x="475" y="666"/>
                </a:lnTo>
                <a:lnTo>
                  <a:pt x="476" y="666"/>
                </a:lnTo>
                <a:lnTo>
                  <a:pt x="477" y="667"/>
                </a:lnTo>
                <a:lnTo>
                  <a:pt x="477" y="668"/>
                </a:lnTo>
                <a:close/>
                <a:moveTo>
                  <a:pt x="460" y="660"/>
                </a:moveTo>
                <a:lnTo>
                  <a:pt x="459" y="660"/>
                </a:lnTo>
                <a:lnTo>
                  <a:pt x="457" y="660"/>
                </a:lnTo>
                <a:lnTo>
                  <a:pt x="456" y="659"/>
                </a:lnTo>
                <a:lnTo>
                  <a:pt x="456" y="656"/>
                </a:lnTo>
                <a:lnTo>
                  <a:pt x="456" y="655"/>
                </a:lnTo>
                <a:lnTo>
                  <a:pt x="454" y="653"/>
                </a:lnTo>
                <a:lnTo>
                  <a:pt x="453" y="650"/>
                </a:lnTo>
                <a:lnTo>
                  <a:pt x="454" y="650"/>
                </a:lnTo>
                <a:lnTo>
                  <a:pt x="455" y="650"/>
                </a:lnTo>
                <a:lnTo>
                  <a:pt x="459" y="655"/>
                </a:lnTo>
                <a:lnTo>
                  <a:pt x="459" y="656"/>
                </a:lnTo>
                <a:lnTo>
                  <a:pt x="460" y="656"/>
                </a:lnTo>
                <a:lnTo>
                  <a:pt x="460" y="657"/>
                </a:lnTo>
                <a:lnTo>
                  <a:pt x="460" y="659"/>
                </a:lnTo>
                <a:lnTo>
                  <a:pt x="460" y="660"/>
                </a:lnTo>
                <a:close/>
                <a:moveTo>
                  <a:pt x="531" y="621"/>
                </a:moveTo>
                <a:lnTo>
                  <a:pt x="530" y="622"/>
                </a:lnTo>
                <a:lnTo>
                  <a:pt x="530" y="621"/>
                </a:lnTo>
                <a:lnTo>
                  <a:pt x="528" y="621"/>
                </a:lnTo>
                <a:lnTo>
                  <a:pt x="530" y="620"/>
                </a:lnTo>
                <a:lnTo>
                  <a:pt x="531" y="618"/>
                </a:lnTo>
                <a:lnTo>
                  <a:pt x="531" y="620"/>
                </a:lnTo>
                <a:lnTo>
                  <a:pt x="531" y="621"/>
                </a:lnTo>
                <a:close/>
                <a:moveTo>
                  <a:pt x="357" y="564"/>
                </a:moveTo>
                <a:lnTo>
                  <a:pt x="356" y="564"/>
                </a:lnTo>
                <a:lnTo>
                  <a:pt x="356" y="563"/>
                </a:lnTo>
                <a:lnTo>
                  <a:pt x="356" y="562"/>
                </a:lnTo>
                <a:lnTo>
                  <a:pt x="357" y="561"/>
                </a:lnTo>
                <a:lnTo>
                  <a:pt x="357" y="559"/>
                </a:lnTo>
                <a:lnTo>
                  <a:pt x="360" y="558"/>
                </a:lnTo>
                <a:lnTo>
                  <a:pt x="361" y="558"/>
                </a:lnTo>
                <a:lnTo>
                  <a:pt x="361" y="559"/>
                </a:lnTo>
                <a:lnTo>
                  <a:pt x="361" y="561"/>
                </a:lnTo>
                <a:lnTo>
                  <a:pt x="361" y="562"/>
                </a:lnTo>
                <a:lnTo>
                  <a:pt x="360" y="562"/>
                </a:lnTo>
                <a:lnTo>
                  <a:pt x="359" y="562"/>
                </a:lnTo>
                <a:lnTo>
                  <a:pt x="357" y="564"/>
                </a:lnTo>
                <a:close/>
                <a:moveTo>
                  <a:pt x="303" y="457"/>
                </a:moveTo>
                <a:lnTo>
                  <a:pt x="300" y="458"/>
                </a:lnTo>
                <a:lnTo>
                  <a:pt x="299" y="457"/>
                </a:lnTo>
                <a:lnTo>
                  <a:pt x="299" y="456"/>
                </a:lnTo>
                <a:lnTo>
                  <a:pt x="300" y="455"/>
                </a:lnTo>
                <a:lnTo>
                  <a:pt x="301" y="453"/>
                </a:lnTo>
                <a:lnTo>
                  <a:pt x="303" y="453"/>
                </a:lnTo>
                <a:lnTo>
                  <a:pt x="304" y="452"/>
                </a:lnTo>
                <a:lnTo>
                  <a:pt x="306" y="452"/>
                </a:lnTo>
                <a:lnTo>
                  <a:pt x="307" y="452"/>
                </a:lnTo>
                <a:lnTo>
                  <a:pt x="304" y="453"/>
                </a:lnTo>
                <a:lnTo>
                  <a:pt x="305" y="455"/>
                </a:lnTo>
                <a:lnTo>
                  <a:pt x="304" y="456"/>
                </a:lnTo>
                <a:lnTo>
                  <a:pt x="304" y="457"/>
                </a:lnTo>
                <a:lnTo>
                  <a:pt x="303" y="457"/>
                </a:lnTo>
                <a:close/>
                <a:moveTo>
                  <a:pt x="763" y="388"/>
                </a:moveTo>
                <a:lnTo>
                  <a:pt x="762" y="411"/>
                </a:lnTo>
                <a:lnTo>
                  <a:pt x="761" y="434"/>
                </a:lnTo>
                <a:lnTo>
                  <a:pt x="760" y="457"/>
                </a:lnTo>
                <a:lnTo>
                  <a:pt x="759" y="480"/>
                </a:lnTo>
                <a:lnTo>
                  <a:pt x="758" y="502"/>
                </a:lnTo>
                <a:lnTo>
                  <a:pt x="756" y="526"/>
                </a:lnTo>
                <a:lnTo>
                  <a:pt x="754" y="548"/>
                </a:lnTo>
                <a:lnTo>
                  <a:pt x="753" y="571"/>
                </a:lnTo>
                <a:lnTo>
                  <a:pt x="752" y="593"/>
                </a:lnTo>
                <a:lnTo>
                  <a:pt x="752" y="592"/>
                </a:lnTo>
                <a:lnTo>
                  <a:pt x="751" y="591"/>
                </a:lnTo>
                <a:lnTo>
                  <a:pt x="749" y="597"/>
                </a:lnTo>
                <a:lnTo>
                  <a:pt x="748" y="633"/>
                </a:lnTo>
                <a:lnTo>
                  <a:pt x="746" y="670"/>
                </a:lnTo>
                <a:lnTo>
                  <a:pt x="744" y="706"/>
                </a:lnTo>
                <a:lnTo>
                  <a:pt x="743" y="744"/>
                </a:lnTo>
                <a:lnTo>
                  <a:pt x="740" y="780"/>
                </a:lnTo>
                <a:lnTo>
                  <a:pt x="738" y="817"/>
                </a:lnTo>
                <a:lnTo>
                  <a:pt x="736" y="853"/>
                </a:lnTo>
                <a:lnTo>
                  <a:pt x="734" y="890"/>
                </a:lnTo>
                <a:lnTo>
                  <a:pt x="733" y="890"/>
                </a:lnTo>
                <a:lnTo>
                  <a:pt x="719" y="891"/>
                </a:lnTo>
                <a:lnTo>
                  <a:pt x="718" y="890"/>
                </a:lnTo>
                <a:lnTo>
                  <a:pt x="717" y="890"/>
                </a:lnTo>
                <a:lnTo>
                  <a:pt x="716" y="888"/>
                </a:lnTo>
                <a:lnTo>
                  <a:pt x="715" y="887"/>
                </a:lnTo>
                <a:lnTo>
                  <a:pt x="713" y="887"/>
                </a:lnTo>
                <a:lnTo>
                  <a:pt x="712" y="887"/>
                </a:lnTo>
                <a:lnTo>
                  <a:pt x="711" y="886"/>
                </a:lnTo>
                <a:lnTo>
                  <a:pt x="710" y="885"/>
                </a:lnTo>
                <a:lnTo>
                  <a:pt x="705" y="880"/>
                </a:lnTo>
                <a:lnTo>
                  <a:pt x="704" y="880"/>
                </a:lnTo>
                <a:lnTo>
                  <a:pt x="702" y="879"/>
                </a:lnTo>
                <a:lnTo>
                  <a:pt x="701" y="878"/>
                </a:lnTo>
                <a:lnTo>
                  <a:pt x="701" y="877"/>
                </a:lnTo>
                <a:lnTo>
                  <a:pt x="699" y="876"/>
                </a:lnTo>
                <a:lnTo>
                  <a:pt x="699" y="874"/>
                </a:lnTo>
                <a:lnTo>
                  <a:pt x="699" y="873"/>
                </a:lnTo>
                <a:lnTo>
                  <a:pt x="698" y="872"/>
                </a:lnTo>
                <a:lnTo>
                  <a:pt x="698" y="870"/>
                </a:lnTo>
                <a:lnTo>
                  <a:pt x="695" y="865"/>
                </a:lnTo>
                <a:lnTo>
                  <a:pt x="695" y="864"/>
                </a:lnTo>
                <a:lnTo>
                  <a:pt x="692" y="859"/>
                </a:lnTo>
                <a:lnTo>
                  <a:pt x="691" y="857"/>
                </a:lnTo>
                <a:lnTo>
                  <a:pt x="687" y="853"/>
                </a:lnTo>
                <a:lnTo>
                  <a:pt x="685" y="851"/>
                </a:lnTo>
                <a:lnTo>
                  <a:pt x="687" y="850"/>
                </a:lnTo>
                <a:lnTo>
                  <a:pt x="687" y="849"/>
                </a:lnTo>
                <a:lnTo>
                  <a:pt x="685" y="848"/>
                </a:lnTo>
                <a:lnTo>
                  <a:pt x="684" y="846"/>
                </a:lnTo>
                <a:lnTo>
                  <a:pt x="683" y="845"/>
                </a:lnTo>
                <a:lnTo>
                  <a:pt x="682" y="845"/>
                </a:lnTo>
                <a:lnTo>
                  <a:pt x="681" y="844"/>
                </a:lnTo>
                <a:lnTo>
                  <a:pt x="681" y="845"/>
                </a:lnTo>
                <a:lnTo>
                  <a:pt x="681" y="846"/>
                </a:lnTo>
                <a:lnTo>
                  <a:pt x="679" y="845"/>
                </a:lnTo>
                <a:lnTo>
                  <a:pt x="668" y="828"/>
                </a:lnTo>
                <a:lnTo>
                  <a:pt x="667" y="824"/>
                </a:lnTo>
                <a:lnTo>
                  <a:pt x="666" y="822"/>
                </a:lnTo>
                <a:lnTo>
                  <a:pt x="666" y="821"/>
                </a:lnTo>
                <a:lnTo>
                  <a:pt x="667" y="821"/>
                </a:lnTo>
                <a:lnTo>
                  <a:pt x="668" y="820"/>
                </a:lnTo>
                <a:lnTo>
                  <a:pt x="668" y="817"/>
                </a:lnTo>
                <a:lnTo>
                  <a:pt x="668" y="816"/>
                </a:lnTo>
                <a:lnTo>
                  <a:pt x="667" y="815"/>
                </a:lnTo>
                <a:lnTo>
                  <a:pt x="666" y="813"/>
                </a:lnTo>
                <a:lnTo>
                  <a:pt x="666" y="810"/>
                </a:lnTo>
                <a:lnTo>
                  <a:pt x="666" y="809"/>
                </a:lnTo>
                <a:lnTo>
                  <a:pt x="665" y="808"/>
                </a:lnTo>
                <a:lnTo>
                  <a:pt x="662" y="807"/>
                </a:lnTo>
                <a:lnTo>
                  <a:pt x="662" y="806"/>
                </a:lnTo>
                <a:lnTo>
                  <a:pt x="662" y="804"/>
                </a:lnTo>
                <a:lnTo>
                  <a:pt x="669" y="801"/>
                </a:lnTo>
                <a:lnTo>
                  <a:pt x="670" y="800"/>
                </a:lnTo>
                <a:lnTo>
                  <a:pt x="673" y="797"/>
                </a:lnTo>
                <a:lnTo>
                  <a:pt x="674" y="795"/>
                </a:lnTo>
                <a:lnTo>
                  <a:pt x="674" y="792"/>
                </a:lnTo>
                <a:lnTo>
                  <a:pt x="674" y="782"/>
                </a:lnTo>
                <a:lnTo>
                  <a:pt x="674" y="781"/>
                </a:lnTo>
                <a:lnTo>
                  <a:pt x="667" y="762"/>
                </a:lnTo>
                <a:lnTo>
                  <a:pt x="662" y="750"/>
                </a:lnTo>
                <a:lnTo>
                  <a:pt x="659" y="740"/>
                </a:lnTo>
                <a:lnTo>
                  <a:pt x="658" y="739"/>
                </a:lnTo>
                <a:lnTo>
                  <a:pt x="655" y="737"/>
                </a:lnTo>
                <a:lnTo>
                  <a:pt x="653" y="733"/>
                </a:lnTo>
                <a:lnTo>
                  <a:pt x="653" y="732"/>
                </a:lnTo>
                <a:lnTo>
                  <a:pt x="653" y="731"/>
                </a:lnTo>
                <a:lnTo>
                  <a:pt x="642" y="719"/>
                </a:lnTo>
                <a:lnTo>
                  <a:pt x="638" y="715"/>
                </a:lnTo>
                <a:lnTo>
                  <a:pt x="635" y="713"/>
                </a:lnTo>
                <a:lnTo>
                  <a:pt x="634" y="711"/>
                </a:lnTo>
                <a:lnTo>
                  <a:pt x="632" y="710"/>
                </a:lnTo>
                <a:lnTo>
                  <a:pt x="630" y="708"/>
                </a:lnTo>
                <a:lnTo>
                  <a:pt x="628" y="706"/>
                </a:lnTo>
                <a:lnTo>
                  <a:pt x="626" y="705"/>
                </a:lnTo>
                <a:lnTo>
                  <a:pt x="624" y="704"/>
                </a:lnTo>
                <a:lnTo>
                  <a:pt x="621" y="702"/>
                </a:lnTo>
                <a:lnTo>
                  <a:pt x="624" y="701"/>
                </a:lnTo>
                <a:lnTo>
                  <a:pt x="626" y="703"/>
                </a:lnTo>
                <a:lnTo>
                  <a:pt x="646" y="723"/>
                </a:lnTo>
                <a:lnTo>
                  <a:pt x="652" y="729"/>
                </a:lnTo>
                <a:lnTo>
                  <a:pt x="655" y="732"/>
                </a:lnTo>
                <a:lnTo>
                  <a:pt x="659" y="738"/>
                </a:lnTo>
                <a:lnTo>
                  <a:pt x="661" y="743"/>
                </a:lnTo>
                <a:lnTo>
                  <a:pt x="663" y="751"/>
                </a:lnTo>
                <a:lnTo>
                  <a:pt x="665" y="752"/>
                </a:lnTo>
                <a:lnTo>
                  <a:pt x="665" y="748"/>
                </a:lnTo>
                <a:lnTo>
                  <a:pt x="661" y="740"/>
                </a:lnTo>
                <a:lnTo>
                  <a:pt x="661" y="737"/>
                </a:lnTo>
                <a:lnTo>
                  <a:pt x="660" y="736"/>
                </a:lnTo>
                <a:lnTo>
                  <a:pt x="654" y="726"/>
                </a:lnTo>
                <a:lnTo>
                  <a:pt x="653" y="725"/>
                </a:lnTo>
                <a:lnTo>
                  <a:pt x="651" y="725"/>
                </a:lnTo>
                <a:lnTo>
                  <a:pt x="649" y="724"/>
                </a:lnTo>
                <a:lnTo>
                  <a:pt x="648" y="722"/>
                </a:lnTo>
                <a:lnTo>
                  <a:pt x="637" y="711"/>
                </a:lnTo>
                <a:lnTo>
                  <a:pt x="637" y="710"/>
                </a:lnTo>
                <a:lnTo>
                  <a:pt x="632" y="706"/>
                </a:lnTo>
                <a:lnTo>
                  <a:pt x="630" y="704"/>
                </a:lnTo>
                <a:lnTo>
                  <a:pt x="628" y="704"/>
                </a:lnTo>
                <a:lnTo>
                  <a:pt x="628" y="703"/>
                </a:lnTo>
                <a:lnTo>
                  <a:pt x="628" y="702"/>
                </a:lnTo>
                <a:lnTo>
                  <a:pt x="630" y="702"/>
                </a:lnTo>
                <a:lnTo>
                  <a:pt x="631" y="702"/>
                </a:lnTo>
                <a:lnTo>
                  <a:pt x="631" y="701"/>
                </a:lnTo>
                <a:lnTo>
                  <a:pt x="632" y="699"/>
                </a:lnTo>
                <a:lnTo>
                  <a:pt x="633" y="697"/>
                </a:lnTo>
                <a:lnTo>
                  <a:pt x="634" y="696"/>
                </a:lnTo>
                <a:lnTo>
                  <a:pt x="635" y="697"/>
                </a:lnTo>
                <a:lnTo>
                  <a:pt x="638" y="698"/>
                </a:lnTo>
                <a:lnTo>
                  <a:pt x="639" y="699"/>
                </a:lnTo>
                <a:lnTo>
                  <a:pt x="640" y="699"/>
                </a:lnTo>
                <a:lnTo>
                  <a:pt x="640" y="701"/>
                </a:lnTo>
                <a:lnTo>
                  <a:pt x="641" y="702"/>
                </a:lnTo>
                <a:lnTo>
                  <a:pt x="640" y="703"/>
                </a:lnTo>
                <a:lnTo>
                  <a:pt x="640" y="704"/>
                </a:lnTo>
                <a:lnTo>
                  <a:pt x="640" y="705"/>
                </a:lnTo>
                <a:lnTo>
                  <a:pt x="640" y="706"/>
                </a:lnTo>
                <a:lnTo>
                  <a:pt x="641" y="706"/>
                </a:lnTo>
                <a:lnTo>
                  <a:pt x="641" y="708"/>
                </a:lnTo>
                <a:lnTo>
                  <a:pt x="641" y="709"/>
                </a:lnTo>
                <a:lnTo>
                  <a:pt x="640" y="709"/>
                </a:lnTo>
                <a:lnTo>
                  <a:pt x="639" y="710"/>
                </a:lnTo>
                <a:lnTo>
                  <a:pt x="640" y="711"/>
                </a:lnTo>
                <a:lnTo>
                  <a:pt x="644" y="711"/>
                </a:lnTo>
                <a:lnTo>
                  <a:pt x="645" y="712"/>
                </a:lnTo>
                <a:lnTo>
                  <a:pt x="646" y="711"/>
                </a:lnTo>
                <a:lnTo>
                  <a:pt x="646" y="710"/>
                </a:lnTo>
                <a:lnTo>
                  <a:pt x="646" y="708"/>
                </a:lnTo>
                <a:lnTo>
                  <a:pt x="647" y="706"/>
                </a:lnTo>
                <a:lnTo>
                  <a:pt x="648" y="705"/>
                </a:lnTo>
                <a:lnTo>
                  <a:pt x="647" y="704"/>
                </a:lnTo>
                <a:lnTo>
                  <a:pt x="644" y="699"/>
                </a:lnTo>
                <a:lnTo>
                  <a:pt x="642" y="699"/>
                </a:lnTo>
                <a:lnTo>
                  <a:pt x="640" y="698"/>
                </a:lnTo>
                <a:lnTo>
                  <a:pt x="640" y="697"/>
                </a:lnTo>
                <a:lnTo>
                  <a:pt x="642" y="696"/>
                </a:lnTo>
                <a:lnTo>
                  <a:pt x="644" y="696"/>
                </a:lnTo>
                <a:lnTo>
                  <a:pt x="645" y="696"/>
                </a:lnTo>
                <a:lnTo>
                  <a:pt x="647" y="697"/>
                </a:lnTo>
                <a:lnTo>
                  <a:pt x="648" y="696"/>
                </a:lnTo>
                <a:lnTo>
                  <a:pt x="649" y="696"/>
                </a:lnTo>
                <a:lnTo>
                  <a:pt x="649" y="695"/>
                </a:lnTo>
                <a:lnTo>
                  <a:pt x="648" y="694"/>
                </a:lnTo>
                <a:lnTo>
                  <a:pt x="648" y="692"/>
                </a:lnTo>
                <a:lnTo>
                  <a:pt x="648" y="689"/>
                </a:lnTo>
                <a:lnTo>
                  <a:pt x="648" y="688"/>
                </a:lnTo>
                <a:lnTo>
                  <a:pt x="647" y="688"/>
                </a:lnTo>
                <a:lnTo>
                  <a:pt x="646" y="689"/>
                </a:lnTo>
                <a:lnTo>
                  <a:pt x="645" y="687"/>
                </a:lnTo>
                <a:lnTo>
                  <a:pt x="644" y="684"/>
                </a:lnTo>
                <a:lnTo>
                  <a:pt x="640" y="683"/>
                </a:lnTo>
                <a:lnTo>
                  <a:pt x="638" y="683"/>
                </a:lnTo>
                <a:lnTo>
                  <a:pt x="638" y="684"/>
                </a:lnTo>
                <a:lnTo>
                  <a:pt x="639" y="684"/>
                </a:lnTo>
                <a:lnTo>
                  <a:pt x="638" y="685"/>
                </a:lnTo>
                <a:lnTo>
                  <a:pt x="635" y="687"/>
                </a:lnTo>
                <a:lnTo>
                  <a:pt x="634" y="688"/>
                </a:lnTo>
                <a:lnTo>
                  <a:pt x="633" y="689"/>
                </a:lnTo>
                <a:lnTo>
                  <a:pt x="631" y="689"/>
                </a:lnTo>
                <a:lnTo>
                  <a:pt x="630" y="688"/>
                </a:lnTo>
                <a:lnTo>
                  <a:pt x="628" y="688"/>
                </a:lnTo>
                <a:lnTo>
                  <a:pt x="626" y="689"/>
                </a:lnTo>
                <a:lnTo>
                  <a:pt x="625" y="690"/>
                </a:lnTo>
                <a:lnTo>
                  <a:pt x="624" y="691"/>
                </a:lnTo>
                <a:lnTo>
                  <a:pt x="624" y="694"/>
                </a:lnTo>
                <a:lnTo>
                  <a:pt x="625" y="695"/>
                </a:lnTo>
                <a:lnTo>
                  <a:pt x="627" y="695"/>
                </a:lnTo>
                <a:lnTo>
                  <a:pt x="628" y="696"/>
                </a:lnTo>
                <a:lnTo>
                  <a:pt x="628" y="697"/>
                </a:lnTo>
                <a:lnTo>
                  <a:pt x="627" y="698"/>
                </a:lnTo>
                <a:lnTo>
                  <a:pt x="626" y="697"/>
                </a:lnTo>
                <a:lnTo>
                  <a:pt x="625" y="697"/>
                </a:lnTo>
                <a:lnTo>
                  <a:pt x="621" y="696"/>
                </a:lnTo>
                <a:lnTo>
                  <a:pt x="620" y="695"/>
                </a:lnTo>
                <a:lnTo>
                  <a:pt x="620" y="694"/>
                </a:lnTo>
                <a:lnTo>
                  <a:pt x="619" y="694"/>
                </a:lnTo>
                <a:lnTo>
                  <a:pt x="615" y="694"/>
                </a:lnTo>
                <a:lnTo>
                  <a:pt x="615" y="695"/>
                </a:lnTo>
                <a:lnTo>
                  <a:pt x="616" y="696"/>
                </a:lnTo>
                <a:lnTo>
                  <a:pt x="620" y="697"/>
                </a:lnTo>
                <a:lnTo>
                  <a:pt x="621" y="697"/>
                </a:lnTo>
                <a:lnTo>
                  <a:pt x="623" y="698"/>
                </a:lnTo>
                <a:lnTo>
                  <a:pt x="624" y="698"/>
                </a:lnTo>
                <a:lnTo>
                  <a:pt x="625" y="698"/>
                </a:lnTo>
                <a:lnTo>
                  <a:pt x="626" y="699"/>
                </a:lnTo>
                <a:lnTo>
                  <a:pt x="625" y="701"/>
                </a:lnTo>
                <a:lnTo>
                  <a:pt x="624" y="701"/>
                </a:lnTo>
                <a:lnTo>
                  <a:pt x="623" y="701"/>
                </a:lnTo>
                <a:lnTo>
                  <a:pt x="621" y="699"/>
                </a:lnTo>
                <a:lnTo>
                  <a:pt x="620" y="699"/>
                </a:lnTo>
                <a:lnTo>
                  <a:pt x="619" y="701"/>
                </a:lnTo>
                <a:lnTo>
                  <a:pt x="618" y="701"/>
                </a:lnTo>
                <a:lnTo>
                  <a:pt x="616" y="698"/>
                </a:lnTo>
                <a:lnTo>
                  <a:pt x="615" y="698"/>
                </a:lnTo>
                <a:lnTo>
                  <a:pt x="611" y="698"/>
                </a:lnTo>
                <a:lnTo>
                  <a:pt x="606" y="699"/>
                </a:lnTo>
                <a:lnTo>
                  <a:pt x="605" y="701"/>
                </a:lnTo>
                <a:lnTo>
                  <a:pt x="604" y="702"/>
                </a:lnTo>
                <a:lnTo>
                  <a:pt x="604" y="703"/>
                </a:lnTo>
                <a:lnTo>
                  <a:pt x="603" y="703"/>
                </a:lnTo>
                <a:lnTo>
                  <a:pt x="601" y="705"/>
                </a:lnTo>
                <a:lnTo>
                  <a:pt x="598" y="706"/>
                </a:lnTo>
                <a:lnTo>
                  <a:pt x="592" y="706"/>
                </a:lnTo>
                <a:lnTo>
                  <a:pt x="583" y="705"/>
                </a:lnTo>
                <a:lnTo>
                  <a:pt x="582" y="706"/>
                </a:lnTo>
                <a:lnTo>
                  <a:pt x="581" y="706"/>
                </a:lnTo>
                <a:lnTo>
                  <a:pt x="580" y="706"/>
                </a:lnTo>
                <a:lnTo>
                  <a:pt x="578" y="708"/>
                </a:lnTo>
                <a:lnTo>
                  <a:pt x="577" y="706"/>
                </a:lnTo>
                <a:lnTo>
                  <a:pt x="576" y="706"/>
                </a:lnTo>
                <a:lnTo>
                  <a:pt x="573" y="703"/>
                </a:lnTo>
                <a:lnTo>
                  <a:pt x="573" y="702"/>
                </a:lnTo>
                <a:lnTo>
                  <a:pt x="574" y="699"/>
                </a:lnTo>
                <a:lnTo>
                  <a:pt x="574" y="698"/>
                </a:lnTo>
                <a:lnTo>
                  <a:pt x="575" y="697"/>
                </a:lnTo>
                <a:lnTo>
                  <a:pt x="576" y="696"/>
                </a:lnTo>
                <a:lnTo>
                  <a:pt x="582" y="694"/>
                </a:lnTo>
                <a:lnTo>
                  <a:pt x="584" y="692"/>
                </a:lnTo>
                <a:lnTo>
                  <a:pt x="585" y="690"/>
                </a:lnTo>
                <a:lnTo>
                  <a:pt x="588" y="688"/>
                </a:lnTo>
                <a:lnTo>
                  <a:pt x="589" y="687"/>
                </a:lnTo>
                <a:lnTo>
                  <a:pt x="589" y="685"/>
                </a:lnTo>
                <a:lnTo>
                  <a:pt x="590" y="685"/>
                </a:lnTo>
                <a:lnTo>
                  <a:pt x="591" y="685"/>
                </a:lnTo>
                <a:lnTo>
                  <a:pt x="592" y="684"/>
                </a:lnTo>
                <a:lnTo>
                  <a:pt x="594" y="683"/>
                </a:lnTo>
                <a:lnTo>
                  <a:pt x="594" y="682"/>
                </a:lnTo>
                <a:lnTo>
                  <a:pt x="594" y="678"/>
                </a:lnTo>
                <a:lnTo>
                  <a:pt x="594" y="677"/>
                </a:lnTo>
                <a:lnTo>
                  <a:pt x="595" y="677"/>
                </a:lnTo>
                <a:lnTo>
                  <a:pt x="595" y="676"/>
                </a:lnTo>
                <a:lnTo>
                  <a:pt x="596" y="676"/>
                </a:lnTo>
                <a:lnTo>
                  <a:pt x="596" y="675"/>
                </a:lnTo>
                <a:lnTo>
                  <a:pt x="596" y="674"/>
                </a:lnTo>
                <a:lnTo>
                  <a:pt x="595" y="673"/>
                </a:lnTo>
                <a:lnTo>
                  <a:pt x="595" y="671"/>
                </a:lnTo>
                <a:lnTo>
                  <a:pt x="595" y="670"/>
                </a:lnTo>
                <a:lnTo>
                  <a:pt x="596" y="667"/>
                </a:lnTo>
                <a:lnTo>
                  <a:pt x="596" y="666"/>
                </a:lnTo>
                <a:lnTo>
                  <a:pt x="598" y="662"/>
                </a:lnTo>
                <a:lnTo>
                  <a:pt x="598" y="661"/>
                </a:lnTo>
                <a:lnTo>
                  <a:pt x="598" y="659"/>
                </a:lnTo>
                <a:lnTo>
                  <a:pt x="597" y="652"/>
                </a:lnTo>
                <a:lnTo>
                  <a:pt x="597" y="649"/>
                </a:lnTo>
                <a:lnTo>
                  <a:pt x="598" y="643"/>
                </a:lnTo>
                <a:lnTo>
                  <a:pt x="598" y="641"/>
                </a:lnTo>
                <a:lnTo>
                  <a:pt x="599" y="641"/>
                </a:lnTo>
                <a:lnTo>
                  <a:pt x="601" y="642"/>
                </a:lnTo>
                <a:lnTo>
                  <a:pt x="602" y="643"/>
                </a:lnTo>
                <a:lnTo>
                  <a:pt x="602" y="642"/>
                </a:lnTo>
                <a:lnTo>
                  <a:pt x="602" y="641"/>
                </a:lnTo>
                <a:lnTo>
                  <a:pt x="601" y="640"/>
                </a:lnTo>
                <a:lnTo>
                  <a:pt x="599" y="639"/>
                </a:lnTo>
                <a:lnTo>
                  <a:pt x="598" y="639"/>
                </a:lnTo>
                <a:lnTo>
                  <a:pt x="598" y="638"/>
                </a:lnTo>
                <a:lnTo>
                  <a:pt x="598" y="636"/>
                </a:lnTo>
                <a:lnTo>
                  <a:pt x="597" y="636"/>
                </a:lnTo>
                <a:lnTo>
                  <a:pt x="596" y="635"/>
                </a:lnTo>
                <a:lnTo>
                  <a:pt x="595" y="634"/>
                </a:lnTo>
                <a:lnTo>
                  <a:pt x="595" y="633"/>
                </a:lnTo>
                <a:lnTo>
                  <a:pt x="595" y="632"/>
                </a:lnTo>
                <a:lnTo>
                  <a:pt x="592" y="629"/>
                </a:lnTo>
                <a:lnTo>
                  <a:pt x="591" y="628"/>
                </a:lnTo>
                <a:lnTo>
                  <a:pt x="590" y="627"/>
                </a:lnTo>
                <a:lnTo>
                  <a:pt x="590" y="625"/>
                </a:lnTo>
                <a:lnTo>
                  <a:pt x="589" y="622"/>
                </a:lnTo>
                <a:lnTo>
                  <a:pt x="587" y="621"/>
                </a:lnTo>
                <a:lnTo>
                  <a:pt x="585" y="620"/>
                </a:lnTo>
                <a:lnTo>
                  <a:pt x="585" y="617"/>
                </a:lnTo>
                <a:lnTo>
                  <a:pt x="583" y="608"/>
                </a:lnTo>
                <a:lnTo>
                  <a:pt x="582" y="606"/>
                </a:lnTo>
                <a:lnTo>
                  <a:pt x="580" y="605"/>
                </a:lnTo>
                <a:lnTo>
                  <a:pt x="580" y="604"/>
                </a:lnTo>
                <a:lnTo>
                  <a:pt x="578" y="603"/>
                </a:lnTo>
                <a:lnTo>
                  <a:pt x="580" y="601"/>
                </a:lnTo>
                <a:lnTo>
                  <a:pt x="580" y="600"/>
                </a:lnTo>
                <a:lnTo>
                  <a:pt x="576" y="594"/>
                </a:lnTo>
                <a:lnTo>
                  <a:pt x="575" y="593"/>
                </a:lnTo>
                <a:lnTo>
                  <a:pt x="574" y="594"/>
                </a:lnTo>
                <a:lnTo>
                  <a:pt x="574" y="597"/>
                </a:lnTo>
                <a:lnTo>
                  <a:pt x="573" y="598"/>
                </a:lnTo>
                <a:lnTo>
                  <a:pt x="570" y="601"/>
                </a:lnTo>
                <a:lnTo>
                  <a:pt x="570" y="603"/>
                </a:lnTo>
                <a:lnTo>
                  <a:pt x="570" y="604"/>
                </a:lnTo>
                <a:lnTo>
                  <a:pt x="571" y="605"/>
                </a:lnTo>
                <a:lnTo>
                  <a:pt x="571" y="606"/>
                </a:lnTo>
                <a:lnTo>
                  <a:pt x="571" y="607"/>
                </a:lnTo>
                <a:lnTo>
                  <a:pt x="569" y="611"/>
                </a:lnTo>
                <a:lnTo>
                  <a:pt x="566" y="614"/>
                </a:lnTo>
                <a:lnTo>
                  <a:pt x="564" y="615"/>
                </a:lnTo>
                <a:lnTo>
                  <a:pt x="562" y="622"/>
                </a:lnTo>
                <a:lnTo>
                  <a:pt x="562" y="624"/>
                </a:lnTo>
                <a:lnTo>
                  <a:pt x="562" y="626"/>
                </a:lnTo>
                <a:lnTo>
                  <a:pt x="562" y="627"/>
                </a:lnTo>
                <a:lnTo>
                  <a:pt x="563" y="629"/>
                </a:lnTo>
                <a:lnTo>
                  <a:pt x="562" y="631"/>
                </a:lnTo>
                <a:lnTo>
                  <a:pt x="562" y="633"/>
                </a:lnTo>
                <a:lnTo>
                  <a:pt x="561" y="634"/>
                </a:lnTo>
                <a:lnTo>
                  <a:pt x="561" y="640"/>
                </a:lnTo>
                <a:lnTo>
                  <a:pt x="561" y="641"/>
                </a:lnTo>
                <a:lnTo>
                  <a:pt x="560" y="641"/>
                </a:lnTo>
                <a:lnTo>
                  <a:pt x="559" y="643"/>
                </a:lnTo>
                <a:lnTo>
                  <a:pt x="559" y="645"/>
                </a:lnTo>
                <a:lnTo>
                  <a:pt x="557" y="646"/>
                </a:lnTo>
                <a:lnTo>
                  <a:pt x="557" y="647"/>
                </a:lnTo>
                <a:lnTo>
                  <a:pt x="557" y="648"/>
                </a:lnTo>
                <a:lnTo>
                  <a:pt x="556" y="652"/>
                </a:lnTo>
                <a:lnTo>
                  <a:pt x="554" y="655"/>
                </a:lnTo>
                <a:lnTo>
                  <a:pt x="554" y="657"/>
                </a:lnTo>
                <a:lnTo>
                  <a:pt x="554" y="660"/>
                </a:lnTo>
                <a:lnTo>
                  <a:pt x="553" y="661"/>
                </a:lnTo>
                <a:lnTo>
                  <a:pt x="553" y="663"/>
                </a:lnTo>
                <a:lnTo>
                  <a:pt x="553" y="667"/>
                </a:lnTo>
                <a:lnTo>
                  <a:pt x="551" y="668"/>
                </a:lnTo>
                <a:lnTo>
                  <a:pt x="549" y="669"/>
                </a:lnTo>
                <a:lnTo>
                  <a:pt x="548" y="670"/>
                </a:lnTo>
                <a:lnTo>
                  <a:pt x="545" y="669"/>
                </a:lnTo>
                <a:lnTo>
                  <a:pt x="542" y="667"/>
                </a:lnTo>
                <a:lnTo>
                  <a:pt x="541" y="667"/>
                </a:lnTo>
                <a:lnTo>
                  <a:pt x="540" y="666"/>
                </a:lnTo>
                <a:lnTo>
                  <a:pt x="539" y="666"/>
                </a:lnTo>
                <a:lnTo>
                  <a:pt x="538" y="666"/>
                </a:lnTo>
                <a:lnTo>
                  <a:pt x="537" y="666"/>
                </a:lnTo>
                <a:lnTo>
                  <a:pt x="534" y="664"/>
                </a:lnTo>
                <a:lnTo>
                  <a:pt x="533" y="666"/>
                </a:lnTo>
                <a:lnTo>
                  <a:pt x="532" y="666"/>
                </a:lnTo>
                <a:lnTo>
                  <a:pt x="531" y="667"/>
                </a:lnTo>
                <a:lnTo>
                  <a:pt x="528" y="668"/>
                </a:lnTo>
                <a:lnTo>
                  <a:pt x="527" y="669"/>
                </a:lnTo>
                <a:lnTo>
                  <a:pt x="523" y="668"/>
                </a:lnTo>
                <a:lnTo>
                  <a:pt x="521" y="669"/>
                </a:lnTo>
                <a:lnTo>
                  <a:pt x="520" y="670"/>
                </a:lnTo>
                <a:lnTo>
                  <a:pt x="519" y="673"/>
                </a:lnTo>
                <a:lnTo>
                  <a:pt x="518" y="674"/>
                </a:lnTo>
                <a:lnTo>
                  <a:pt x="514" y="674"/>
                </a:lnTo>
                <a:lnTo>
                  <a:pt x="511" y="673"/>
                </a:lnTo>
                <a:lnTo>
                  <a:pt x="510" y="673"/>
                </a:lnTo>
                <a:lnTo>
                  <a:pt x="506" y="675"/>
                </a:lnTo>
                <a:lnTo>
                  <a:pt x="504" y="676"/>
                </a:lnTo>
                <a:lnTo>
                  <a:pt x="502" y="677"/>
                </a:lnTo>
                <a:lnTo>
                  <a:pt x="499" y="677"/>
                </a:lnTo>
                <a:lnTo>
                  <a:pt x="498" y="675"/>
                </a:lnTo>
                <a:lnTo>
                  <a:pt x="498" y="674"/>
                </a:lnTo>
                <a:lnTo>
                  <a:pt x="497" y="674"/>
                </a:lnTo>
                <a:lnTo>
                  <a:pt x="498" y="674"/>
                </a:lnTo>
                <a:lnTo>
                  <a:pt x="498" y="673"/>
                </a:lnTo>
                <a:lnTo>
                  <a:pt x="498" y="671"/>
                </a:lnTo>
                <a:lnTo>
                  <a:pt x="499" y="670"/>
                </a:lnTo>
                <a:lnTo>
                  <a:pt x="500" y="669"/>
                </a:lnTo>
                <a:lnTo>
                  <a:pt x="502" y="669"/>
                </a:lnTo>
                <a:lnTo>
                  <a:pt x="502" y="668"/>
                </a:lnTo>
                <a:lnTo>
                  <a:pt x="503" y="667"/>
                </a:lnTo>
                <a:lnTo>
                  <a:pt x="504" y="667"/>
                </a:lnTo>
                <a:lnTo>
                  <a:pt x="504" y="666"/>
                </a:lnTo>
                <a:lnTo>
                  <a:pt x="505" y="663"/>
                </a:lnTo>
                <a:lnTo>
                  <a:pt x="505" y="662"/>
                </a:lnTo>
                <a:lnTo>
                  <a:pt x="505" y="660"/>
                </a:lnTo>
                <a:lnTo>
                  <a:pt x="505" y="659"/>
                </a:lnTo>
                <a:lnTo>
                  <a:pt x="504" y="659"/>
                </a:lnTo>
                <a:lnTo>
                  <a:pt x="504" y="657"/>
                </a:lnTo>
                <a:lnTo>
                  <a:pt x="505" y="656"/>
                </a:lnTo>
                <a:lnTo>
                  <a:pt x="506" y="655"/>
                </a:lnTo>
                <a:lnTo>
                  <a:pt x="506" y="653"/>
                </a:lnTo>
                <a:lnTo>
                  <a:pt x="509" y="649"/>
                </a:lnTo>
                <a:lnTo>
                  <a:pt x="509" y="648"/>
                </a:lnTo>
                <a:lnTo>
                  <a:pt x="510" y="648"/>
                </a:lnTo>
                <a:lnTo>
                  <a:pt x="513" y="650"/>
                </a:lnTo>
                <a:lnTo>
                  <a:pt x="517" y="650"/>
                </a:lnTo>
                <a:lnTo>
                  <a:pt x="521" y="649"/>
                </a:lnTo>
                <a:lnTo>
                  <a:pt x="524" y="649"/>
                </a:lnTo>
                <a:lnTo>
                  <a:pt x="525" y="649"/>
                </a:lnTo>
                <a:lnTo>
                  <a:pt x="526" y="650"/>
                </a:lnTo>
                <a:lnTo>
                  <a:pt x="530" y="652"/>
                </a:lnTo>
                <a:lnTo>
                  <a:pt x="531" y="653"/>
                </a:lnTo>
                <a:lnTo>
                  <a:pt x="532" y="653"/>
                </a:lnTo>
                <a:lnTo>
                  <a:pt x="533" y="653"/>
                </a:lnTo>
                <a:lnTo>
                  <a:pt x="534" y="650"/>
                </a:lnTo>
                <a:lnTo>
                  <a:pt x="535" y="648"/>
                </a:lnTo>
                <a:lnTo>
                  <a:pt x="535" y="645"/>
                </a:lnTo>
                <a:lnTo>
                  <a:pt x="535" y="642"/>
                </a:lnTo>
                <a:lnTo>
                  <a:pt x="537" y="640"/>
                </a:lnTo>
                <a:lnTo>
                  <a:pt x="537" y="639"/>
                </a:lnTo>
                <a:lnTo>
                  <a:pt x="537" y="638"/>
                </a:lnTo>
                <a:lnTo>
                  <a:pt x="537" y="636"/>
                </a:lnTo>
                <a:lnTo>
                  <a:pt x="538" y="635"/>
                </a:lnTo>
                <a:lnTo>
                  <a:pt x="539" y="628"/>
                </a:lnTo>
                <a:lnTo>
                  <a:pt x="539" y="626"/>
                </a:lnTo>
                <a:lnTo>
                  <a:pt x="539" y="624"/>
                </a:lnTo>
                <a:lnTo>
                  <a:pt x="538" y="621"/>
                </a:lnTo>
                <a:lnTo>
                  <a:pt x="538" y="619"/>
                </a:lnTo>
                <a:lnTo>
                  <a:pt x="538" y="618"/>
                </a:lnTo>
                <a:lnTo>
                  <a:pt x="537" y="615"/>
                </a:lnTo>
                <a:lnTo>
                  <a:pt x="535" y="617"/>
                </a:lnTo>
                <a:lnTo>
                  <a:pt x="534" y="618"/>
                </a:lnTo>
                <a:lnTo>
                  <a:pt x="534" y="617"/>
                </a:lnTo>
                <a:lnTo>
                  <a:pt x="535" y="614"/>
                </a:lnTo>
                <a:lnTo>
                  <a:pt x="535" y="613"/>
                </a:lnTo>
                <a:lnTo>
                  <a:pt x="537" y="613"/>
                </a:lnTo>
                <a:lnTo>
                  <a:pt x="538" y="612"/>
                </a:lnTo>
                <a:lnTo>
                  <a:pt x="538" y="611"/>
                </a:lnTo>
                <a:lnTo>
                  <a:pt x="538" y="610"/>
                </a:lnTo>
                <a:lnTo>
                  <a:pt x="539" y="604"/>
                </a:lnTo>
                <a:lnTo>
                  <a:pt x="539" y="603"/>
                </a:lnTo>
                <a:lnTo>
                  <a:pt x="539" y="600"/>
                </a:lnTo>
                <a:lnTo>
                  <a:pt x="539" y="599"/>
                </a:lnTo>
                <a:lnTo>
                  <a:pt x="538" y="598"/>
                </a:lnTo>
                <a:lnTo>
                  <a:pt x="537" y="596"/>
                </a:lnTo>
                <a:lnTo>
                  <a:pt x="537" y="594"/>
                </a:lnTo>
                <a:lnTo>
                  <a:pt x="538" y="593"/>
                </a:lnTo>
                <a:lnTo>
                  <a:pt x="539" y="594"/>
                </a:lnTo>
                <a:lnTo>
                  <a:pt x="540" y="594"/>
                </a:lnTo>
                <a:lnTo>
                  <a:pt x="541" y="593"/>
                </a:lnTo>
                <a:lnTo>
                  <a:pt x="542" y="590"/>
                </a:lnTo>
                <a:lnTo>
                  <a:pt x="544" y="589"/>
                </a:lnTo>
                <a:lnTo>
                  <a:pt x="544" y="587"/>
                </a:lnTo>
                <a:lnTo>
                  <a:pt x="542" y="587"/>
                </a:lnTo>
                <a:lnTo>
                  <a:pt x="542" y="585"/>
                </a:lnTo>
                <a:lnTo>
                  <a:pt x="541" y="585"/>
                </a:lnTo>
                <a:lnTo>
                  <a:pt x="542" y="584"/>
                </a:lnTo>
                <a:lnTo>
                  <a:pt x="544" y="583"/>
                </a:lnTo>
                <a:lnTo>
                  <a:pt x="545" y="580"/>
                </a:lnTo>
                <a:lnTo>
                  <a:pt x="546" y="580"/>
                </a:lnTo>
                <a:lnTo>
                  <a:pt x="547" y="579"/>
                </a:lnTo>
                <a:lnTo>
                  <a:pt x="547" y="578"/>
                </a:lnTo>
                <a:lnTo>
                  <a:pt x="548" y="578"/>
                </a:lnTo>
                <a:lnTo>
                  <a:pt x="548" y="577"/>
                </a:lnTo>
                <a:lnTo>
                  <a:pt x="548" y="576"/>
                </a:lnTo>
                <a:lnTo>
                  <a:pt x="547" y="576"/>
                </a:lnTo>
                <a:lnTo>
                  <a:pt x="547" y="575"/>
                </a:lnTo>
                <a:lnTo>
                  <a:pt x="546" y="575"/>
                </a:lnTo>
                <a:lnTo>
                  <a:pt x="547" y="573"/>
                </a:lnTo>
                <a:lnTo>
                  <a:pt x="548" y="573"/>
                </a:lnTo>
                <a:lnTo>
                  <a:pt x="549" y="571"/>
                </a:lnTo>
                <a:lnTo>
                  <a:pt x="553" y="569"/>
                </a:lnTo>
                <a:lnTo>
                  <a:pt x="553" y="568"/>
                </a:lnTo>
                <a:lnTo>
                  <a:pt x="556" y="564"/>
                </a:lnTo>
                <a:lnTo>
                  <a:pt x="557" y="562"/>
                </a:lnTo>
                <a:lnTo>
                  <a:pt x="559" y="562"/>
                </a:lnTo>
                <a:lnTo>
                  <a:pt x="563" y="557"/>
                </a:lnTo>
                <a:lnTo>
                  <a:pt x="563" y="555"/>
                </a:lnTo>
                <a:lnTo>
                  <a:pt x="566" y="554"/>
                </a:lnTo>
                <a:lnTo>
                  <a:pt x="566" y="555"/>
                </a:lnTo>
                <a:lnTo>
                  <a:pt x="564" y="556"/>
                </a:lnTo>
                <a:lnTo>
                  <a:pt x="566" y="557"/>
                </a:lnTo>
                <a:lnTo>
                  <a:pt x="567" y="556"/>
                </a:lnTo>
                <a:lnTo>
                  <a:pt x="567" y="555"/>
                </a:lnTo>
                <a:lnTo>
                  <a:pt x="567" y="554"/>
                </a:lnTo>
                <a:lnTo>
                  <a:pt x="568" y="551"/>
                </a:lnTo>
                <a:lnTo>
                  <a:pt x="568" y="550"/>
                </a:lnTo>
                <a:lnTo>
                  <a:pt x="567" y="549"/>
                </a:lnTo>
                <a:lnTo>
                  <a:pt x="567" y="547"/>
                </a:lnTo>
                <a:lnTo>
                  <a:pt x="566" y="544"/>
                </a:lnTo>
                <a:lnTo>
                  <a:pt x="564" y="543"/>
                </a:lnTo>
                <a:lnTo>
                  <a:pt x="564" y="542"/>
                </a:lnTo>
                <a:lnTo>
                  <a:pt x="564" y="541"/>
                </a:lnTo>
                <a:lnTo>
                  <a:pt x="563" y="540"/>
                </a:lnTo>
                <a:lnTo>
                  <a:pt x="563" y="538"/>
                </a:lnTo>
                <a:lnTo>
                  <a:pt x="563" y="537"/>
                </a:lnTo>
                <a:lnTo>
                  <a:pt x="563" y="536"/>
                </a:lnTo>
                <a:lnTo>
                  <a:pt x="562" y="535"/>
                </a:lnTo>
                <a:lnTo>
                  <a:pt x="561" y="533"/>
                </a:lnTo>
                <a:lnTo>
                  <a:pt x="560" y="530"/>
                </a:lnTo>
                <a:lnTo>
                  <a:pt x="561" y="529"/>
                </a:lnTo>
                <a:lnTo>
                  <a:pt x="562" y="528"/>
                </a:lnTo>
                <a:lnTo>
                  <a:pt x="562" y="526"/>
                </a:lnTo>
                <a:lnTo>
                  <a:pt x="563" y="524"/>
                </a:lnTo>
                <a:lnTo>
                  <a:pt x="566" y="524"/>
                </a:lnTo>
                <a:lnTo>
                  <a:pt x="569" y="522"/>
                </a:lnTo>
                <a:lnTo>
                  <a:pt x="570" y="522"/>
                </a:lnTo>
                <a:lnTo>
                  <a:pt x="571" y="521"/>
                </a:lnTo>
                <a:lnTo>
                  <a:pt x="573" y="521"/>
                </a:lnTo>
                <a:lnTo>
                  <a:pt x="573" y="522"/>
                </a:lnTo>
                <a:lnTo>
                  <a:pt x="574" y="522"/>
                </a:lnTo>
                <a:lnTo>
                  <a:pt x="575" y="521"/>
                </a:lnTo>
                <a:lnTo>
                  <a:pt x="575" y="520"/>
                </a:lnTo>
                <a:lnTo>
                  <a:pt x="575" y="518"/>
                </a:lnTo>
                <a:lnTo>
                  <a:pt x="575" y="516"/>
                </a:lnTo>
                <a:lnTo>
                  <a:pt x="574" y="515"/>
                </a:lnTo>
                <a:lnTo>
                  <a:pt x="574" y="514"/>
                </a:lnTo>
                <a:lnTo>
                  <a:pt x="573" y="513"/>
                </a:lnTo>
                <a:lnTo>
                  <a:pt x="571" y="513"/>
                </a:lnTo>
                <a:lnTo>
                  <a:pt x="570" y="513"/>
                </a:lnTo>
                <a:lnTo>
                  <a:pt x="570" y="512"/>
                </a:lnTo>
                <a:lnTo>
                  <a:pt x="567" y="495"/>
                </a:lnTo>
                <a:lnTo>
                  <a:pt x="567" y="494"/>
                </a:lnTo>
                <a:lnTo>
                  <a:pt x="568" y="494"/>
                </a:lnTo>
                <a:lnTo>
                  <a:pt x="569" y="493"/>
                </a:lnTo>
                <a:lnTo>
                  <a:pt x="567" y="491"/>
                </a:lnTo>
                <a:lnTo>
                  <a:pt x="567" y="490"/>
                </a:lnTo>
                <a:lnTo>
                  <a:pt x="566" y="490"/>
                </a:lnTo>
                <a:lnTo>
                  <a:pt x="564" y="490"/>
                </a:lnTo>
                <a:lnTo>
                  <a:pt x="564" y="488"/>
                </a:lnTo>
                <a:lnTo>
                  <a:pt x="563" y="488"/>
                </a:lnTo>
                <a:lnTo>
                  <a:pt x="563" y="487"/>
                </a:lnTo>
                <a:lnTo>
                  <a:pt x="564" y="486"/>
                </a:lnTo>
                <a:lnTo>
                  <a:pt x="563" y="485"/>
                </a:lnTo>
                <a:lnTo>
                  <a:pt x="562" y="484"/>
                </a:lnTo>
                <a:lnTo>
                  <a:pt x="562" y="483"/>
                </a:lnTo>
                <a:lnTo>
                  <a:pt x="561" y="481"/>
                </a:lnTo>
                <a:lnTo>
                  <a:pt x="562" y="480"/>
                </a:lnTo>
                <a:lnTo>
                  <a:pt x="562" y="479"/>
                </a:lnTo>
                <a:lnTo>
                  <a:pt x="561" y="479"/>
                </a:lnTo>
                <a:lnTo>
                  <a:pt x="561" y="478"/>
                </a:lnTo>
                <a:lnTo>
                  <a:pt x="560" y="478"/>
                </a:lnTo>
                <a:lnTo>
                  <a:pt x="560" y="477"/>
                </a:lnTo>
                <a:lnTo>
                  <a:pt x="560" y="476"/>
                </a:lnTo>
                <a:lnTo>
                  <a:pt x="559" y="477"/>
                </a:lnTo>
                <a:lnTo>
                  <a:pt x="559" y="478"/>
                </a:lnTo>
                <a:lnTo>
                  <a:pt x="559" y="479"/>
                </a:lnTo>
                <a:lnTo>
                  <a:pt x="559" y="480"/>
                </a:lnTo>
                <a:lnTo>
                  <a:pt x="559" y="481"/>
                </a:lnTo>
                <a:lnTo>
                  <a:pt x="559" y="483"/>
                </a:lnTo>
                <a:lnTo>
                  <a:pt x="559" y="486"/>
                </a:lnTo>
                <a:lnTo>
                  <a:pt x="559" y="487"/>
                </a:lnTo>
                <a:lnTo>
                  <a:pt x="559" y="488"/>
                </a:lnTo>
                <a:lnTo>
                  <a:pt x="560" y="490"/>
                </a:lnTo>
                <a:lnTo>
                  <a:pt x="561" y="491"/>
                </a:lnTo>
                <a:lnTo>
                  <a:pt x="561" y="492"/>
                </a:lnTo>
                <a:lnTo>
                  <a:pt x="561" y="495"/>
                </a:lnTo>
                <a:lnTo>
                  <a:pt x="561" y="500"/>
                </a:lnTo>
                <a:lnTo>
                  <a:pt x="561" y="501"/>
                </a:lnTo>
                <a:lnTo>
                  <a:pt x="560" y="502"/>
                </a:lnTo>
                <a:lnTo>
                  <a:pt x="560" y="504"/>
                </a:lnTo>
                <a:lnTo>
                  <a:pt x="560" y="505"/>
                </a:lnTo>
                <a:lnTo>
                  <a:pt x="559" y="505"/>
                </a:lnTo>
                <a:lnTo>
                  <a:pt x="557" y="504"/>
                </a:lnTo>
                <a:lnTo>
                  <a:pt x="557" y="505"/>
                </a:lnTo>
                <a:lnTo>
                  <a:pt x="557" y="506"/>
                </a:lnTo>
                <a:lnTo>
                  <a:pt x="557" y="507"/>
                </a:lnTo>
                <a:lnTo>
                  <a:pt x="559" y="508"/>
                </a:lnTo>
                <a:lnTo>
                  <a:pt x="559" y="509"/>
                </a:lnTo>
                <a:lnTo>
                  <a:pt x="559" y="511"/>
                </a:lnTo>
                <a:lnTo>
                  <a:pt x="557" y="511"/>
                </a:lnTo>
                <a:lnTo>
                  <a:pt x="556" y="511"/>
                </a:lnTo>
                <a:lnTo>
                  <a:pt x="555" y="511"/>
                </a:lnTo>
                <a:lnTo>
                  <a:pt x="554" y="509"/>
                </a:lnTo>
                <a:lnTo>
                  <a:pt x="553" y="507"/>
                </a:lnTo>
                <a:lnTo>
                  <a:pt x="552" y="507"/>
                </a:lnTo>
                <a:lnTo>
                  <a:pt x="551" y="508"/>
                </a:lnTo>
                <a:lnTo>
                  <a:pt x="548" y="509"/>
                </a:lnTo>
                <a:lnTo>
                  <a:pt x="548" y="511"/>
                </a:lnTo>
                <a:lnTo>
                  <a:pt x="548" y="512"/>
                </a:lnTo>
                <a:lnTo>
                  <a:pt x="548" y="513"/>
                </a:lnTo>
                <a:lnTo>
                  <a:pt x="547" y="513"/>
                </a:lnTo>
                <a:lnTo>
                  <a:pt x="542" y="519"/>
                </a:lnTo>
                <a:lnTo>
                  <a:pt x="541" y="519"/>
                </a:lnTo>
                <a:lnTo>
                  <a:pt x="540" y="520"/>
                </a:lnTo>
                <a:lnTo>
                  <a:pt x="539" y="521"/>
                </a:lnTo>
                <a:lnTo>
                  <a:pt x="538" y="522"/>
                </a:lnTo>
                <a:lnTo>
                  <a:pt x="538" y="523"/>
                </a:lnTo>
                <a:lnTo>
                  <a:pt x="538" y="526"/>
                </a:lnTo>
                <a:lnTo>
                  <a:pt x="538" y="527"/>
                </a:lnTo>
                <a:lnTo>
                  <a:pt x="534" y="531"/>
                </a:lnTo>
                <a:lnTo>
                  <a:pt x="534" y="533"/>
                </a:lnTo>
                <a:lnTo>
                  <a:pt x="533" y="538"/>
                </a:lnTo>
                <a:lnTo>
                  <a:pt x="533" y="541"/>
                </a:lnTo>
                <a:lnTo>
                  <a:pt x="532" y="542"/>
                </a:lnTo>
                <a:lnTo>
                  <a:pt x="530" y="545"/>
                </a:lnTo>
                <a:lnTo>
                  <a:pt x="530" y="547"/>
                </a:lnTo>
                <a:lnTo>
                  <a:pt x="526" y="555"/>
                </a:lnTo>
                <a:lnTo>
                  <a:pt x="524" y="557"/>
                </a:lnTo>
                <a:lnTo>
                  <a:pt x="523" y="558"/>
                </a:lnTo>
                <a:lnTo>
                  <a:pt x="521" y="559"/>
                </a:lnTo>
                <a:lnTo>
                  <a:pt x="519" y="562"/>
                </a:lnTo>
                <a:lnTo>
                  <a:pt x="518" y="562"/>
                </a:lnTo>
                <a:lnTo>
                  <a:pt x="516" y="562"/>
                </a:lnTo>
                <a:lnTo>
                  <a:pt x="511" y="563"/>
                </a:lnTo>
                <a:lnTo>
                  <a:pt x="510" y="563"/>
                </a:lnTo>
                <a:lnTo>
                  <a:pt x="510" y="562"/>
                </a:lnTo>
                <a:lnTo>
                  <a:pt x="510" y="561"/>
                </a:lnTo>
                <a:lnTo>
                  <a:pt x="509" y="561"/>
                </a:lnTo>
                <a:lnTo>
                  <a:pt x="507" y="559"/>
                </a:lnTo>
                <a:lnTo>
                  <a:pt x="506" y="559"/>
                </a:lnTo>
                <a:lnTo>
                  <a:pt x="505" y="562"/>
                </a:lnTo>
                <a:lnTo>
                  <a:pt x="505" y="563"/>
                </a:lnTo>
                <a:lnTo>
                  <a:pt x="504" y="563"/>
                </a:lnTo>
                <a:lnTo>
                  <a:pt x="503" y="564"/>
                </a:lnTo>
                <a:lnTo>
                  <a:pt x="503" y="565"/>
                </a:lnTo>
                <a:lnTo>
                  <a:pt x="506" y="564"/>
                </a:lnTo>
                <a:lnTo>
                  <a:pt x="507" y="564"/>
                </a:lnTo>
                <a:lnTo>
                  <a:pt x="505" y="566"/>
                </a:lnTo>
                <a:lnTo>
                  <a:pt x="504" y="568"/>
                </a:lnTo>
                <a:lnTo>
                  <a:pt x="503" y="568"/>
                </a:lnTo>
                <a:lnTo>
                  <a:pt x="502" y="568"/>
                </a:lnTo>
                <a:lnTo>
                  <a:pt x="499" y="568"/>
                </a:lnTo>
                <a:lnTo>
                  <a:pt x="498" y="569"/>
                </a:lnTo>
                <a:lnTo>
                  <a:pt x="497" y="569"/>
                </a:lnTo>
                <a:lnTo>
                  <a:pt x="496" y="570"/>
                </a:lnTo>
                <a:lnTo>
                  <a:pt x="493" y="571"/>
                </a:lnTo>
                <a:lnTo>
                  <a:pt x="492" y="572"/>
                </a:lnTo>
                <a:lnTo>
                  <a:pt x="491" y="572"/>
                </a:lnTo>
                <a:lnTo>
                  <a:pt x="490" y="573"/>
                </a:lnTo>
                <a:lnTo>
                  <a:pt x="485" y="575"/>
                </a:lnTo>
                <a:lnTo>
                  <a:pt x="485" y="576"/>
                </a:lnTo>
                <a:lnTo>
                  <a:pt x="484" y="576"/>
                </a:lnTo>
                <a:lnTo>
                  <a:pt x="484" y="577"/>
                </a:lnTo>
                <a:lnTo>
                  <a:pt x="484" y="578"/>
                </a:lnTo>
                <a:lnTo>
                  <a:pt x="482" y="580"/>
                </a:lnTo>
                <a:lnTo>
                  <a:pt x="480" y="582"/>
                </a:lnTo>
                <a:lnTo>
                  <a:pt x="478" y="583"/>
                </a:lnTo>
                <a:lnTo>
                  <a:pt x="476" y="583"/>
                </a:lnTo>
                <a:lnTo>
                  <a:pt x="475" y="584"/>
                </a:lnTo>
                <a:lnTo>
                  <a:pt x="471" y="587"/>
                </a:lnTo>
                <a:lnTo>
                  <a:pt x="470" y="587"/>
                </a:lnTo>
                <a:lnTo>
                  <a:pt x="470" y="589"/>
                </a:lnTo>
                <a:lnTo>
                  <a:pt x="470" y="590"/>
                </a:lnTo>
                <a:lnTo>
                  <a:pt x="470" y="591"/>
                </a:lnTo>
                <a:lnTo>
                  <a:pt x="469" y="592"/>
                </a:lnTo>
                <a:lnTo>
                  <a:pt x="469" y="593"/>
                </a:lnTo>
                <a:lnTo>
                  <a:pt x="468" y="596"/>
                </a:lnTo>
                <a:lnTo>
                  <a:pt x="467" y="597"/>
                </a:lnTo>
                <a:lnTo>
                  <a:pt x="462" y="604"/>
                </a:lnTo>
                <a:lnTo>
                  <a:pt x="461" y="606"/>
                </a:lnTo>
                <a:lnTo>
                  <a:pt x="456" y="607"/>
                </a:lnTo>
                <a:lnTo>
                  <a:pt x="455" y="610"/>
                </a:lnTo>
                <a:lnTo>
                  <a:pt x="456" y="611"/>
                </a:lnTo>
                <a:lnTo>
                  <a:pt x="455" y="612"/>
                </a:lnTo>
                <a:lnTo>
                  <a:pt x="455" y="613"/>
                </a:lnTo>
                <a:lnTo>
                  <a:pt x="455" y="614"/>
                </a:lnTo>
                <a:lnTo>
                  <a:pt x="456" y="614"/>
                </a:lnTo>
                <a:lnTo>
                  <a:pt x="455" y="617"/>
                </a:lnTo>
                <a:lnTo>
                  <a:pt x="455" y="619"/>
                </a:lnTo>
                <a:lnTo>
                  <a:pt x="454" y="620"/>
                </a:lnTo>
                <a:lnTo>
                  <a:pt x="453" y="618"/>
                </a:lnTo>
                <a:lnTo>
                  <a:pt x="453" y="617"/>
                </a:lnTo>
                <a:lnTo>
                  <a:pt x="450" y="617"/>
                </a:lnTo>
                <a:lnTo>
                  <a:pt x="448" y="619"/>
                </a:lnTo>
                <a:lnTo>
                  <a:pt x="446" y="619"/>
                </a:lnTo>
                <a:lnTo>
                  <a:pt x="445" y="620"/>
                </a:lnTo>
                <a:lnTo>
                  <a:pt x="443" y="621"/>
                </a:lnTo>
                <a:lnTo>
                  <a:pt x="443" y="624"/>
                </a:lnTo>
                <a:lnTo>
                  <a:pt x="443" y="625"/>
                </a:lnTo>
                <a:lnTo>
                  <a:pt x="445" y="627"/>
                </a:lnTo>
                <a:lnTo>
                  <a:pt x="445" y="628"/>
                </a:lnTo>
                <a:lnTo>
                  <a:pt x="443" y="629"/>
                </a:lnTo>
                <a:lnTo>
                  <a:pt x="442" y="627"/>
                </a:lnTo>
                <a:lnTo>
                  <a:pt x="441" y="627"/>
                </a:lnTo>
                <a:lnTo>
                  <a:pt x="440" y="628"/>
                </a:lnTo>
                <a:lnTo>
                  <a:pt x="440" y="631"/>
                </a:lnTo>
                <a:lnTo>
                  <a:pt x="440" y="632"/>
                </a:lnTo>
                <a:lnTo>
                  <a:pt x="440" y="633"/>
                </a:lnTo>
                <a:lnTo>
                  <a:pt x="440" y="634"/>
                </a:lnTo>
                <a:lnTo>
                  <a:pt x="441" y="635"/>
                </a:lnTo>
                <a:lnTo>
                  <a:pt x="441" y="636"/>
                </a:lnTo>
                <a:lnTo>
                  <a:pt x="441" y="638"/>
                </a:lnTo>
                <a:lnTo>
                  <a:pt x="440" y="638"/>
                </a:lnTo>
                <a:lnTo>
                  <a:pt x="438" y="638"/>
                </a:lnTo>
                <a:lnTo>
                  <a:pt x="438" y="639"/>
                </a:lnTo>
                <a:lnTo>
                  <a:pt x="436" y="640"/>
                </a:lnTo>
                <a:lnTo>
                  <a:pt x="435" y="640"/>
                </a:lnTo>
                <a:lnTo>
                  <a:pt x="436" y="641"/>
                </a:lnTo>
                <a:lnTo>
                  <a:pt x="439" y="641"/>
                </a:lnTo>
                <a:lnTo>
                  <a:pt x="440" y="641"/>
                </a:lnTo>
                <a:lnTo>
                  <a:pt x="441" y="641"/>
                </a:lnTo>
                <a:lnTo>
                  <a:pt x="442" y="640"/>
                </a:lnTo>
                <a:lnTo>
                  <a:pt x="445" y="638"/>
                </a:lnTo>
                <a:lnTo>
                  <a:pt x="446" y="638"/>
                </a:lnTo>
                <a:lnTo>
                  <a:pt x="446" y="639"/>
                </a:lnTo>
                <a:lnTo>
                  <a:pt x="447" y="639"/>
                </a:lnTo>
                <a:lnTo>
                  <a:pt x="447" y="638"/>
                </a:lnTo>
                <a:lnTo>
                  <a:pt x="447" y="636"/>
                </a:lnTo>
                <a:lnTo>
                  <a:pt x="447" y="635"/>
                </a:lnTo>
                <a:lnTo>
                  <a:pt x="448" y="635"/>
                </a:lnTo>
                <a:lnTo>
                  <a:pt x="449" y="635"/>
                </a:lnTo>
                <a:lnTo>
                  <a:pt x="449" y="636"/>
                </a:lnTo>
                <a:lnTo>
                  <a:pt x="449" y="640"/>
                </a:lnTo>
                <a:lnTo>
                  <a:pt x="448" y="641"/>
                </a:lnTo>
                <a:lnTo>
                  <a:pt x="448" y="642"/>
                </a:lnTo>
                <a:lnTo>
                  <a:pt x="447" y="643"/>
                </a:lnTo>
                <a:lnTo>
                  <a:pt x="446" y="645"/>
                </a:lnTo>
                <a:lnTo>
                  <a:pt x="446" y="646"/>
                </a:lnTo>
                <a:lnTo>
                  <a:pt x="448" y="650"/>
                </a:lnTo>
                <a:lnTo>
                  <a:pt x="448" y="652"/>
                </a:lnTo>
                <a:lnTo>
                  <a:pt x="448" y="653"/>
                </a:lnTo>
                <a:lnTo>
                  <a:pt x="448" y="654"/>
                </a:lnTo>
                <a:lnTo>
                  <a:pt x="446" y="654"/>
                </a:lnTo>
                <a:lnTo>
                  <a:pt x="446" y="655"/>
                </a:lnTo>
                <a:lnTo>
                  <a:pt x="445" y="654"/>
                </a:lnTo>
                <a:lnTo>
                  <a:pt x="443" y="652"/>
                </a:lnTo>
                <a:lnTo>
                  <a:pt x="442" y="650"/>
                </a:lnTo>
                <a:lnTo>
                  <a:pt x="440" y="649"/>
                </a:lnTo>
                <a:lnTo>
                  <a:pt x="439" y="649"/>
                </a:lnTo>
                <a:lnTo>
                  <a:pt x="439" y="648"/>
                </a:lnTo>
                <a:lnTo>
                  <a:pt x="439" y="647"/>
                </a:lnTo>
                <a:lnTo>
                  <a:pt x="438" y="645"/>
                </a:lnTo>
                <a:lnTo>
                  <a:pt x="434" y="643"/>
                </a:lnTo>
                <a:lnTo>
                  <a:pt x="432" y="645"/>
                </a:lnTo>
                <a:lnTo>
                  <a:pt x="429" y="646"/>
                </a:lnTo>
                <a:lnTo>
                  <a:pt x="429" y="648"/>
                </a:lnTo>
                <a:lnTo>
                  <a:pt x="428" y="648"/>
                </a:lnTo>
                <a:lnTo>
                  <a:pt x="428" y="649"/>
                </a:lnTo>
                <a:lnTo>
                  <a:pt x="429" y="649"/>
                </a:lnTo>
                <a:lnTo>
                  <a:pt x="429" y="650"/>
                </a:lnTo>
                <a:lnTo>
                  <a:pt x="428" y="650"/>
                </a:lnTo>
                <a:lnTo>
                  <a:pt x="426" y="650"/>
                </a:lnTo>
                <a:lnTo>
                  <a:pt x="425" y="650"/>
                </a:lnTo>
                <a:lnTo>
                  <a:pt x="425" y="649"/>
                </a:lnTo>
                <a:lnTo>
                  <a:pt x="425" y="648"/>
                </a:lnTo>
                <a:lnTo>
                  <a:pt x="424" y="646"/>
                </a:lnTo>
                <a:lnTo>
                  <a:pt x="419" y="639"/>
                </a:lnTo>
                <a:lnTo>
                  <a:pt x="417" y="635"/>
                </a:lnTo>
                <a:lnTo>
                  <a:pt x="416" y="634"/>
                </a:lnTo>
                <a:lnTo>
                  <a:pt x="413" y="633"/>
                </a:lnTo>
                <a:lnTo>
                  <a:pt x="411" y="632"/>
                </a:lnTo>
                <a:lnTo>
                  <a:pt x="410" y="632"/>
                </a:lnTo>
                <a:lnTo>
                  <a:pt x="410" y="631"/>
                </a:lnTo>
                <a:lnTo>
                  <a:pt x="407" y="632"/>
                </a:lnTo>
                <a:lnTo>
                  <a:pt x="407" y="631"/>
                </a:lnTo>
                <a:lnTo>
                  <a:pt x="409" y="628"/>
                </a:lnTo>
                <a:lnTo>
                  <a:pt x="409" y="627"/>
                </a:lnTo>
                <a:lnTo>
                  <a:pt x="407" y="626"/>
                </a:lnTo>
                <a:lnTo>
                  <a:pt x="405" y="624"/>
                </a:lnTo>
                <a:lnTo>
                  <a:pt x="403" y="622"/>
                </a:lnTo>
                <a:lnTo>
                  <a:pt x="402" y="622"/>
                </a:lnTo>
                <a:lnTo>
                  <a:pt x="400" y="622"/>
                </a:lnTo>
                <a:lnTo>
                  <a:pt x="399" y="622"/>
                </a:lnTo>
                <a:lnTo>
                  <a:pt x="398" y="622"/>
                </a:lnTo>
                <a:lnTo>
                  <a:pt x="397" y="624"/>
                </a:lnTo>
                <a:lnTo>
                  <a:pt x="396" y="625"/>
                </a:lnTo>
                <a:lnTo>
                  <a:pt x="395" y="625"/>
                </a:lnTo>
                <a:lnTo>
                  <a:pt x="395" y="622"/>
                </a:lnTo>
                <a:lnTo>
                  <a:pt x="396" y="620"/>
                </a:lnTo>
                <a:lnTo>
                  <a:pt x="397" y="619"/>
                </a:lnTo>
                <a:lnTo>
                  <a:pt x="397" y="618"/>
                </a:lnTo>
                <a:lnTo>
                  <a:pt x="398" y="617"/>
                </a:lnTo>
                <a:lnTo>
                  <a:pt x="398" y="615"/>
                </a:lnTo>
                <a:lnTo>
                  <a:pt x="399" y="614"/>
                </a:lnTo>
                <a:lnTo>
                  <a:pt x="399" y="613"/>
                </a:lnTo>
                <a:lnTo>
                  <a:pt x="400" y="613"/>
                </a:lnTo>
                <a:lnTo>
                  <a:pt x="400" y="612"/>
                </a:lnTo>
                <a:lnTo>
                  <a:pt x="402" y="613"/>
                </a:lnTo>
                <a:lnTo>
                  <a:pt x="400" y="613"/>
                </a:lnTo>
                <a:lnTo>
                  <a:pt x="400" y="615"/>
                </a:lnTo>
                <a:lnTo>
                  <a:pt x="400" y="617"/>
                </a:lnTo>
                <a:lnTo>
                  <a:pt x="402" y="618"/>
                </a:lnTo>
                <a:lnTo>
                  <a:pt x="403" y="618"/>
                </a:lnTo>
                <a:lnTo>
                  <a:pt x="406" y="619"/>
                </a:lnTo>
                <a:lnTo>
                  <a:pt x="407" y="619"/>
                </a:lnTo>
                <a:lnTo>
                  <a:pt x="406" y="620"/>
                </a:lnTo>
                <a:lnTo>
                  <a:pt x="406" y="621"/>
                </a:lnTo>
                <a:lnTo>
                  <a:pt x="406" y="622"/>
                </a:lnTo>
                <a:lnTo>
                  <a:pt x="407" y="622"/>
                </a:lnTo>
                <a:lnTo>
                  <a:pt x="409" y="624"/>
                </a:lnTo>
                <a:lnTo>
                  <a:pt x="410" y="624"/>
                </a:lnTo>
                <a:lnTo>
                  <a:pt x="409" y="625"/>
                </a:lnTo>
                <a:lnTo>
                  <a:pt x="409" y="626"/>
                </a:lnTo>
                <a:lnTo>
                  <a:pt x="410" y="627"/>
                </a:lnTo>
                <a:lnTo>
                  <a:pt x="411" y="627"/>
                </a:lnTo>
                <a:lnTo>
                  <a:pt x="412" y="628"/>
                </a:lnTo>
                <a:lnTo>
                  <a:pt x="413" y="628"/>
                </a:lnTo>
                <a:lnTo>
                  <a:pt x="414" y="627"/>
                </a:lnTo>
                <a:lnTo>
                  <a:pt x="418" y="627"/>
                </a:lnTo>
                <a:lnTo>
                  <a:pt x="418" y="626"/>
                </a:lnTo>
                <a:lnTo>
                  <a:pt x="417" y="625"/>
                </a:lnTo>
                <a:lnTo>
                  <a:pt x="414" y="625"/>
                </a:lnTo>
                <a:lnTo>
                  <a:pt x="414" y="624"/>
                </a:lnTo>
                <a:lnTo>
                  <a:pt x="414" y="622"/>
                </a:lnTo>
                <a:lnTo>
                  <a:pt x="414" y="621"/>
                </a:lnTo>
                <a:lnTo>
                  <a:pt x="413" y="621"/>
                </a:lnTo>
                <a:lnTo>
                  <a:pt x="413" y="622"/>
                </a:lnTo>
                <a:lnTo>
                  <a:pt x="412" y="622"/>
                </a:lnTo>
                <a:lnTo>
                  <a:pt x="412" y="624"/>
                </a:lnTo>
                <a:lnTo>
                  <a:pt x="412" y="622"/>
                </a:lnTo>
                <a:lnTo>
                  <a:pt x="411" y="622"/>
                </a:lnTo>
                <a:lnTo>
                  <a:pt x="411" y="621"/>
                </a:lnTo>
                <a:lnTo>
                  <a:pt x="411" y="620"/>
                </a:lnTo>
                <a:lnTo>
                  <a:pt x="411" y="619"/>
                </a:lnTo>
                <a:lnTo>
                  <a:pt x="411" y="618"/>
                </a:lnTo>
                <a:lnTo>
                  <a:pt x="412" y="617"/>
                </a:lnTo>
                <a:lnTo>
                  <a:pt x="412" y="615"/>
                </a:lnTo>
                <a:lnTo>
                  <a:pt x="411" y="614"/>
                </a:lnTo>
                <a:lnTo>
                  <a:pt x="410" y="612"/>
                </a:lnTo>
                <a:lnTo>
                  <a:pt x="410" y="611"/>
                </a:lnTo>
                <a:lnTo>
                  <a:pt x="409" y="601"/>
                </a:lnTo>
                <a:lnTo>
                  <a:pt x="407" y="597"/>
                </a:lnTo>
                <a:lnTo>
                  <a:pt x="406" y="594"/>
                </a:lnTo>
                <a:lnTo>
                  <a:pt x="404" y="593"/>
                </a:lnTo>
                <a:lnTo>
                  <a:pt x="403" y="592"/>
                </a:lnTo>
                <a:lnTo>
                  <a:pt x="402" y="591"/>
                </a:lnTo>
                <a:lnTo>
                  <a:pt x="403" y="591"/>
                </a:lnTo>
                <a:lnTo>
                  <a:pt x="404" y="590"/>
                </a:lnTo>
                <a:lnTo>
                  <a:pt x="405" y="590"/>
                </a:lnTo>
                <a:lnTo>
                  <a:pt x="404" y="589"/>
                </a:lnTo>
                <a:lnTo>
                  <a:pt x="404" y="587"/>
                </a:lnTo>
                <a:lnTo>
                  <a:pt x="404" y="586"/>
                </a:lnTo>
                <a:lnTo>
                  <a:pt x="404" y="585"/>
                </a:lnTo>
                <a:lnTo>
                  <a:pt x="404" y="582"/>
                </a:lnTo>
                <a:lnTo>
                  <a:pt x="404" y="580"/>
                </a:lnTo>
                <a:lnTo>
                  <a:pt x="403" y="579"/>
                </a:lnTo>
                <a:lnTo>
                  <a:pt x="402" y="577"/>
                </a:lnTo>
                <a:lnTo>
                  <a:pt x="399" y="573"/>
                </a:lnTo>
                <a:lnTo>
                  <a:pt x="399" y="572"/>
                </a:lnTo>
                <a:lnTo>
                  <a:pt x="398" y="572"/>
                </a:lnTo>
                <a:lnTo>
                  <a:pt x="397" y="571"/>
                </a:lnTo>
                <a:lnTo>
                  <a:pt x="392" y="565"/>
                </a:lnTo>
                <a:lnTo>
                  <a:pt x="389" y="562"/>
                </a:lnTo>
                <a:lnTo>
                  <a:pt x="385" y="559"/>
                </a:lnTo>
                <a:lnTo>
                  <a:pt x="384" y="558"/>
                </a:lnTo>
                <a:lnTo>
                  <a:pt x="383" y="558"/>
                </a:lnTo>
                <a:lnTo>
                  <a:pt x="383" y="557"/>
                </a:lnTo>
                <a:lnTo>
                  <a:pt x="382" y="556"/>
                </a:lnTo>
                <a:lnTo>
                  <a:pt x="381" y="555"/>
                </a:lnTo>
                <a:lnTo>
                  <a:pt x="379" y="554"/>
                </a:lnTo>
                <a:lnTo>
                  <a:pt x="378" y="554"/>
                </a:lnTo>
                <a:lnTo>
                  <a:pt x="379" y="552"/>
                </a:lnTo>
                <a:lnTo>
                  <a:pt x="379" y="551"/>
                </a:lnTo>
                <a:lnTo>
                  <a:pt x="379" y="550"/>
                </a:lnTo>
                <a:lnTo>
                  <a:pt x="379" y="549"/>
                </a:lnTo>
                <a:lnTo>
                  <a:pt x="381" y="548"/>
                </a:lnTo>
                <a:lnTo>
                  <a:pt x="381" y="544"/>
                </a:lnTo>
                <a:lnTo>
                  <a:pt x="379" y="543"/>
                </a:lnTo>
                <a:lnTo>
                  <a:pt x="379" y="541"/>
                </a:lnTo>
                <a:lnTo>
                  <a:pt x="377" y="536"/>
                </a:lnTo>
                <a:lnTo>
                  <a:pt x="377" y="534"/>
                </a:lnTo>
                <a:lnTo>
                  <a:pt x="376" y="533"/>
                </a:lnTo>
                <a:lnTo>
                  <a:pt x="374" y="530"/>
                </a:lnTo>
                <a:lnTo>
                  <a:pt x="372" y="528"/>
                </a:lnTo>
                <a:lnTo>
                  <a:pt x="371" y="527"/>
                </a:lnTo>
                <a:lnTo>
                  <a:pt x="370" y="527"/>
                </a:lnTo>
                <a:lnTo>
                  <a:pt x="369" y="526"/>
                </a:lnTo>
                <a:lnTo>
                  <a:pt x="369" y="524"/>
                </a:lnTo>
                <a:lnTo>
                  <a:pt x="370" y="524"/>
                </a:lnTo>
                <a:lnTo>
                  <a:pt x="371" y="524"/>
                </a:lnTo>
                <a:lnTo>
                  <a:pt x="372" y="524"/>
                </a:lnTo>
                <a:lnTo>
                  <a:pt x="372" y="523"/>
                </a:lnTo>
                <a:lnTo>
                  <a:pt x="371" y="522"/>
                </a:lnTo>
                <a:lnTo>
                  <a:pt x="370" y="520"/>
                </a:lnTo>
                <a:lnTo>
                  <a:pt x="368" y="520"/>
                </a:lnTo>
                <a:lnTo>
                  <a:pt x="364" y="518"/>
                </a:lnTo>
                <a:lnTo>
                  <a:pt x="363" y="519"/>
                </a:lnTo>
                <a:lnTo>
                  <a:pt x="362" y="519"/>
                </a:lnTo>
                <a:lnTo>
                  <a:pt x="362" y="520"/>
                </a:lnTo>
                <a:lnTo>
                  <a:pt x="363" y="521"/>
                </a:lnTo>
                <a:lnTo>
                  <a:pt x="365" y="521"/>
                </a:lnTo>
                <a:lnTo>
                  <a:pt x="367" y="522"/>
                </a:lnTo>
                <a:lnTo>
                  <a:pt x="367" y="523"/>
                </a:lnTo>
                <a:lnTo>
                  <a:pt x="368" y="523"/>
                </a:lnTo>
                <a:lnTo>
                  <a:pt x="368" y="524"/>
                </a:lnTo>
                <a:lnTo>
                  <a:pt x="367" y="524"/>
                </a:lnTo>
                <a:lnTo>
                  <a:pt x="365" y="526"/>
                </a:lnTo>
                <a:lnTo>
                  <a:pt x="364" y="523"/>
                </a:lnTo>
                <a:lnTo>
                  <a:pt x="363" y="522"/>
                </a:lnTo>
                <a:lnTo>
                  <a:pt x="361" y="521"/>
                </a:lnTo>
                <a:lnTo>
                  <a:pt x="356" y="519"/>
                </a:lnTo>
                <a:lnTo>
                  <a:pt x="355" y="519"/>
                </a:lnTo>
                <a:lnTo>
                  <a:pt x="353" y="520"/>
                </a:lnTo>
                <a:lnTo>
                  <a:pt x="352" y="520"/>
                </a:lnTo>
                <a:lnTo>
                  <a:pt x="350" y="521"/>
                </a:lnTo>
                <a:lnTo>
                  <a:pt x="350" y="520"/>
                </a:lnTo>
                <a:lnTo>
                  <a:pt x="350" y="519"/>
                </a:lnTo>
                <a:lnTo>
                  <a:pt x="349" y="519"/>
                </a:lnTo>
                <a:lnTo>
                  <a:pt x="349" y="520"/>
                </a:lnTo>
                <a:lnTo>
                  <a:pt x="349" y="521"/>
                </a:lnTo>
                <a:lnTo>
                  <a:pt x="348" y="522"/>
                </a:lnTo>
                <a:lnTo>
                  <a:pt x="345" y="520"/>
                </a:lnTo>
                <a:lnTo>
                  <a:pt x="343" y="519"/>
                </a:lnTo>
                <a:lnTo>
                  <a:pt x="343" y="516"/>
                </a:lnTo>
                <a:lnTo>
                  <a:pt x="343" y="515"/>
                </a:lnTo>
                <a:lnTo>
                  <a:pt x="342" y="512"/>
                </a:lnTo>
                <a:lnTo>
                  <a:pt x="342" y="511"/>
                </a:lnTo>
                <a:lnTo>
                  <a:pt x="341" y="511"/>
                </a:lnTo>
                <a:lnTo>
                  <a:pt x="340" y="511"/>
                </a:lnTo>
                <a:lnTo>
                  <a:pt x="338" y="511"/>
                </a:lnTo>
                <a:lnTo>
                  <a:pt x="336" y="509"/>
                </a:lnTo>
                <a:lnTo>
                  <a:pt x="338" y="509"/>
                </a:lnTo>
                <a:lnTo>
                  <a:pt x="340" y="508"/>
                </a:lnTo>
                <a:lnTo>
                  <a:pt x="340" y="507"/>
                </a:lnTo>
                <a:lnTo>
                  <a:pt x="340" y="506"/>
                </a:lnTo>
                <a:lnTo>
                  <a:pt x="340" y="505"/>
                </a:lnTo>
                <a:lnTo>
                  <a:pt x="339" y="504"/>
                </a:lnTo>
                <a:lnTo>
                  <a:pt x="338" y="502"/>
                </a:lnTo>
                <a:lnTo>
                  <a:pt x="338" y="504"/>
                </a:lnTo>
                <a:lnTo>
                  <a:pt x="336" y="504"/>
                </a:lnTo>
                <a:lnTo>
                  <a:pt x="335" y="502"/>
                </a:lnTo>
                <a:lnTo>
                  <a:pt x="333" y="502"/>
                </a:lnTo>
                <a:lnTo>
                  <a:pt x="332" y="502"/>
                </a:lnTo>
                <a:lnTo>
                  <a:pt x="331" y="501"/>
                </a:lnTo>
                <a:lnTo>
                  <a:pt x="332" y="500"/>
                </a:lnTo>
                <a:lnTo>
                  <a:pt x="333" y="499"/>
                </a:lnTo>
                <a:lnTo>
                  <a:pt x="334" y="498"/>
                </a:lnTo>
                <a:lnTo>
                  <a:pt x="335" y="498"/>
                </a:lnTo>
                <a:lnTo>
                  <a:pt x="335" y="495"/>
                </a:lnTo>
                <a:lnTo>
                  <a:pt x="335" y="493"/>
                </a:lnTo>
                <a:lnTo>
                  <a:pt x="334" y="492"/>
                </a:lnTo>
                <a:lnTo>
                  <a:pt x="332" y="488"/>
                </a:lnTo>
                <a:lnTo>
                  <a:pt x="332" y="487"/>
                </a:lnTo>
                <a:lnTo>
                  <a:pt x="332" y="486"/>
                </a:lnTo>
                <a:lnTo>
                  <a:pt x="333" y="486"/>
                </a:lnTo>
                <a:lnTo>
                  <a:pt x="334" y="487"/>
                </a:lnTo>
                <a:lnTo>
                  <a:pt x="339" y="487"/>
                </a:lnTo>
                <a:lnTo>
                  <a:pt x="341" y="487"/>
                </a:lnTo>
                <a:lnTo>
                  <a:pt x="340" y="488"/>
                </a:lnTo>
                <a:lnTo>
                  <a:pt x="340" y="490"/>
                </a:lnTo>
                <a:lnTo>
                  <a:pt x="340" y="491"/>
                </a:lnTo>
                <a:lnTo>
                  <a:pt x="340" y="492"/>
                </a:lnTo>
                <a:lnTo>
                  <a:pt x="340" y="493"/>
                </a:lnTo>
                <a:lnTo>
                  <a:pt x="341" y="493"/>
                </a:lnTo>
                <a:lnTo>
                  <a:pt x="341" y="492"/>
                </a:lnTo>
                <a:lnTo>
                  <a:pt x="341" y="491"/>
                </a:lnTo>
                <a:lnTo>
                  <a:pt x="342" y="490"/>
                </a:lnTo>
                <a:lnTo>
                  <a:pt x="343" y="488"/>
                </a:lnTo>
                <a:lnTo>
                  <a:pt x="345" y="488"/>
                </a:lnTo>
                <a:lnTo>
                  <a:pt x="345" y="487"/>
                </a:lnTo>
                <a:lnTo>
                  <a:pt x="345" y="486"/>
                </a:lnTo>
                <a:lnTo>
                  <a:pt x="346" y="484"/>
                </a:lnTo>
                <a:lnTo>
                  <a:pt x="346" y="483"/>
                </a:lnTo>
                <a:lnTo>
                  <a:pt x="345" y="478"/>
                </a:lnTo>
                <a:lnTo>
                  <a:pt x="343" y="476"/>
                </a:lnTo>
                <a:lnTo>
                  <a:pt x="341" y="473"/>
                </a:lnTo>
                <a:lnTo>
                  <a:pt x="340" y="471"/>
                </a:lnTo>
                <a:lnTo>
                  <a:pt x="336" y="467"/>
                </a:lnTo>
                <a:lnTo>
                  <a:pt x="335" y="467"/>
                </a:lnTo>
                <a:lnTo>
                  <a:pt x="334" y="467"/>
                </a:lnTo>
                <a:lnTo>
                  <a:pt x="334" y="469"/>
                </a:lnTo>
                <a:lnTo>
                  <a:pt x="333" y="469"/>
                </a:lnTo>
                <a:lnTo>
                  <a:pt x="332" y="469"/>
                </a:lnTo>
                <a:lnTo>
                  <a:pt x="331" y="469"/>
                </a:lnTo>
                <a:lnTo>
                  <a:pt x="329" y="469"/>
                </a:lnTo>
                <a:lnTo>
                  <a:pt x="328" y="470"/>
                </a:lnTo>
                <a:lnTo>
                  <a:pt x="328" y="471"/>
                </a:lnTo>
                <a:lnTo>
                  <a:pt x="327" y="471"/>
                </a:lnTo>
                <a:lnTo>
                  <a:pt x="326" y="471"/>
                </a:lnTo>
                <a:lnTo>
                  <a:pt x="325" y="471"/>
                </a:lnTo>
                <a:lnTo>
                  <a:pt x="324" y="471"/>
                </a:lnTo>
                <a:lnTo>
                  <a:pt x="322" y="472"/>
                </a:lnTo>
                <a:lnTo>
                  <a:pt x="321" y="473"/>
                </a:lnTo>
                <a:lnTo>
                  <a:pt x="321" y="474"/>
                </a:lnTo>
                <a:lnTo>
                  <a:pt x="320" y="474"/>
                </a:lnTo>
                <a:lnTo>
                  <a:pt x="319" y="474"/>
                </a:lnTo>
                <a:lnTo>
                  <a:pt x="318" y="473"/>
                </a:lnTo>
                <a:lnTo>
                  <a:pt x="319" y="473"/>
                </a:lnTo>
                <a:lnTo>
                  <a:pt x="319" y="472"/>
                </a:lnTo>
                <a:lnTo>
                  <a:pt x="319" y="471"/>
                </a:lnTo>
                <a:lnTo>
                  <a:pt x="319" y="470"/>
                </a:lnTo>
                <a:lnTo>
                  <a:pt x="319" y="469"/>
                </a:lnTo>
                <a:lnTo>
                  <a:pt x="319" y="467"/>
                </a:lnTo>
                <a:lnTo>
                  <a:pt x="319" y="466"/>
                </a:lnTo>
                <a:lnTo>
                  <a:pt x="320" y="464"/>
                </a:lnTo>
                <a:lnTo>
                  <a:pt x="321" y="464"/>
                </a:lnTo>
                <a:lnTo>
                  <a:pt x="321" y="465"/>
                </a:lnTo>
                <a:lnTo>
                  <a:pt x="322" y="465"/>
                </a:lnTo>
                <a:lnTo>
                  <a:pt x="324" y="464"/>
                </a:lnTo>
                <a:lnTo>
                  <a:pt x="325" y="463"/>
                </a:lnTo>
                <a:lnTo>
                  <a:pt x="324" y="462"/>
                </a:lnTo>
                <a:lnTo>
                  <a:pt x="321" y="459"/>
                </a:lnTo>
                <a:lnTo>
                  <a:pt x="321" y="458"/>
                </a:lnTo>
                <a:lnTo>
                  <a:pt x="321" y="457"/>
                </a:lnTo>
                <a:lnTo>
                  <a:pt x="318" y="455"/>
                </a:lnTo>
                <a:lnTo>
                  <a:pt x="317" y="452"/>
                </a:lnTo>
                <a:lnTo>
                  <a:pt x="315" y="452"/>
                </a:lnTo>
                <a:lnTo>
                  <a:pt x="315" y="453"/>
                </a:lnTo>
                <a:lnTo>
                  <a:pt x="314" y="453"/>
                </a:lnTo>
                <a:lnTo>
                  <a:pt x="314" y="455"/>
                </a:lnTo>
                <a:lnTo>
                  <a:pt x="313" y="453"/>
                </a:lnTo>
                <a:lnTo>
                  <a:pt x="313" y="452"/>
                </a:lnTo>
                <a:lnTo>
                  <a:pt x="313" y="451"/>
                </a:lnTo>
                <a:lnTo>
                  <a:pt x="312" y="450"/>
                </a:lnTo>
                <a:lnTo>
                  <a:pt x="311" y="450"/>
                </a:lnTo>
                <a:lnTo>
                  <a:pt x="310" y="449"/>
                </a:lnTo>
                <a:lnTo>
                  <a:pt x="308" y="449"/>
                </a:lnTo>
                <a:lnTo>
                  <a:pt x="308" y="448"/>
                </a:lnTo>
                <a:lnTo>
                  <a:pt x="308" y="446"/>
                </a:lnTo>
                <a:lnTo>
                  <a:pt x="307" y="446"/>
                </a:lnTo>
                <a:lnTo>
                  <a:pt x="306" y="445"/>
                </a:lnTo>
                <a:lnTo>
                  <a:pt x="307" y="444"/>
                </a:lnTo>
                <a:lnTo>
                  <a:pt x="307" y="443"/>
                </a:lnTo>
                <a:lnTo>
                  <a:pt x="306" y="442"/>
                </a:lnTo>
                <a:lnTo>
                  <a:pt x="304" y="442"/>
                </a:lnTo>
                <a:lnTo>
                  <a:pt x="303" y="442"/>
                </a:lnTo>
                <a:lnTo>
                  <a:pt x="301" y="442"/>
                </a:lnTo>
                <a:lnTo>
                  <a:pt x="301" y="444"/>
                </a:lnTo>
                <a:lnTo>
                  <a:pt x="301" y="445"/>
                </a:lnTo>
                <a:lnTo>
                  <a:pt x="300" y="446"/>
                </a:lnTo>
                <a:lnTo>
                  <a:pt x="300" y="448"/>
                </a:lnTo>
                <a:lnTo>
                  <a:pt x="299" y="448"/>
                </a:lnTo>
                <a:lnTo>
                  <a:pt x="297" y="445"/>
                </a:lnTo>
                <a:lnTo>
                  <a:pt x="296" y="445"/>
                </a:lnTo>
                <a:lnTo>
                  <a:pt x="296" y="443"/>
                </a:lnTo>
                <a:lnTo>
                  <a:pt x="295" y="443"/>
                </a:lnTo>
                <a:lnTo>
                  <a:pt x="293" y="444"/>
                </a:lnTo>
                <a:lnTo>
                  <a:pt x="292" y="444"/>
                </a:lnTo>
                <a:lnTo>
                  <a:pt x="291" y="444"/>
                </a:lnTo>
                <a:lnTo>
                  <a:pt x="291" y="445"/>
                </a:lnTo>
                <a:lnTo>
                  <a:pt x="291" y="446"/>
                </a:lnTo>
                <a:lnTo>
                  <a:pt x="292" y="446"/>
                </a:lnTo>
                <a:lnTo>
                  <a:pt x="293" y="446"/>
                </a:lnTo>
                <a:lnTo>
                  <a:pt x="295" y="448"/>
                </a:lnTo>
                <a:lnTo>
                  <a:pt x="296" y="449"/>
                </a:lnTo>
                <a:lnTo>
                  <a:pt x="295" y="450"/>
                </a:lnTo>
                <a:lnTo>
                  <a:pt x="293" y="449"/>
                </a:lnTo>
                <a:lnTo>
                  <a:pt x="292" y="449"/>
                </a:lnTo>
                <a:lnTo>
                  <a:pt x="292" y="450"/>
                </a:lnTo>
                <a:lnTo>
                  <a:pt x="291" y="450"/>
                </a:lnTo>
                <a:lnTo>
                  <a:pt x="288" y="450"/>
                </a:lnTo>
                <a:lnTo>
                  <a:pt x="285" y="449"/>
                </a:lnTo>
                <a:lnTo>
                  <a:pt x="284" y="449"/>
                </a:lnTo>
                <a:lnTo>
                  <a:pt x="283" y="450"/>
                </a:lnTo>
                <a:lnTo>
                  <a:pt x="282" y="451"/>
                </a:lnTo>
                <a:lnTo>
                  <a:pt x="282" y="450"/>
                </a:lnTo>
                <a:lnTo>
                  <a:pt x="281" y="450"/>
                </a:lnTo>
                <a:lnTo>
                  <a:pt x="279" y="449"/>
                </a:lnTo>
                <a:lnTo>
                  <a:pt x="278" y="449"/>
                </a:lnTo>
                <a:lnTo>
                  <a:pt x="277" y="449"/>
                </a:lnTo>
                <a:lnTo>
                  <a:pt x="276" y="449"/>
                </a:lnTo>
                <a:lnTo>
                  <a:pt x="275" y="449"/>
                </a:lnTo>
                <a:lnTo>
                  <a:pt x="274" y="448"/>
                </a:lnTo>
                <a:lnTo>
                  <a:pt x="269" y="443"/>
                </a:lnTo>
                <a:lnTo>
                  <a:pt x="268" y="442"/>
                </a:lnTo>
                <a:lnTo>
                  <a:pt x="267" y="442"/>
                </a:lnTo>
                <a:lnTo>
                  <a:pt x="265" y="442"/>
                </a:lnTo>
                <a:lnTo>
                  <a:pt x="265" y="443"/>
                </a:lnTo>
                <a:lnTo>
                  <a:pt x="264" y="443"/>
                </a:lnTo>
                <a:lnTo>
                  <a:pt x="264" y="442"/>
                </a:lnTo>
                <a:lnTo>
                  <a:pt x="263" y="441"/>
                </a:lnTo>
                <a:lnTo>
                  <a:pt x="263" y="439"/>
                </a:lnTo>
                <a:lnTo>
                  <a:pt x="262" y="439"/>
                </a:lnTo>
                <a:lnTo>
                  <a:pt x="257" y="436"/>
                </a:lnTo>
                <a:lnTo>
                  <a:pt x="256" y="435"/>
                </a:lnTo>
                <a:lnTo>
                  <a:pt x="253" y="431"/>
                </a:lnTo>
                <a:lnTo>
                  <a:pt x="251" y="431"/>
                </a:lnTo>
                <a:lnTo>
                  <a:pt x="250" y="431"/>
                </a:lnTo>
                <a:lnTo>
                  <a:pt x="247" y="431"/>
                </a:lnTo>
                <a:lnTo>
                  <a:pt x="244" y="431"/>
                </a:lnTo>
                <a:lnTo>
                  <a:pt x="240" y="430"/>
                </a:lnTo>
                <a:lnTo>
                  <a:pt x="239" y="430"/>
                </a:lnTo>
                <a:lnTo>
                  <a:pt x="235" y="431"/>
                </a:lnTo>
                <a:lnTo>
                  <a:pt x="234" y="431"/>
                </a:lnTo>
                <a:lnTo>
                  <a:pt x="233" y="432"/>
                </a:lnTo>
                <a:lnTo>
                  <a:pt x="232" y="432"/>
                </a:lnTo>
                <a:lnTo>
                  <a:pt x="232" y="434"/>
                </a:lnTo>
                <a:lnTo>
                  <a:pt x="232" y="435"/>
                </a:lnTo>
                <a:lnTo>
                  <a:pt x="233" y="436"/>
                </a:lnTo>
                <a:lnTo>
                  <a:pt x="234" y="437"/>
                </a:lnTo>
                <a:lnTo>
                  <a:pt x="233" y="437"/>
                </a:lnTo>
                <a:lnTo>
                  <a:pt x="232" y="437"/>
                </a:lnTo>
                <a:lnTo>
                  <a:pt x="231" y="437"/>
                </a:lnTo>
                <a:lnTo>
                  <a:pt x="229" y="436"/>
                </a:lnTo>
                <a:lnTo>
                  <a:pt x="228" y="436"/>
                </a:lnTo>
                <a:lnTo>
                  <a:pt x="227" y="436"/>
                </a:lnTo>
                <a:lnTo>
                  <a:pt x="224" y="438"/>
                </a:lnTo>
                <a:lnTo>
                  <a:pt x="221" y="438"/>
                </a:lnTo>
                <a:lnTo>
                  <a:pt x="218" y="438"/>
                </a:lnTo>
                <a:lnTo>
                  <a:pt x="215" y="437"/>
                </a:lnTo>
                <a:lnTo>
                  <a:pt x="213" y="435"/>
                </a:lnTo>
                <a:lnTo>
                  <a:pt x="210" y="430"/>
                </a:lnTo>
                <a:lnTo>
                  <a:pt x="208" y="429"/>
                </a:lnTo>
                <a:lnTo>
                  <a:pt x="199" y="423"/>
                </a:lnTo>
                <a:lnTo>
                  <a:pt x="190" y="416"/>
                </a:lnTo>
                <a:lnTo>
                  <a:pt x="175" y="408"/>
                </a:lnTo>
                <a:lnTo>
                  <a:pt x="162" y="402"/>
                </a:lnTo>
                <a:lnTo>
                  <a:pt x="151" y="399"/>
                </a:lnTo>
                <a:lnTo>
                  <a:pt x="149" y="399"/>
                </a:lnTo>
                <a:lnTo>
                  <a:pt x="147" y="400"/>
                </a:lnTo>
                <a:lnTo>
                  <a:pt x="141" y="404"/>
                </a:lnTo>
                <a:lnTo>
                  <a:pt x="130" y="408"/>
                </a:lnTo>
                <a:lnTo>
                  <a:pt x="128" y="409"/>
                </a:lnTo>
                <a:lnTo>
                  <a:pt x="122" y="409"/>
                </a:lnTo>
                <a:lnTo>
                  <a:pt x="113" y="408"/>
                </a:lnTo>
                <a:lnTo>
                  <a:pt x="98" y="408"/>
                </a:lnTo>
                <a:lnTo>
                  <a:pt x="96" y="407"/>
                </a:lnTo>
                <a:lnTo>
                  <a:pt x="89" y="407"/>
                </a:lnTo>
                <a:lnTo>
                  <a:pt x="87" y="408"/>
                </a:lnTo>
                <a:lnTo>
                  <a:pt x="84" y="409"/>
                </a:lnTo>
                <a:lnTo>
                  <a:pt x="76" y="409"/>
                </a:lnTo>
                <a:lnTo>
                  <a:pt x="64" y="411"/>
                </a:lnTo>
                <a:lnTo>
                  <a:pt x="50" y="413"/>
                </a:lnTo>
                <a:lnTo>
                  <a:pt x="47" y="414"/>
                </a:lnTo>
                <a:lnTo>
                  <a:pt x="44" y="414"/>
                </a:lnTo>
                <a:lnTo>
                  <a:pt x="40" y="414"/>
                </a:lnTo>
                <a:lnTo>
                  <a:pt x="36" y="415"/>
                </a:lnTo>
                <a:lnTo>
                  <a:pt x="35" y="415"/>
                </a:lnTo>
                <a:lnTo>
                  <a:pt x="30" y="415"/>
                </a:lnTo>
                <a:lnTo>
                  <a:pt x="29" y="415"/>
                </a:lnTo>
                <a:lnTo>
                  <a:pt x="26" y="417"/>
                </a:lnTo>
                <a:lnTo>
                  <a:pt x="25" y="417"/>
                </a:lnTo>
                <a:lnTo>
                  <a:pt x="22" y="417"/>
                </a:lnTo>
                <a:lnTo>
                  <a:pt x="18" y="418"/>
                </a:lnTo>
                <a:lnTo>
                  <a:pt x="16" y="393"/>
                </a:lnTo>
                <a:lnTo>
                  <a:pt x="15" y="367"/>
                </a:lnTo>
                <a:lnTo>
                  <a:pt x="14" y="341"/>
                </a:lnTo>
                <a:lnTo>
                  <a:pt x="13" y="315"/>
                </a:lnTo>
                <a:lnTo>
                  <a:pt x="12" y="289"/>
                </a:lnTo>
                <a:lnTo>
                  <a:pt x="11" y="263"/>
                </a:lnTo>
                <a:lnTo>
                  <a:pt x="9" y="238"/>
                </a:lnTo>
                <a:lnTo>
                  <a:pt x="8" y="212"/>
                </a:lnTo>
                <a:lnTo>
                  <a:pt x="8" y="186"/>
                </a:lnTo>
                <a:lnTo>
                  <a:pt x="7" y="161"/>
                </a:lnTo>
                <a:lnTo>
                  <a:pt x="6" y="135"/>
                </a:lnTo>
                <a:lnTo>
                  <a:pt x="5" y="108"/>
                </a:lnTo>
                <a:lnTo>
                  <a:pt x="4" y="82"/>
                </a:lnTo>
                <a:lnTo>
                  <a:pt x="2" y="57"/>
                </a:lnTo>
                <a:lnTo>
                  <a:pt x="1" y="31"/>
                </a:lnTo>
                <a:lnTo>
                  <a:pt x="0" y="5"/>
                </a:lnTo>
                <a:lnTo>
                  <a:pt x="19" y="4"/>
                </a:lnTo>
                <a:lnTo>
                  <a:pt x="37" y="4"/>
                </a:lnTo>
                <a:lnTo>
                  <a:pt x="56" y="3"/>
                </a:lnTo>
                <a:lnTo>
                  <a:pt x="75" y="3"/>
                </a:lnTo>
                <a:lnTo>
                  <a:pt x="92" y="2"/>
                </a:lnTo>
                <a:lnTo>
                  <a:pt x="111" y="2"/>
                </a:lnTo>
                <a:lnTo>
                  <a:pt x="129" y="2"/>
                </a:lnTo>
                <a:lnTo>
                  <a:pt x="148" y="1"/>
                </a:lnTo>
                <a:lnTo>
                  <a:pt x="167" y="1"/>
                </a:lnTo>
                <a:lnTo>
                  <a:pt x="184" y="1"/>
                </a:lnTo>
                <a:lnTo>
                  <a:pt x="203" y="0"/>
                </a:lnTo>
                <a:lnTo>
                  <a:pt x="221" y="0"/>
                </a:lnTo>
                <a:lnTo>
                  <a:pt x="240" y="0"/>
                </a:lnTo>
                <a:lnTo>
                  <a:pt x="255" y="0"/>
                </a:lnTo>
                <a:lnTo>
                  <a:pt x="258" y="0"/>
                </a:lnTo>
                <a:lnTo>
                  <a:pt x="276" y="0"/>
                </a:lnTo>
                <a:lnTo>
                  <a:pt x="295" y="0"/>
                </a:lnTo>
                <a:lnTo>
                  <a:pt x="313" y="0"/>
                </a:lnTo>
                <a:lnTo>
                  <a:pt x="332" y="0"/>
                </a:lnTo>
                <a:lnTo>
                  <a:pt x="350" y="0"/>
                </a:lnTo>
                <a:lnTo>
                  <a:pt x="368" y="0"/>
                </a:lnTo>
                <a:lnTo>
                  <a:pt x="386" y="0"/>
                </a:lnTo>
                <a:lnTo>
                  <a:pt x="405" y="0"/>
                </a:lnTo>
                <a:lnTo>
                  <a:pt x="424" y="0"/>
                </a:lnTo>
                <a:lnTo>
                  <a:pt x="441" y="0"/>
                </a:lnTo>
                <a:lnTo>
                  <a:pt x="460" y="0"/>
                </a:lnTo>
                <a:lnTo>
                  <a:pt x="478" y="1"/>
                </a:lnTo>
                <a:lnTo>
                  <a:pt x="497" y="1"/>
                </a:lnTo>
                <a:lnTo>
                  <a:pt x="516" y="1"/>
                </a:lnTo>
                <a:lnTo>
                  <a:pt x="533" y="2"/>
                </a:lnTo>
                <a:lnTo>
                  <a:pt x="552" y="2"/>
                </a:lnTo>
                <a:lnTo>
                  <a:pt x="570" y="3"/>
                </a:lnTo>
                <a:lnTo>
                  <a:pt x="589" y="3"/>
                </a:lnTo>
                <a:lnTo>
                  <a:pt x="613" y="4"/>
                </a:lnTo>
                <a:lnTo>
                  <a:pt x="638" y="5"/>
                </a:lnTo>
                <a:lnTo>
                  <a:pt x="662" y="5"/>
                </a:lnTo>
                <a:lnTo>
                  <a:pt x="687" y="7"/>
                </a:lnTo>
                <a:lnTo>
                  <a:pt x="711" y="8"/>
                </a:lnTo>
                <a:lnTo>
                  <a:pt x="736" y="9"/>
                </a:lnTo>
                <a:lnTo>
                  <a:pt x="760" y="10"/>
                </a:lnTo>
                <a:lnTo>
                  <a:pt x="784" y="11"/>
                </a:lnTo>
                <a:lnTo>
                  <a:pt x="783" y="39"/>
                </a:lnTo>
                <a:lnTo>
                  <a:pt x="782" y="66"/>
                </a:lnTo>
                <a:lnTo>
                  <a:pt x="780" y="93"/>
                </a:lnTo>
                <a:lnTo>
                  <a:pt x="779" y="121"/>
                </a:lnTo>
                <a:lnTo>
                  <a:pt x="777" y="148"/>
                </a:lnTo>
                <a:lnTo>
                  <a:pt x="775" y="175"/>
                </a:lnTo>
                <a:lnTo>
                  <a:pt x="774" y="201"/>
                </a:lnTo>
                <a:lnTo>
                  <a:pt x="773" y="229"/>
                </a:lnTo>
                <a:lnTo>
                  <a:pt x="772" y="252"/>
                </a:lnTo>
                <a:lnTo>
                  <a:pt x="770" y="275"/>
                </a:lnTo>
                <a:lnTo>
                  <a:pt x="768" y="297"/>
                </a:lnTo>
                <a:lnTo>
                  <a:pt x="767" y="320"/>
                </a:lnTo>
                <a:lnTo>
                  <a:pt x="766" y="343"/>
                </a:lnTo>
                <a:lnTo>
                  <a:pt x="765" y="366"/>
                </a:lnTo>
                <a:lnTo>
                  <a:pt x="763" y="388"/>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50" name="Freeform 24">
            <a:extLst>
              <a:ext uri="{FF2B5EF4-FFF2-40B4-BE49-F238E27FC236}">
                <a16:creationId xmlns:a16="http://schemas.microsoft.com/office/drawing/2014/main" id="{E645BCF9-A434-470D-B599-0ED54CEC7C1F}"/>
              </a:ext>
            </a:extLst>
          </p:cNvPr>
          <p:cNvSpPr>
            <a:spLocks noEditPoints="1"/>
          </p:cNvSpPr>
          <p:nvPr/>
        </p:nvSpPr>
        <p:spPr bwMode="auto">
          <a:xfrm>
            <a:off x="3535734" y="4931253"/>
            <a:ext cx="861622" cy="658025"/>
          </a:xfrm>
          <a:custGeom>
            <a:avLst/>
            <a:gdLst>
              <a:gd name="T0" fmla="*/ 318 w 529"/>
              <a:gd name="T1" fmla="*/ 379 h 404"/>
              <a:gd name="T2" fmla="*/ 245 w 529"/>
              <a:gd name="T3" fmla="*/ 352 h 404"/>
              <a:gd name="T4" fmla="*/ 251 w 529"/>
              <a:gd name="T5" fmla="*/ 348 h 404"/>
              <a:gd name="T6" fmla="*/ 260 w 529"/>
              <a:gd name="T7" fmla="*/ 342 h 404"/>
              <a:gd name="T8" fmla="*/ 254 w 529"/>
              <a:gd name="T9" fmla="*/ 337 h 404"/>
              <a:gd name="T10" fmla="*/ 46 w 529"/>
              <a:gd name="T11" fmla="*/ 15 h 404"/>
              <a:gd name="T12" fmla="*/ 69 w 529"/>
              <a:gd name="T13" fmla="*/ 14 h 404"/>
              <a:gd name="T14" fmla="*/ 91 w 529"/>
              <a:gd name="T15" fmla="*/ 20 h 404"/>
              <a:gd name="T16" fmla="*/ 100 w 529"/>
              <a:gd name="T17" fmla="*/ 36 h 404"/>
              <a:gd name="T18" fmla="*/ 109 w 529"/>
              <a:gd name="T19" fmla="*/ 64 h 404"/>
              <a:gd name="T20" fmla="*/ 118 w 529"/>
              <a:gd name="T21" fmla="*/ 58 h 404"/>
              <a:gd name="T22" fmla="*/ 131 w 529"/>
              <a:gd name="T23" fmla="*/ 57 h 404"/>
              <a:gd name="T24" fmla="*/ 154 w 529"/>
              <a:gd name="T25" fmla="*/ 68 h 404"/>
              <a:gd name="T26" fmla="*/ 155 w 529"/>
              <a:gd name="T27" fmla="*/ 84 h 404"/>
              <a:gd name="T28" fmla="*/ 167 w 529"/>
              <a:gd name="T29" fmla="*/ 108 h 404"/>
              <a:gd name="T30" fmla="*/ 192 w 529"/>
              <a:gd name="T31" fmla="*/ 128 h 404"/>
              <a:gd name="T32" fmla="*/ 214 w 529"/>
              <a:gd name="T33" fmla="*/ 155 h 404"/>
              <a:gd name="T34" fmla="*/ 237 w 529"/>
              <a:gd name="T35" fmla="*/ 173 h 404"/>
              <a:gd name="T36" fmla="*/ 248 w 529"/>
              <a:gd name="T37" fmla="*/ 155 h 404"/>
              <a:gd name="T38" fmla="*/ 302 w 529"/>
              <a:gd name="T39" fmla="*/ 167 h 404"/>
              <a:gd name="T40" fmla="*/ 320 w 529"/>
              <a:gd name="T41" fmla="*/ 175 h 404"/>
              <a:gd name="T42" fmla="*/ 345 w 529"/>
              <a:gd name="T43" fmla="*/ 174 h 404"/>
              <a:gd name="T44" fmla="*/ 363 w 529"/>
              <a:gd name="T45" fmla="*/ 183 h 404"/>
              <a:gd name="T46" fmla="*/ 372 w 529"/>
              <a:gd name="T47" fmla="*/ 191 h 404"/>
              <a:gd name="T48" fmla="*/ 377 w 529"/>
              <a:gd name="T49" fmla="*/ 182 h 404"/>
              <a:gd name="T50" fmla="*/ 396 w 529"/>
              <a:gd name="T51" fmla="*/ 176 h 404"/>
              <a:gd name="T52" fmla="*/ 422 w 529"/>
              <a:gd name="T53" fmla="*/ 184 h 404"/>
              <a:gd name="T54" fmla="*/ 427 w 529"/>
              <a:gd name="T55" fmla="*/ 206 h 404"/>
              <a:gd name="T56" fmla="*/ 433 w 529"/>
              <a:gd name="T57" fmla="*/ 229 h 404"/>
              <a:gd name="T58" fmla="*/ 493 w 529"/>
              <a:gd name="T59" fmla="*/ 283 h 404"/>
              <a:gd name="T60" fmla="*/ 515 w 529"/>
              <a:gd name="T61" fmla="*/ 311 h 404"/>
              <a:gd name="T62" fmla="*/ 487 w 529"/>
              <a:gd name="T63" fmla="*/ 323 h 404"/>
              <a:gd name="T64" fmla="*/ 405 w 529"/>
              <a:gd name="T65" fmla="*/ 323 h 404"/>
              <a:gd name="T66" fmla="*/ 324 w 529"/>
              <a:gd name="T67" fmla="*/ 371 h 404"/>
              <a:gd name="T68" fmla="*/ 298 w 529"/>
              <a:gd name="T69" fmla="*/ 373 h 404"/>
              <a:gd name="T70" fmla="*/ 306 w 529"/>
              <a:gd name="T71" fmla="*/ 385 h 404"/>
              <a:gd name="T72" fmla="*/ 315 w 529"/>
              <a:gd name="T73" fmla="*/ 386 h 404"/>
              <a:gd name="T74" fmla="*/ 311 w 529"/>
              <a:gd name="T75" fmla="*/ 399 h 404"/>
              <a:gd name="T76" fmla="*/ 303 w 529"/>
              <a:gd name="T77" fmla="*/ 395 h 404"/>
              <a:gd name="T78" fmla="*/ 280 w 529"/>
              <a:gd name="T79" fmla="*/ 372 h 404"/>
              <a:gd name="T80" fmla="*/ 262 w 529"/>
              <a:gd name="T81" fmla="*/ 358 h 404"/>
              <a:gd name="T82" fmla="*/ 259 w 529"/>
              <a:gd name="T83" fmla="*/ 344 h 404"/>
              <a:gd name="T84" fmla="*/ 260 w 529"/>
              <a:gd name="T85" fmla="*/ 331 h 404"/>
              <a:gd name="T86" fmla="*/ 246 w 529"/>
              <a:gd name="T87" fmla="*/ 339 h 404"/>
              <a:gd name="T88" fmla="*/ 216 w 529"/>
              <a:gd name="T89" fmla="*/ 336 h 404"/>
              <a:gd name="T90" fmla="*/ 232 w 529"/>
              <a:gd name="T91" fmla="*/ 334 h 404"/>
              <a:gd name="T92" fmla="*/ 235 w 529"/>
              <a:gd name="T93" fmla="*/ 309 h 404"/>
              <a:gd name="T94" fmla="*/ 219 w 529"/>
              <a:gd name="T95" fmla="*/ 308 h 404"/>
              <a:gd name="T96" fmla="*/ 197 w 529"/>
              <a:gd name="T97" fmla="*/ 320 h 404"/>
              <a:gd name="T98" fmla="*/ 213 w 529"/>
              <a:gd name="T99" fmla="*/ 331 h 404"/>
              <a:gd name="T100" fmla="*/ 185 w 529"/>
              <a:gd name="T101" fmla="*/ 339 h 404"/>
              <a:gd name="T102" fmla="*/ 163 w 529"/>
              <a:gd name="T103" fmla="*/ 357 h 404"/>
              <a:gd name="T104" fmla="*/ 141 w 529"/>
              <a:gd name="T105" fmla="*/ 365 h 404"/>
              <a:gd name="T106" fmla="*/ 112 w 529"/>
              <a:gd name="T107" fmla="*/ 348 h 404"/>
              <a:gd name="T108" fmla="*/ 86 w 529"/>
              <a:gd name="T109" fmla="*/ 328 h 404"/>
              <a:gd name="T110" fmla="*/ 55 w 529"/>
              <a:gd name="T111" fmla="*/ 318 h 404"/>
              <a:gd name="T112" fmla="*/ 35 w 529"/>
              <a:gd name="T113" fmla="*/ 325 h 404"/>
              <a:gd name="T114" fmla="*/ 24 w 529"/>
              <a:gd name="T115" fmla="*/ 327 h 404"/>
              <a:gd name="T116" fmla="*/ 2 w 529"/>
              <a:gd name="T117" fmla="*/ 262 h 404"/>
              <a:gd name="T118" fmla="*/ 28 w 529"/>
              <a:gd name="T119" fmla="*/ 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4">
                <a:moveTo>
                  <a:pt x="316" y="374"/>
                </a:moveTo>
                <a:lnTo>
                  <a:pt x="318" y="376"/>
                </a:lnTo>
                <a:lnTo>
                  <a:pt x="322" y="376"/>
                </a:lnTo>
                <a:lnTo>
                  <a:pt x="323" y="376"/>
                </a:lnTo>
                <a:lnTo>
                  <a:pt x="324" y="377"/>
                </a:lnTo>
                <a:lnTo>
                  <a:pt x="324" y="376"/>
                </a:lnTo>
                <a:lnTo>
                  <a:pt x="325" y="376"/>
                </a:lnTo>
                <a:lnTo>
                  <a:pt x="325" y="377"/>
                </a:lnTo>
                <a:lnTo>
                  <a:pt x="326" y="377"/>
                </a:lnTo>
                <a:lnTo>
                  <a:pt x="325" y="378"/>
                </a:lnTo>
                <a:lnTo>
                  <a:pt x="322" y="377"/>
                </a:lnTo>
                <a:lnTo>
                  <a:pt x="320" y="377"/>
                </a:lnTo>
                <a:lnTo>
                  <a:pt x="320" y="379"/>
                </a:lnTo>
                <a:lnTo>
                  <a:pt x="319" y="379"/>
                </a:lnTo>
                <a:lnTo>
                  <a:pt x="318" y="379"/>
                </a:lnTo>
                <a:lnTo>
                  <a:pt x="317" y="378"/>
                </a:lnTo>
                <a:lnTo>
                  <a:pt x="316" y="377"/>
                </a:lnTo>
                <a:lnTo>
                  <a:pt x="315" y="374"/>
                </a:lnTo>
                <a:lnTo>
                  <a:pt x="316" y="374"/>
                </a:lnTo>
                <a:close/>
                <a:moveTo>
                  <a:pt x="252" y="351"/>
                </a:moveTo>
                <a:lnTo>
                  <a:pt x="252" y="352"/>
                </a:lnTo>
                <a:lnTo>
                  <a:pt x="252" y="353"/>
                </a:lnTo>
                <a:lnTo>
                  <a:pt x="252" y="355"/>
                </a:lnTo>
                <a:lnTo>
                  <a:pt x="252" y="356"/>
                </a:lnTo>
                <a:lnTo>
                  <a:pt x="252" y="355"/>
                </a:lnTo>
                <a:lnTo>
                  <a:pt x="249" y="353"/>
                </a:lnTo>
                <a:lnTo>
                  <a:pt x="248" y="352"/>
                </a:lnTo>
                <a:lnTo>
                  <a:pt x="247" y="351"/>
                </a:lnTo>
                <a:lnTo>
                  <a:pt x="245" y="351"/>
                </a:lnTo>
                <a:lnTo>
                  <a:pt x="245" y="352"/>
                </a:lnTo>
                <a:lnTo>
                  <a:pt x="244" y="352"/>
                </a:lnTo>
                <a:lnTo>
                  <a:pt x="242" y="352"/>
                </a:lnTo>
                <a:lnTo>
                  <a:pt x="242" y="351"/>
                </a:lnTo>
                <a:lnTo>
                  <a:pt x="241" y="351"/>
                </a:lnTo>
                <a:lnTo>
                  <a:pt x="239" y="351"/>
                </a:lnTo>
                <a:lnTo>
                  <a:pt x="238" y="351"/>
                </a:lnTo>
                <a:lnTo>
                  <a:pt x="239" y="351"/>
                </a:lnTo>
                <a:lnTo>
                  <a:pt x="241" y="349"/>
                </a:lnTo>
                <a:lnTo>
                  <a:pt x="242" y="348"/>
                </a:lnTo>
                <a:lnTo>
                  <a:pt x="244" y="346"/>
                </a:lnTo>
                <a:lnTo>
                  <a:pt x="247" y="346"/>
                </a:lnTo>
                <a:lnTo>
                  <a:pt x="248" y="346"/>
                </a:lnTo>
                <a:lnTo>
                  <a:pt x="249" y="346"/>
                </a:lnTo>
                <a:lnTo>
                  <a:pt x="249" y="348"/>
                </a:lnTo>
                <a:lnTo>
                  <a:pt x="251" y="348"/>
                </a:lnTo>
                <a:lnTo>
                  <a:pt x="249" y="349"/>
                </a:lnTo>
                <a:lnTo>
                  <a:pt x="249" y="350"/>
                </a:lnTo>
                <a:lnTo>
                  <a:pt x="251" y="350"/>
                </a:lnTo>
                <a:lnTo>
                  <a:pt x="249" y="350"/>
                </a:lnTo>
                <a:lnTo>
                  <a:pt x="251" y="351"/>
                </a:lnTo>
                <a:lnTo>
                  <a:pt x="252" y="351"/>
                </a:lnTo>
                <a:close/>
                <a:moveTo>
                  <a:pt x="254" y="337"/>
                </a:moveTo>
                <a:lnTo>
                  <a:pt x="255" y="337"/>
                </a:lnTo>
                <a:lnTo>
                  <a:pt x="258" y="337"/>
                </a:lnTo>
                <a:lnTo>
                  <a:pt x="259" y="337"/>
                </a:lnTo>
                <a:lnTo>
                  <a:pt x="259" y="338"/>
                </a:lnTo>
                <a:lnTo>
                  <a:pt x="260" y="338"/>
                </a:lnTo>
                <a:lnTo>
                  <a:pt x="261" y="341"/>
                </a:lnTo>
                <a:lnTo>
                  <a:pt x="261" y="342"/>
                </a:lnTo>
                <a:lnTo>
                  <a:pt x="260" y="342"/>
                </a:lnTo>
                <a:lnTo>
                  <a:pt x="258" y="342"/>
                </a:lnTo>
                <a:lnTo>
                  <a:pt x="256" y="342"/>
                </a:lnTo>
                <a:lnTo>
                  <a:pt x="254" y="344"/>
                </a:lnTo>
                <a:lnTo>
                  <a:pt x="253" y="345"/>
                </a:lnTo>
                <a:lnTo>
                  <a:pt x="251" y="344"/>
                </a:lnTo>
                <a:lnTo>
                  <a:pt x="248" y="343"/>
                </a:lnTo>
                <a:lnTo>
                  <a:pt x="248" y="342"/>
                </a:lnTo>
                <a:lnTo>
                  <a:pt x="248" y="341"/>
                </a:lnTo>
                <a:lnTo>
                  <a:pt x="248" y="339"/>
                </a:lnTo>
                <a:lnTo>
                  <a:pt x="251" y="337"/>
                </a:lnTo>
                <a:lnTo>
                  <a:pt x="249" y="337"/>
                </a:lnTo>
                <a:lnTo>
                  <a:pt x="249" y="336"/>
                </a:lnTo>
                <a:lnTo>
                  <a:pt x="251" y="335"/>
                </a:lnTo>
                <a:lnTo>
                  <a:pt x="252" y="336"/>
                </a:lnTo>
                <a:lnTo>
                  <a:pt x="254" y="337"/>
                </a:lnTo>
                <a:close/>
                <a:moveTo>
                  <a:pt x="29" y="8"/>
                </a:moveTo>
                <a:lnTo>
                  <a:pt x="31" y="8"/>
                </a:lnTo>
                <a:lnTo>
                  <a:pt x="32" y="8"/>
                </a:lnTo>
                <a:lnTo>
                  <a:pt x="33" y="8"/>
                </a:lnTo>
                <a:lnTo>
                  <a:pt x="34" y="8"/>
                </a:lnTo>
                <a:lnTo>
                  <a:pt x="34" y="9"/>
                </a:lnTo>
                <a:lnTo>
                  <a:pt x="35" y="10"/>
                </a:lnTo>
                <a:lnTo>
                  <a:pt x="36" y="10"/>
                </a:lnTo>
                <a:lnTo>
                  <a:pt x="38" y="13"/>
                </a:lnTo>
                <a:lnTo>
                  <a:pt x="39" y="13"/>
                </a:lnTo>
                <a:lnTo>
                  <a:pt x="40" y="13"/>
                </a:lnTo>
                <a:lnTo>
                  <a:pt x="41" y="13"/>
                </a:lnTo>
                <a:lnTo>
                  <a:pt x="42" y="13"/>
                </a:lnTo>
                <a:lnTo>
                  <a:pt x="45" y="15"/>
                </a:lnTo>
                <a:lnTo>
                  <a:pt x="46" y="15"/>
                </a:lnTo>
                <a:lnTo>
                  <a:pt x="48" y="15"/>
                </a:lnTo>
                <a:lnTo>
                  <a:pt x="49" y="16"/>
                </a:lnTo>
                <a:lnTo>
                  <a:pt x="49" y="17"/>
                </a:lnTo>
                <a:lnTo>
                  <a:pt x="49" y="19"/>
                </a:lnTo>
                <a:lnTo>
                  <a:pt x="50" y="19"/>
                </a:lnTo>
                <a:lnTo>
                  <a:pt x="52" y="19"/>
                </a:lnTo>
                <a:lnTo>
                  <a:pt x="53" y="19"/>
                </a:lnTo>
                <a:lnTo>
                  <a:pt x="54" y="16"/>
                </a:lnTo>
                <a:lnTo>
                  <a:pt x="56" y="14"/>
                </a:lnTo>
                <a:lnTo>
                  <a:pt x="59" y="13"/>
                </a:lnTo>
                <a:lnTo>
                  <a:pt x="61" y="12"/>
                </a:lnTo>
                <a:lnTo>
                  <a:pt x="63" y="12"/>
                </a:lnTo>
                <a:lnTo>
                  <a:pt x="64" y="12"/>
                </a:lnTo>
                <a:lnTo>
                  <a:pt x="67" y="14"/>
                </a:lnTo>
                <a:lnTo>
                  <a:pt x="69" y="14"/>
                </a:lnTo>
                <a:lnTo>
                  <a:pt x="71" y="14"/>
                </a:lnTo>
                <a:lnTo>
                  <a:pt x="73" y="14"/>
                </a:lnTo>
                <a:lnTo>
                  <a:pt x="74" y="13"/>
                </a:lnTo>
                <a:lnTo>
                  <a:pt x="75" y="14"/>
                </a:lnTo>
                <a:lnTo>
                  <a:pt x="76" y="14"/>
                </a:lnTo>
                <a:lnTo>
                  <a:pt x="79" y="13"/>
                </a:lnTo>
                <a:lnTo>
                  <a:pt x="82" y="14"/>
                </a:lnTo>
                <a:lnTo>
                  <a:pt x="83" y="15"/>
                </a:lnTo>
                <a:lnTo>
                  <a:pt x="84" y="17"/>
                </a:lnTo>
                <a:lnTo>
                  <a:pt x="85" y="17"/>
                </a:lnTo>
                <a:lnTo>
                  <a:pt x="86" y="17"/>
                </a:lnTo>
                <a:lnTo>
                  <a:pt x="88" y="17"/>
                </a:lnTo>
                <a:lnTo>
                  <a:pt x="89" y="19"/>
                </a:lnTo>
                <a:lnTo>
                  <a:pt x="90" y="20"/>
                </a:lnTo>
                <a:lnTo>
                  <a:pt x="91" y="20"/>
                </a:lnTo>
                <a:lnTo>
                  <a:pt x="92" y="20"/>
                </a:lnTo>
                <a:lnTo>
                  <a:pt x="93" y="22"/>
                </a:lnTo>
                <a:lnTo>
                  <a:pt x="93" y="23"/>
                </a:lnTo>
                <a:lnTo>
                  <a:pt x="93" y="26"/>
                </a:lnTo>
                <a:lnTo>
                  <a:pt x="95" y="27"/>
                </a:lnTo>
                <a:lnTo>
                  <a:pt x="95" y="28"/>
                </a:lnTo>
                <a:lnTo>
                  <a:pt x="96" y="29"/>
                </a:lnTo>
                <a:lnTo>
                  <a:pt x="97" y="30"/>
                </a:lnTo>
                <a:lnTo>
                  <a:pt x="98" y="31"/>
                </a:lnTo>
                <a:lnTo>
                  <a:pt x="99" y="31"/>
                </a:lnTo>
                <a:lnTo>
                  <a:pt x="100" y="31"/>
                </a:lnTo>
                <a:lnTo>
                  <a:pt x="102" y="31"/>
                </a:lnTo>
                <a:lnTo>
                  <a:pt x="102" y="33"/>
                </a:lnTo>
                <a:lnTo>
                  <a:pt x="102" y="34"/>
                </a:lnTo>
                <a:lnTo>
                  <a:pt x="100" y="36"/>
                </a:lnTo>
                <a:lnTo>
                  <a:pt x="99" y="37"/>
                </a:lnTo>
                <a:lnTo>
                  <a:pt x="99" y="38"/>
                </a:lnTo>
                <a:lnTo>
                  <a:pt x="99" y="45"/>
                </a:lnTo>
                <a:lnTo>
                  <a:pt x="100" y="47"/>
                </a:lnTo>
                <a:lnTo>
                  <a:pt x="104" y="50"/>
                </a:lnTo>
                <a:lnTo>
                  <a:pt x="104" y="51"/>
                </a:lnTo>
                <a:lnTo>
                  <a:pt x="104" y="52"/>
                </a:lnTo>
                <a:lnTo>
                  <a:pt x="104" y="54"/>
                </a:lnTo>
                <a:lnTo>
                  <a:pt x="105" y="56"/>
                </a:lnTo>
                <a:lnTo>
                  <a:pt x="107" y="59"/>
                </a:lnTo>
                <a:lnTo>
                  <a:pt x="107" y="61"/>
                </a:lnTo>
                <a:lnTo>
                  <a:pt x="107" y="62"/>
                </a:lnTo>
                <a:lnTo>
                  <a:pt x="107" y="63"/>
                </a:lnTo>
                <a:lnTo>
                  <a:pt x="109" y="63"/>
                </a:lnTo>
                <a:lnTo>
                  <a:pt x="109" y="64"/>
                </a:lnTo>
                <a:lnTo>
                  <a:pt x="110" y="64"/>
                </a:lnTo>
                <a:lnTo>
                  <a:pt x="111" y="64"/>
                </a:lnTo>
                <a:lnTo>
                  <a:pt x="112" y="64"/>
                </a:lnTo>
                <a:lnTo>
                  <a:pt x="113" y="65"/>
                </a:lnTo>
                <a:lnTo>
                  <a:pt x="114" y="65"/>
                </a:lnTo>
                <a:lnTo>
                  <a:pt x="114" y="64"/>
                </a:lnTo>
                <a:lnTo>
                  <a:pt x="113" y="63"/>
                </a:lnTo>
                <a:lnTo>
                  <a:pt x="113" y="62"/>
                </a:lnTo>
                <a:lnTo>
                  <a:pt x="113" y="61"/>
                </a:lnTo>
                <a:lnTo>
                  <a:pt x="114" y="61"/>
                </a:lnTo>
                <a:lnTo>
                  <a:pt x="116" y="61"/>
                </a:lnTo>
                <a:lnTo>
                  <a:pt x="117" y="62"/>
                </a:lnTo>
                <a:lnTo>
                  <a:pt x="117" y="61"/>
                </a:lnTo>
                <a:lnTo>
                  <a:pt x="118" y="59"/>
                </a:lnTo>
                <a:lnTo>
                  <a:pt x="118" y="58"/>
                </a:lnTo>
                <a:lnTo>
                  <a:pt x="118" y="57"/>
                </a:lnTo>
                <a:lnTo>
                  <a:pt x="118" y="56"/>
                </a:lnTo>
                <a:lnTo>
                  <a:pt x="119" y="54"/>
                </a:lnTo>
                <a:lnTo>
                  <a:pt x="120" y="52"/>
                </a:lnTo>
                <a:lnTo>
                  <a:pt x="121" y="51"/>
                </a:lnTo>
                <a:lnTo>
                  <a:pt x="124" y="51"/>
                </a:lnTo>
                <a:lnTo>
                  <a:pt x="124" y="50"/>
                </a:lnTo>
                <a:lnTo>
                  <a:pt x="125" y="51"/>
                </a:lnTo>
                <a:lnTo>
                  <a:pt x="125" y="52"/>
                </a:lnTo>
                <a:lnTo>
                  <a:pt x="127" y="54"/>
                </a:lnTo>
                <a:lnTo>
                  <a:pt x="127" y="55"/>
                </a:lnTo>
                <a:lnTo>
                  <a:pt x="128" y="56"/>
                </a:lnTo>
                <a:lnTo>
                  <a:pt x="128" y="57"/>
                </a:lnTo>
                <a:lnTo>
                  <a:pt x="128" y="58"/>
                </a:lnTo>
                <a:lnTo>
                  <a:pt x="131" y="57"/>
                </a:lnTo>
                <a:lnTo>
                  <a:pt x="132" y="57"/>
                </a:lnTo>
                <a:lnTo>
                  <a:pt x="134" y="58"/>
                </a:lnTo>
                <a:lnTo>
                  <a:pt x="135" y="59"/>
                </a:lnTo>
                <a:lnTo>
                  <a:pt x="135" y="58"/>
                </a:lnTo>
                <a:lnTo>
                  <a:pt x="137" y="58"/>
                </a:lnTo>
                <a:lnTo>
                  <a:pt x="139" y="59"/>
                </a:lnTo>
                <a:lnTo>
                  <a:pt x="145" y="61"/>
                </a:lnTo>
                <a:lnTo>
                  <a:pt x="146" y="61"/>
                </a:lnTo>
                <a:lnTo>
                  <a:pt x="149" y="63"/>
                </a:lnTo>
                <a:lnTo>
                  <a:pt x="149" y="64"/>
                </a:lnTo>
                <a:lnTo>
                  <a:pt x="150" y="65"/>
                </a:lnTo>
                <a:lnTo>
                  <a:pt x="152" y="65"/>
                </a:lnTo>
                <a:lnTo>
                  <a:pt x="152" y="66"/>
                </a:lnTo>
                <a:lnTo>
                  <a:pt x="153" y="68"/>
                </a:lnTo>
                <a:lnTo>
                  <a:pt x="154" y="68"/>
                </a:lnTo>
                <a:lnTo>
                  <a:pt x="155" y="68"/>
                </a:lnTo>
                <a:lnTo>
                  <a:pt x="156" y="69"/>
                </a:lnTo>
                <a:lnTo>
                  <a:pt x="157" y="70"/>
                </a:lnTo>
                <a:lnTo>
                  <a:pt x="156" y="70"/>
                </a:lnTo>
                <a:lnTo>
                  <a:pt x="156" y="71"/>
                </a:lnTo>
                <a:lnTo>
                  <a:pt x="156" y="72"/>
                </a:lnTo>
                <a:lnTo>
                  <a:pt x="156" y="73"/>
                </a:lnTo>
                <a:lnTo>
                  <a:pt x="156" y="75"/>
                </a:lnTo>
                <a:lnTo>
                  <a:pt x="155" y="76"/>
                </a:lnTo>
                <a:lnTo>
                  <a:pt x="155" y="77"/>
                </a:lnTo>
                <a:lnTo>
                  <a:pt x="155" y="78"/>
                </a:lnTo>
                <a:lnTo>
                  <a:pt x="155" y="79"/>
                </a:lnTo>
                <a:lnTo>
                  <a:pt x="154" y="80"/>
                </a:lnTo>
                <a:lnTo>
                  <a:pt x="154" y="82"/>
                </a:lnTo>
                <a:lnTo>
                  <a:pt x="155" y="84"/>
                </a:lnTo>
                <a:lnTo>
                  <a:pt x="155" y="89"/>
                </a:lnTo>
                <a:lnTo>
                  <a:pt x="155" y="91"/>
                </a:lnTo>
                <a:lnTo>
                  <a:pt x="156" y="94"/>
                </a:lnTo>
                <a:lnTo>
                  <a:pt x="157" y="97"/>
                </a:lnTo>
                <a:lnTo>
                  <a:pt x="159" y="98"/>
                </a:lnTo>
                <a:lnTo>
                  <a:pt x="160" y="99"/>
                </a:lnTo>
                <a:lnTo>
                  <a:pt x="161" y="99"/>
                </a:lnTo>
                <a:lnTo>
                  <a:pt x="166" y="101"/>
                </a:lnTo>
                <a:lnTo>
                  <a:pt x="167" y="101"/>
                </a:lnTo>
                <a:lnTo>
                  <a:pt x="168" y="103"/>
                </a:lnTo>
                <a:lnTo>
                  <a:pt x="168" y="104"/>
                </a:lnTo>
                <a:lnTo>
                  <a:pt x="168" y="106"/>
                </a:lnTo>
                <a:lnTo>
                  <a:pt x="168" y="107"/>
                </a:lnTo>
                <a:lnTo>
                  <a:pt x="168" y="108"/>
                </a:lnTo>
                <a:lnTo>
                  <a:pt x="167" y="108"/>
                </a:lnTo>
                <a:lnTo>
                  <a:pt x="167" y="110"/>
                </a:lnTo>
                <a:lnTo>
                  <a:pt x="168" y="111"/>
                </a:lnTo>
                <a:lnTo>
                  <a:pt x="171" y="113"/>
                </a:lnTo>
                <a:lnTo>
                  <a:pt x="176" y="114"/>
                </a:lnTo>
                <a:lnTo>
                  <a:pt x="178" y="117"/>
                </a:lnTo>
                <a:lnTo>
                  <a:pt x="180" y="117"/>
                </a:lnTo>
                <a:lnTo>
                  <a:pt x="180" y="118"/>
                </a:lnTo>
                <a:lnTo>
                  <a:pt x="181" y="118"/>
                </a:lnTo>
                <a:lnTo>
                  <a:pt x="182" y="119"/>
                </a:lnTo>
                <a:lnTo>
                  <a:pt x="183" y="120"/>
                </a:lnTo>
                <a:lnTo>
                  <a:pt x="185" y="122"/>
                </a:lnTo>
                <a:lnTo>
                  <a:pt x="189" y="124"/>
                </a:lnTo>
                <a:lnTo>
                  <a:pt x="190" y="125"/>
                </a:lnTo>
                <a:lnTo>
                  <a:pt x="191" y="127"/>
                </a:lnTo>
                <a:lnTo>
                  <a:pt x="192" y="128"/>
                </a:lnTo>
                <a:lnTo>
                  <a:pt x="195" y="128"/>
                </a:lnTo>
                <a:lnTo>
                  <a:pt x="197" y="129"/>
                </a:lnTo>
                <a:lnTo>
                  <a:pt x="199" y="135"/>
                </a:lnTo>
                <a:lnTo>
                  <a:pt x="201" y="138"/>
                </a:lnTo>
                <a:lnTo>
                  <a:pt x="202" y="138"/>
                </a:lnTo>
                <a:lnTo>
                  <a:pt x="203" y="138"/>
                </a:lnTo>
                <a:lnTo>
                  <a:pt x="203" y="139"/>
                </a:lnTo>
                <a:lnTo>
                  <a:pt x="204" y="140"/>
                </a:lnTo>
                <a:lnTo>
                  <a:pt x="205" y="141"/>
                </a:lnTo>
                <a:lnTo>
                  <a:pt x="206" y="142"/>
                </a:lnTo>
                <a:lnTo>
                  <a:pt x="207" y="143"/>
                </a:lnTo>
                <a:lnTo>
                  <a:pt x="209" y="143"/>
                </a:lnTo>
                <a:lnTo>
                  <a:pt x="211" y="145"/>
                </a:lnTo>
                <a:lnTo>
                  <a:pt x="212" y="148"/>
                </a:lnTo>
                <a:lnTo>
                  <a:pt x="214" y="155"/>
                </a:lnTo>
                <a:lnTo>
                  <a:pt x="214" y="157"/>
                </a:lnTo>
                <a:lnTo>
                  <a:pt x="216" y="159"/>
                </a:lnTo>
                <a:lnTo>
                  <a:pt x="218" y="159"/>
                </a:lnTo>
                <a:lnTo>
                  <a:pt x="224" y="168"/>
                </a:lnTo>
                <a:lnTo>
                  <a:pt x="225" y="168"/>
                </a:lnTo>
                <a:lnTo>
                  <a:pt x="227" y="169"/>
                </a:lnTo>
                <a:lnTo>
                  <a:pt x="228" y="169"/>
                </a:lnTo>
                <a:lnTo>
                  <a:pt x="230" y="170"/>
                </a:lnTo>
                <a:lnTo>
                  <a:pt x="230" y="171"/>
                </a:lnTo>
                <a:lnTo>
                  <a:pt x="231" y="171"/>
                </a:lnTo>
                <a:lnTo>
                  <a:pt x="231" y="173"/>
                </a:lnTo>
                <a:lnTo>
                  <a:pt x="232" y="174"/>
                </a:lnTo>
                <a:lnTo>
                  <a:pt x="233" y="174"/>
                </a:lnTo>
                <a:lnTo>
                  <a:pt x="235" y="174"/>
                </a:lnTo>
                <a:lnTo>
                  <a:pt x="237" y="173"/>
                </a:lnTo>
                <a:lnTo>
                  <a:pt x="240" y="170"/>
                </a:lnTo>
                <a:lnTo>
                  <a:pt x="241" y="170"/>
                </a:lnTo>
                <a:lnTo>
                  <a:pt x="242" y="170"/>
                </a:lnTo>
                <a:lnTo>
                  <a:pt x="245" y="171"/>
                </a:lnTo>
                <a:lnTo>
                  <a:pt x="246" y="171"/>
                </a:lnTo>
                <a:lnTo>
                  <a:pt x="246" y="170"/>
                </a:lnTo>
                <a:lnTo>
                  <a:pt x="246" y="169"/>
                </a:lnTo>
                <a:lnTo>
                  <a:pt x="245" y="168"/>
                </a:lnTo>
                <a:lnTo>
                  <a:pt x="245" y="167"/>
                </a:lnTo>
                <a:lnTo>
                  <a:pt x="244" y="164"/>
                </a:lnTo>
                <a:lnTo>
                  <a:pt x="245" y="163"/>
                </a:lnTo>
                <a:lnTo>
                  <a:pt x="246" y="161"/>
                </a:lnTo>
                <a:lnTo>
                  <a:pt x="247" y="157"/>
                </a:lnTo>
                <a:lnTo>
                  <a:pt x="247" y="156"/>
                </a:lnTo>
                <a:lnTo>
                  <a:pt x="248" y="155"/>
                </a:lnTo>
                <a:lnTo>
                  <a:pt x="249" y="155"/>
                </a:lnTo>
                <a:lnTo>
                  <a:pt x="256" y="154"/>
                </a:lnTo>
                <a:lnTo>
                  <a:pt x="262" y="155"/>
                </a:lnTo>
                <a:lnTo>
                  <a:pt x="263" y="155"/>
                </a:lnTo>
                <a:lnTo>
                  <a:pt x="266" y="156"/>
                </a:lnTo>
                <a:lnTo>
                  <a:pt x="268" y="157"/>
                </a:lnTo>
                <a:lnTo>
                  <a:pt x="271" y="157"/>
                </a:lnTo>
                <a:lnTo>
                  <a:pt x="276" y="155"/>
                </a:lnTo>
                <a:lnTo>
                  <a:pt x="278" y="155"/>
                </a:lnTo>
                <a:lnTo>
                  <a:pt x="281" y="155"/>
                </a:lnTo>
                <a:lnTo>
                  <a:pt x="283" y="156"/>
                </a:lnTo>
                <a:lnTo>
                  <a:pt x="292" y="166"/>
                </a:lnTo>
                <a:lnTo>
                  <a:pt x="295" y="168"/>
                </a:lnTo>
                <a:lnTo>
                  <a:pt x="297" y="168"/>
                </a:lnTo>
                <a:lnTo>
                  <a:pt x="302" y="167"/>
                </a:lnTo>
                <a:lnTo>
                  <a:pt x="303" y="167"/>
                </a:lnTo>
                <a:lnTo>
                  <a:pt x="304" y="168"/>
                </a:lnTo>
                <a:lnTo>
                  <a:pt x="305" y="168"/>
                </a:lnTo>
                <a:lnTo>
                  <a:pt x="305" y="169"/>
                </a:lnTo>
                <a:lnTo>
                  <a:pt x="305" y="170"/>
                </a:lnTo>
                <a:lnTo>
                  <a:pt x="306" y="171"/>
                </a:lnTo>
                <a:lnTo>
                  <a:pt x="309" y="171"/>
                </a:lnTo>
                <a:lnTo>
                  <a:pt x="311" y="171"/>
                </a:lnTo>
                <a:lnTo>
                  <a:pt x="311" y="173"/>
                </a:lnTo>
                <a:lnTo>
                  <a:pt x="312" y="173"/>
                </a:lnTo>
                <a:lnTo>
                  <a:pt x="317" y="174"/>
                </a:lnTo>
                <a:lnTo>
                  <a:pt x="318" y="174"/>
                </a:lnTo>
                <a:lnTo>
                  <a:pt x="318" y="175"/>
                </a:lnTo>
                <a:lnTo>
                  <a:pt x="319" y="175"/>
                </a:lnTo>
                <a:lnTo>
                  <a:pt x="320" y="175"/>
                </a:lnTo>
                <a:lnTo>
                  <a:pt x="320" y="174"/>
                </a:lnTo>
                <a:lnTo>
                  <a:pt x="322" y="174"/>
                </a:lnTo>
                <a:lnTo>
                  <a:pt x="323" y="174"/>
                </a:lnTo>
                <a:lnTo>
                  <a:pt x="325" y="175"/>
                </a:lnTo>
                <a:lnTo>
                  <a:pt x="329" y="176"/>
                </a:lnTo>
                <a:lnTo>
                  <a:pt x="330" y="176"/>
                </a:lnTo>
                <a:lnTo>
                  <a:pt x="333" y="171"/>
                </a:lnTo>
                <a:lnTo>
                  <a:pt x="334" y="171"/>
                </a:lnTo>
                <a:lnTo>
                  <a:pt x="335" y="173"/>
                </a:lnTo>
                <a:lnTo>
                  <a:pt x="335" y="171"/>
                </a:lnTo>
                <a:lnTo>
                  <a:pt x="337" y="171"/>
                </a:lnTo>
                <a:lnTo>
                  <a:pt x="338" y="171"/>
                </a:lnTo>
                <a:lnTo>
                  <a:pt x="339" y="173"/>
                </a:lnTo>
                <a:lnTo>
                  <a:pt x="344" y="174"/>
                </a:lnTo>
                <a:lnTo>
                  <a:pt x="345" y="174"/>
                </a:lnTo>
                <a:lnTo>
                  <a:pt x="347" y="176"/>
                </a:lnTo>
                <a:lnTo>
                  <a:pt x="347" y="177"/>
                </a:lnTo>
                <a:lnTo>
                  <a:pt x="349" y="177"/>
                </a:lnTo>
                <a:lnTo>
                  <a:pt x="351" y="177"/>
                </a:lnTo>
                <a:lnTo>
                  <a:pt x="352" y="178"/>
                </a:lnTo>
                <a:lnTo>
                  <a:pt x="352" y="180"/>
                </a:lnTo>
                <a:lnTo>
                  <a:pt x="353" y="180"/>
                </a:lnTo>
                <a:lnTo>
                  <a:pt x="355" y="180"/>
                </a:lnTo>
                <a:lnTo>
                  <a:pt x="355" y="181"/>
                </a:lnTo>
                <a:lnTo>
                  <a:pt x="356" y="182"/>
                </a:lnTo>
                <a:lnTo>
                  <a:pt x="359" y="182"/>
                </a:lnTo>
                <a:lnTo>
                  <a:pt x="360" y="183"/>
                </a:lnTo>
                <a:lnTo>
                  <a:pt x="361" y="184"/>
                </a:lnTo>
                <a:lnTo>
                  <a:pt x="363" y="184"/>
                </a:lnTo>
                <a:lnTo>
                  <a:pt x="363" y="183"/>
                </a:lnTo>
                <a:lnTo>
                  <a:pt x="365" y="183"/>
                </a:lnTo>
                <a:lnTo>
                  <a:pt x="366" y="183"/>
                </a:lnTo>
                <a:lnTo>
                  <a:pt x="367" y="183"/>
                </a:lnTo>
                <a:lnTo>
                  <a:pt x="368" y="184"/>
                </a:lnTo>
                <a:lnTo>
                  <a:pt x="368" y="187"/>
                </a:lnTo>
                <a:lnTo>
                  <a:pt x="368" y="189"/>
                </a:lnTo>
                <a:lnTo>
                  <a:pt x="368" y="191"/>
                </a:lnTo>
                <a:lnTo>
                  <a:pt x="370" y="194"/>
                </a:lnTo>
                <a:lnTo>
                  <a:pt x="370" y="195"/>
                </a:lnTo>
                <a:lnTo>
                  <a:pt x="376" y="194"/>
                </a:lnTo>
                <a:lnTo>
                  <a:pt x="376" y="192"/>
                </a:lnTo>
                <a:lnTo>
                  <a:pt x="375" y="192"/>
                </a:lnTo>
                <a:lnTo>
                  <a:pt x="374" y="192"/>
                </a:lnTo>
                <a:lnTo>
                  <a:pt x="373" y="191"/>
                </a:lnTo>
                <a:lnTo>
                  <a:pt x="372" y="191"/>
                </a:lnTo>
                <a:lnTo>
                  <a:pt x="372" y="190"/>
                </a:lnTo>
                <a:lnTo>
                  <a:pt x="370" y="190"/>
                </a:lnTo>
                <a:lnTo>
                  <a:pt x="370" y="189"/>
                </a:lnTo>
                <a:lnTo>
                  <a:pt x="370" y="188"/>
                </a:lnTo>
                <a:lnTo>
                  <a:pt x="370" y="187"/>
                </a:lnTo>
                <a:lnTo>
                  <a:pt x="370" y="185"/>
                </a:lnTo>
                <a:lnTo>
                  <a:pt x="370" y="184"/>
                </a:lnTo>
                <a:lnTo>
                  <a:pt x="372" y="183"/>
                </a:lnTo>
                <a:lnTo>
                  <a:pt x="372" y="182"/>
                </a:lnTo>
                <a:lnTo>
                  <a:pt x="374" y="181"/>
                </a:lnTo>
                <a:lnTo>
                  <a:pt x="374" y="180"/>
                </a:lnTo>
                <a:lnTo>
                  <a:pt x="375" y="180"/>
                </a:lnTo>
                <a:lnTo>
                  <a:pt x="375" y="181"/>
                </a:lnTo>
                <a:lnTo>
                  <a:pt x="376" y="182"/>
                </a:lnTo>
                <a:lnTo>
                  <a:pt x="377" y="182"/>
                </a:lnTo>
                <a:lnTo>
                  <a:pt x="379" y="182"/>
                </a:lnTo>
                <a:lnTo>
                  <a:pt x="382" y="182"/>
                </a:lnTo>
                <a:lnTo>
                  <a:pt x="383" y="182"/>
                </a:lnTo>
                <a:lnTo>
                  <a:pt x="384" y="182"/>
                </a:lnTo>
                <a:lnTo>
                  <a:pt x="386" y="183"/>
                </a:lnTo>
                <a:lnTo>
                  <a:pt x="386" y="184"/>
                </a:lnTo>
                <a:lnTo>
                  <a:pt x="387" y="183"/>
                </a:lnTo>
                <a:lnTo>
                  <a:pt x="388" y="178"/>
                </a:lnTo>
                <a:lnTo>
                  <a:pt x="389" y="177"/>
                </a:lnTo>
                <a:lnTo>
                  <a:pt x="390" y="176"/>
                </a:lnTo>
                <a:lnTo>
                  <a:pt x="391" y="176"/>
                </a:lnTo>
                <a:lnTo>
                  <a:pt x="394" y="176"/>
                </a:lnTo>
                <a:lnTo>
                  <a:pt x="395" y="175"/>
                </a:lnTo>
                <a:lnTo>
                  <a:pt x="396" y="175"/>
                </a:lnTo>
                <a:lnTo>
                  <a:pt x="396" y="176"/>
                </a:lnTo>
                <a:lnTo>
                  <a:pt x="397" y="176"/>
                </a:lnTo>
                <a:lnTo>
                  <a:pt x="398" y="177"/>
                </a:lnTo>
                <a:lnTo>
                  <a:pt x="398" y="178"/>
                </a:lnTo>
                <a:lnTo>
                  <a:pt x="399" y="180"/>
                </a:lnTo>
                <a:lnTo>
                  <a:pt x="406" y="177"/>
                </a:lnTo>
                <a:lnTo>
                  <a:pt x="408" y="176"/>
                </a:lnTo>
                <a:lnTo>
                  <a:pt x="409" y="176"/>
                </a:lnTo>
                <a:lnTo>
                  <a:pt x="410" y="177"/>
                </a:lnTo>
                <a:lnTo>
                  <a:pt x="411" y="177"/>
                </a:lnTo>
                <a:lnTo>
                  <a:pt x="418" y="182"/>
                </a:lnTo>
                <a:lnTo>
                  <a:pt x="419" y="182"/>
                </a:lnTo>
                <a:lnTo>
                  <a:pt x="420" y="182"/>
                </a:lnTo>
                <a:lnTo>
                  <a:pt x="420" y="183"/>
                </a:lnTo>
                <a:lnTo>
                  <a:pt x="420" y="184"/>
                </a:lnTo>
                <a:lnTo>
                  <a:pt x="422" y="184"/>
                </a:lnTo>
                <a:lnTo>
                  <a:pt x="422" y="185"/>
                </a:lnTo>
                <a:lnTo>
                  <a:pt x="423" y="185"/>
                </a:lnTo>
                <a:lnTo>
                  <a:pt x="424" y="185"/>
                </a:lnTo>
                <a:lnTo>
                  <a:pt x="425" y="187"/>
                </a:lnTo>
                <a:lnTo>
                  <a:pt x="425" y="188"/>
                </a:lnTo>
                <a:lnTo>
                  <a:pt x="425" y="189"/>
                </a:lnTo>
                <a:lnTo>
                  <a:pt x="424" y="191"/>
                </a:lnTo>
                <a:lnTo>
                  <a:pt x="425" y="192"/>
                </a:lnTo>
                <a:lnTo>
                  <a:pt x="426" y="194"/>
                </a:lnTo>
                <a:lnTo>
                  <a:pt x="427" y="196"/>
                </a:lnTo>
                <a:lnTo>
                  <a:pt x="426" y="198"/>
                </a:lnTo>
                <a:lnTo>
                  <a:pt x="425" y="201"/>
                </a:lnTo>
                <a:lnTo>
                  <a:pt x="426" y="201"/>
                </a:lnTo>
                <a:lnTo>
                  <a:pt x="426" y="202"/>
                </a:lnTo>
                <a:lnTo>
                  <a:pt x="427" y="206"/>
                </a:lnTo>
                <a:lnTo>
                  <a:pt x="427" y="208"/>
                </a:lnTo>
                <a:lnTo>
                  <a:pt x="427" y="209"/>
                </a:lnTo>
                <a:lnTo>
                  <a:pt x="427" y="210"/>
                </a:lnTo>
                <a:lnTo>
                  <a:pt x="426" y="211"/>
                </a:lnTo>
                <a:lnTo>
                  <a:pt x="426" y="213"/>
                </a:lnTo>
                <a:lnTo>
                  <a:pt x="427" y="215"/>
                </a:lnTo>
                <a:lnTo>
                  <a:pt x="429" y="216"/>
                </a:lnTo>
                <a:lnTo>
                  <a:pt x="430" y="217"/>
                </a:lnTo>
                <a:lnTo>
                  <a:pt x="430" y="219"/>
                </a:lnTo>
                <a:lnTo>
                  <a:pt x="430" y="220"/>
                </a:lnTo>
                <a:lnTo>
                  <a:pt x="430" y="224"/>
                </a:lnTo>
                <a:lnTo>
                  <a:pt x="430" y="225"/>
                </a:lnTo>
                <a:lnTo>
                  <a:pt x="431" y="226"/>
                </a:lnTo>
                <a:lnTo>
                  <a:pt x="432" y="226"/>
                </a:lnTo>
                <a:lnTo>
                  <a:pt x="433" y="229"/>
                </a:lnTo>
                <a:lnTo>
                  <a:pt x="433" y="230"/>
                </a:lnTo>
                <a:lnTo>
                  <a:pt x="433" y="232"/>
                </a:lnTo>
                <a:lnTo>
                  <a:pt x="432" y="233"/>
                </a:lnTo>
                <a:lnTo>
                  <a:pt x="431" y="234"/>
                </a:lnTo>
                <a:lnTo>
                  <a:pt x="426" y="240"/>
                </a:lnTo>
                <a:lnTo>
                  <a:pt x="426" y="241"/>
                </a:lnTo>
                <a:lnTo>
                  <a:pt x="427" y="241"/>
                </a:lnTo>
                <a:lnTo>
                  <a:pt x="429" y="241"/>
                </a:lnTo>
                <a:lnTo>
                  <a:pt x="432" y="243"/>
                </a:lnTo>
                <a:lnTo>
                  <a:pt x="433" y="244"/>
                </a:lnTo>
                <a:lnTo>
                  <a:pt x="445" y="252"/>
                </a:lnTo>
                <a:lnTo>
                  <a:pt x="458" y="259"/>
                </a:lnTo>
                <a:lnTo>
                  <a:pt x="469" y="267"/>
                </a:lnTo>
                <a:lnTo>
                  <a:pt x="481" y="275"/>
                </a:lnTo>
                <a:lnTo>
                  <a:pt x="493" y="283"/>
                </a:lnTo>
                <a:lnTo>
                  <a:pt x="505" y="292"/>
                </a:lnTo>
                <a:lnTo>
                  <a:pt x="517" y="299"/>
                </a:lnTo>
                <a:lnTo>
                  <a:pt x="529" y="307"/>
                </a:lnTo>
                <a:lnTo>
                  <a:pt x="527" y="308"/>
                </a:lnTo>
                <a:lnTo>
                  <a:pt x="524" y="309"/>
                </a:lnTo>
                <a:lnTo>
                  <a:pt x="517" y="309"/>
                </a:lnTo>
                <a:lnTo>
                  <a:pt x="517" y="308"/>
                </a:lnTo>
                <a:lnTo>
                  <a:pt x="518" y="307"/>
                </a:lnTo>
                <a:lnTo>
                  <a:pt x="518" y="306"/>
                </a:lnTo>
                <a:lnTo>
                  <a:pt x="517" y="306"/>
                </a:lnTo>
                <a:lnTo>
                  <a:pt x="516" y="307"/>
                </a:lnTo>
                <a:lnTo>
                  <a:pt x="514" y="306"/>
                </a:lnTo>
                <a:lnTo>
                  <a:pt x="516" y="309"/>
                </a:lnTo>
                <a:lnTo>
                  <a:pt x="516" y="310"/>
                </a:lnTo>
                <a:lnTo>
                  <a:pt x="515" y="311"/>
                </a:lnTo>
                <a:lnTo>
                  <a:pt x="512" y="313"/>
                </a:lnTo>
                <a:lnTo>
                  <a:pt x="512" y="315"/>
                </a:lnTo>
                <a:lnTo>
                  <a:pt x="510" y="318"/>
                </a:lnTo>
                <a:lnTo>
                  <a:pt x="509" y="318"/>
                </a:lnTo>
                <a:lnTo>
                  <a:pt x="505" y="318"/>
                </a:lnTo>
                <a:lnTo>
                  <a:pt x="505" y="320"/>
                </a:lnTo>
                <a:lnTo>
                  <a:pt x="504" y="321"/>
                </a:lnTo>
                <a:lnTo>
                  <a:pt x="503" y="321"/>
                </a:lnTo>
                <a:lnTo>
                  <a:pt x="501" y="321"/>
                </a:lnTo>
                <a:lnTo>
                  <a:pt x="500" y="322"/>
                </a:lnTo>
                <a:lnTo>
                  <a:pt x="498" y="322"/>
                </a:lnTo>
                <a:lnTo>
                  <a:pt x="498" y="323"/>
                </a:lnTo>
                <a:lnTo>
                  <a:pt x="497" y="323"/>
                </a:lnTo>
                <a:lnTo>
                  <a:pt x="489" y="323"/>
                </a:lnTo>
                <a:lnTo>
                  <a:pt x="487" y="323"/>
                </a:lnTo>
                <a:lnTo>
                  <a:pt x="484" y="324"/>
                </a:lnTo>
                <a:lnTo>
                  <a:pt x="484" y="323"/>
                </a:lnTo>
                <a:lnTo>
                  <a:pt x="484" y="322"/>
                </a:lnTo>
                <a:lnTo>
                  <a:pt x="480" y="322"/>
                </a:lnTo>
                <a:lnTo>
                  <a:pt x="477" y="321"/>
                </a:lnTo>
                <a:lnTo>
                  <a:pt x="474" y="321"/>
                </a:lnTo>
                <a:lnTo>
                  <a:pt x="466" y="320"/>
                </a:lnTo>
                <a:lnTo>
                  <a:pt x="463" y="321"/>
                </a:lnTo>
                <a:lnTo>
                  <a:pt x="457" y="320"/>
                </a:lnTo>
                <a:lnTo>
                  <a:pt x="455" y="320"/>
                </a:lnTo>
                <a:lnTo>
                  <a:pt x="453" y="321"/>
                </a:lnTo>
                <a:lnTo>
                  <a:pt x="446" y="320"/>
                </a:lnTo>
                <a:lnTo>
                  <a:pt x="429" y="318"/>
                </a:lnTo>
                <a:lnTo>
                  <a:pt x="418" y="320"/>
                </a:lnTo>
                <a:lnTo>
                  <a:pt x="405" y="323"/>
                </a:lnTo>
                <a:lnTo>
                  <a:pt x="395" y="327"/>
                </a:lnTo>
                <a:lnTo>
                  <a:pt x="384" y="332"/>
                </a:lnTo>
                <a:lnTo>
                  <a:pt x="373" y="342"/>
                </a:lnTo>
                <a:lnTo>
                  <a:pt x="359" y="353"/>
                </a:lnTo>
                <a:lnTo>
                  <a:pt x="353" y="358"/>
                </a:lnTo>
                <a:lnTo>
                  <a:pt x="346" y="365"/>
                </a:lnTo>
                <a:lnTo>
                  <a:pt x="340" y="369"/>
                </a:lnTo>
                <a:lnTo>
                  <a:pt x="339" y="370"/>
                </a:lnTo>
                <a:lnTo>
                  <a:pt x="337" y="372"/>
                </a:lnTo>
                <a:lnTo>
                  <a:pt x="337" y="371"/>
                </a:lnTo>
                <a:lnTo>
                  <a:pt x="338" y="371"/>
                </a:lnTo>
                <a:lnTo>
                  <a:pt x="337" y="370"/>
                </a:lnTo>
                <a:lnTo>
                  <a:pt x="329" y="371"/>
                </a:lnTo>
                <a:lnTo>
                  <a:pt x="325" y="371"/>
                </a:lnTo>
                <a:lnTo>
                  <a:pt x="324" y="371"/>
                </a:lnTo>
                <a:lnTo>
                  <a:pt x="322" y="372"/>
                </a:lnTo>
                <a:lnTo>
                  <a:pt x="320" y="372"/>
                </a:lnTo>
                <a:lnTo>
                  <a:pt x="319" y="372"/>
                </a:lnTo>
                <a:lnTo>
                  <a:pt x="317" y="372"/>
                </a:lnTo>
                <a:lnTo>
                  <a:pt x="315" y="372"/>
                </a:lnTo>
                <a:lnTo>
                  <a:pt x="313" y="372"/>
                </a:lnTo>
                <a:lnTo>
                  <a:pt x="312" y="373"/>
                </a:lnTo>
                <a:lnTo>
                  <a:pt x="312" y="374"/>
                </a:lnTo>
                <a:lnTo>
                  <a:pt x="311" y="373"/>
                </a:lnTo>
                <a:lnTo>
                  <a:pt x="310" y="371"/>
                </a:lnTo>
                <a:lnTo>
                  <a:pt x="309" y="370"/>
                </a:lnTo>
                <a:lnTo>
                  <a:pt x="303" y="370"/>
                </a:lnTo>
                <a:lnTo>
                  <a:pt x="302" y="371"/>
                </a:lnTo>
                <a:lnTo>
                  <a:pt x="301" y="371"/>
                </a:lnTo>
                <a:lnTo>
                  <a:pt x="298" y="373"/>
                </a:lnTo>
                <a:lnTo>
                  <a:pt x="301" y="376"/>
                </a:lnTo>
                <a:lnTo>
                  <a:pt x="301" y="377"/>
                </a:lnTo>
                <a:lnTo>
                  <a:pt x="301" y="378"/>
                </a:lnTo>
                <a:lnTo>
                  <a:pt x="301" y="379"/>
                </a:lnTo>
                <a:lnTo>
                  <a:pt x="302" y="379"/>
                </a:lnTo>
                <a:lnTo>
                  <a:pt x="303" y="379"/>
                </a:lnTo>
                <a:lnTo>
                  <a:pt x="303" y="380"/>
                </a:lnTo>
                <a:lnTo>
                  <a:pt x="303" y="381"/>
                </a:lnTo>
                <a:lnTo>
                  <a:pt x="303" y="383"/>
                </a:lnTo>
                <a:lnTo>
                  <a:pt x="303" y="384"/>
                </a:lnTo>
                <a:lnTo>
                  <a:pt x="303" y="385"/>
                </a:lnTo>
                <a:lnTo>
                  <a:pt x="303" y="386"/>
                </a:lnTo>
                <a:lnTo>
                  <a:pt x="304" y="386"/>
                </a:lnTo>
                <a:lnTo>
                  <a:pt x="305" y="386"/>
                </a:lnTo>
                <a:lnTo>
                  <a:pt x="306" y="385"/>
                </a:lnTo>
                <a:lnTo>
                  <a:pt x="308" y="383"/>
                </a:lnTo>
                <a:lnTo>
                  <a:pt x="309" y="383"/>
                </a:lnTo>
                <a:lnTo>
                  <a:pt x="310" y="383"/>
                </a:lnTo>
                <a:lnTo>
                  <a:pt x="311" y="383"/>
                </a:lnTo>
                <a:lnTo>
                  <a:pt x="311" y="381"/>
                </a:lnTo>
                <a:lnTo>
                  <a:pt x="311" y="380"/>
                </a:lnTo>
                <a:lnTo>
                  <a:pt x="312" y="379"/>
                </a:lnTo>
                <a:lnTo>
                  <a:pt x="313" y="378"/>
                </a:lnTo>
                <a:lnTo>
                  <a:pt x="315" y="378"/>
                </a:lnTo>
                <a:lnTo>
                  <a:pt x="315" y="379"/>
                </a:lnTo>
                <a:lnTo>
                  <a:pt x="315" y="380"/>
                </a:lnTo>
                <a:lnTo>
                  <a:pt x="315" y="381"/>
                </a:lnTo>
                <a:lnTo>
                  <a:pt x="315" y="384"/>
                </a:lnTo>
                <a:lnTo>
                  <a:pt x="315" y="385"/>
                </a:lnTo>
                <a:lnTo>
                  <a:pt x="315" y="386"/>
                </a:lnTo>
                <a:lnTo>
                  <a:pt x="315" y="387"/>
                </a:lnTo>
                <a:lnTo>
                  <a:pt x="315" y="388"/>
                </a:lnTo>
                <a:lnTo>
                  <a:pt x="313" y="388"/>
                </a:lnTo>
                <a:lnTo>
                  <a:pt x="312" y="390"/>
                </a:lnTo>
                <a:lnTo>
                  <a:pt x="312" y="391"/>
                </a:lnTo>
                <a:lnTo>
                  <a:pt x="312" y="392"/>
                </a:lnTo>
                <a:lnTo>
                  <a:pt x="311" y="393"/>
                </a:lnTo>
                <a:lnTo>
                  <a:pt x="311" y="394"/>
                </a:lnTo>
                <a:lnTo>
                  <a:pt x="311" y="395"/>
                </a:lnTo>
                <a:lnTo>
                  <a:pt x="312" y="395"/>
                </a:lnTo>
                <a:lnTo>
                  <a:pt x="313" y="395"/>
                </a:lnTo>
                <a:lnTo>
                  <a:pt x="313" y="398"/>
                </a:lnTo>
                <a:lnTo>
                  <a:pt x="313" y="399"/>
                </a:lnTo>
                <a:lnTo>
                  <a:pt x="312" y="399"/>
                </a:lnTo>
                <a:lnTo>
                  <a:pt x="311" y="399"/>
                </a:lnTo>
                <a:lnTo>
                  <a:pt x="310" y="400"/>
                </a:lnTo>
                <a:lnTo>
                  <a:pt x="311" y="401"/>
                </a:lnTo>
                <a:lnTo>
                  <a:pt x="310" y="402"/>
                </a:lnTo>
                <a:lnTo>
                  <a:pt x="310" y="404"/>
                </a:lnTo>
                <a:lnTo>
                  <a:pt x="309" y="404"/>
                </a:lnTo>
                <a:lnTo>
                  <a:pt x="308" y="404"/>
                </a:lnTo>
                <a:lnTo>
                  <a:pt x="306" y="404"/>
                </a:lnTo>
                <a:lnTo>
                  <a:pt x="305" y="402"/>
                </a:lnTo>
                <a:lnTo>
                  <a:pt x="304" y="401"/>
                </a:lnTo>
                <a:lnTo>
                  <a:pt x="304" y="400"/>
                </a:lnTo>
                <a:lnTo>
                  <a:pt x="304" y="399"/>
                </a:lnTo>
                <a:lnTo>
                  <a:pt x="305" y="399"/>
                </a:lnTo>
                <a:lnTo>
                  <a:pt x="305" y="398"/>
                </a:lnTo>
                <a:lnTo>
                  <a:pt x="305" y="397"/>
                </a:lnTo>
                <a:lnTo>
                  <a:pt x="303" y="395"/>
                </a:lnTo>
                <a:lnTo>
                  <a:pt x="303" y="394"/>
                </a:lnTo>
                <a:lnTo>
                  <a:pt x="302" y="392"/>
                </a:lnTo>
                <a:lnTo>
                  <a:pt x="301" y="387"/>
                </a:lnTo>
                <a:lnTo>
                  <a:pt x="297" y="383"/>
                </a:lnTo>
                <a:lnTo>
                  <a:pt x="292" y="378"/>
                </a:lnTo>
                <a:lnTo>
                  <a:pt x="288" y="378"/>
                </a:lnTo>
                <a:lnTo>
                  <a:pt x="288" y="379"/>
                </a:lnTo>
                <a:lnTo>
                  <a:pt x="288" y="381"/>
                </a:lnTo>
                <a:lnTo>
                  <a:pt x="287" y="383"/>
                </a:lnTo>
                <a:lnTo>
                  <a:pt x="287" y="384"/>
                </a:lnTo>
                <a:lnTo>
                  <a:pt x="283" y="384"/>
                </a:lnTo>
                <a:lnTo>
                  <a:pt x="282" y="384"/>
                </a:lnTo>
                <a:lnTo>
                  <a:pt x="282" y="383"/>
                </a:lnTo>
                <a:lnTo>
                  <a:pt x="281" y="378"/>
                </a:lnTo>
                <a:lnTo>
                  <a:pt x="280" y="372"/>
                </a:lnTo>
                <a:lnTo>
                  <a:pt x="277" y="369"/>
                </a:lnTo>
                <a:lnTo>
                  <a:pt x="275" y="365"/>
                </a:lnTo>
                <a:lnTo>
                  <a:pt x="275" y="364"/>
                </a:lnTo>
                <a:lnTo>
                  <a:pt x="276" y="365"/>
                </a:lnTo>
                <a:lnTo>
                  <a:pt x="278" y="367"/>
                </a:lnTo>
                <a:lnTo>
                  <a:pt x="280" y="367"/>
                </a:lnTo>
                <a:lnTo>
                  <a:pt x="278" y="365"/>
                </a:lnTo>
                <a:lnTo>
                  <a:pt x="277" y="364"/>
                </a:lnTo>
                <a:lnTo>
                  <a:pt x="276" y="363"/>
                </a:lnTo>
                <a:lnTo>
                  <a:pt x="273" y="363"/>
                </a:lnTo>
                <a:lnTo>
                  <a:pt x="271" y="363"/>
                </a:lnTo>
                <a:lnTo>
                  <a:pt x="268" y="365"/>
                </a:lnTo>
                <a:lnTo>
                  <a:pt x="266" y="365"/>
                </a:lnTo>
                <a:lnTo>
                  <a:pt x="263" y="364"/>
                </a:lnTo>
                <a:lnTo>
                  <a:pt x="262" y="358"/>
                </a:lnTo>
                <a:lnTo>
                  <a:pt x="261" y="357"/>
                </a:lnTo>
                <a:lnTo>
                  <a:pt x="260" y="357"/>
                </a:lnTo>
                <a:lnTo>
                  <a:pt x="258" y="355"/>
                </a:lnTo>
                <a:lnTo>
                  <a:pt x="254" y="353"/>
                </a:lnTo>
                <a:lnTo>
                  <a:pt x="253" y="353"/>
                </a:lnTo>
                <a:lnTo>
                  <a:pt x="253" y="352"/>
                </a:lnTo>
                <a:lnTo>
                  <a:pt x="254" y="352"/>
                </a:lnTo>
                <a:lnTo>
                  <a:pt x="256" y="352"/>
                </a:lnTo>
                <a:lnTo>
                  <a:pt x="256" y="351"/>
                </a:lnTo>
                <a:lnTo>
                  <a:pt x="256" y="350"/>
                </a:lnTo>
                <a:lnTo>
                  <a:pt x="256" y="349"/>
                </a:lnTo>
                <a:lnTo>
                  <a:pt x="258" y="348"/>
                </a:lnTo>
                <a:lnTo>
                  <a:pt x="258" y="346"/>
                </a:lnTo>
                <a:lnTo>
                  <a:pt x="256" y="345"/>
                </a:lnTo>
                <a:lnTo>
                  <a:pt x="259" y="344"/>
                </a:lnTo>
                <a:lnTo>
                  <a:pt x="260" y="345"/>
                </a:lnTo>
                <a:lnTo>
                  <a:pt x="261" y="345"/>
                </a:lnTo>
                <a:lnTo>
                  <a:pt x="262" y="345"/>
                </a:lnTo>
                <a:lnTo>
                  <a:pt x="263" y="344"/>
                </a:lnTo>
                <a:lnTo>
                  <a:pt x="263" y="343"/>
                </a:lnTo>
                <a:lnTo>
                  <a:pt x="265" y="343"/>
                </a:lnTo>
                <a:lnTo>
                  <a:pt x="265" y="342"/>
                </a:lnTo>
                <a:lnTo>
                  <a:pt x="265" y="341"/>
                </a:lnTo>
                <a:lnTo>
                  <a:pt x="263" y="339"/>
                </a:lnTo>
                <a:lnTo>
                  <a:pt x="262" y="339"/>
                </a:lnTo>
                <a:lnTo>
                  <a:pt x="263" y="338"/>
                </a:lnTo>
                <a:lnTo>
                  <a:pt x="263" y="337"/>
                </a:lnTo>
                <a:lnTo>
                  <a:pt x="262" y="335"/>
                </a:lnTo>
                <a:lnTo>
                  <a:pt x="261" y="332"/>
                </a:lnTo>
                <a:lnTo>
                  <a:pt x="260" y="331"/>
                </a:lnTo>
                <a:lnTo>
                  <a:pt x="259" y="330"/>
                </a:lnTo>
                <a:lnTo>
                  <a:pt x="255" y="331"/>
                </a:lnTo>
                <a:lnTo>
                  <a:pt x="254" y="331"/>
                </a:lnTo>
                <a:lnTo>
                  <a:pt x="253" y="331"/>
                </a:lnTo>
                <a:lnTo>
                  <a:pt x="252" y="331"/>
                </a:lnTo>
                <a:lnTo>
                  <a:pt x="251" y="330"/>
                </a:lnTo>
                <a:lnTo>
                  <a:pt x="249" y="330"/>
                </a:lnTo>
                <a:lnTo>
                  <a:pt x="248" y="331"/>
                </a:lnTo>
                <a:lnTo>
                  <a:pt x="248" y="332"/>
                </a:lnTo>
                <a:lnTo>
                  <a:pt x="247" y="334"/>
                </a:lnTo>
                <a:lnTo>
                  <a:pt x="246" y="336"/>
                </a:lnTo>
                <a:lnTo>
                  <a:pt x="245" y="336"/>
                </a:lnTo>
                <a:lnTo>
                  <a:pt x="245" y="337"/>
                </a:lnTo>
                <a:lnTo>
                  <a:pt x="246" y="338"/>
                </a:lnTo>
                <a:lnTo>
                  <a:pt x="246" y="339"/>
                </a:lnTo>
                <a:lnTo>
                  <a:pt x="246" y="342"/>
                </a:lnTo>
                <a:lnTo>
                  <a:pt x="246" y="343"/>
                </a:lnTo>
                <a:lnTo>
                  <a:pt x="240" y="342"/>
                </a:lnTo>
                <a:lnTo>
                  <a:pt x="239" y="342"/>
                </a:lnTo>
                <a:lnTo>
                  <a:pt x="239" y="343"/>
                </a:lnTo>
                <a:lnTo>
                  <a:pt x="238" y="344"/>
                </a:lnTo>
                <a:lnTo>
                  <a:pt x="235" y="345"/>
                </a:lnTo>
                <a:lnTo>
                  <a:pt x="234" y="348"/>
                </a:lnTo>
                <a:lnTo>
                  <a:pt x="233" y="349"/>
                </a:lnTo>
                <a:lnTo>
                  <a:pt x="230" y="349"/>
                </a:lnTo>
                <a:lnTo>
                  <a:pt x="228" y="349"/>
                </a:lnTo>
                <a:lnTo>
                  <a:pt x="227" y="349"/>
                </a:lnTo>
                <a:lnTo>
                  <a:pt x="225" y="346"/>
                </a:lnTo>
                <a:lnTo>
                  <a:pt x="217" y="336"/>
                </a:lnTo>
                <a:lnTo>
                  <a:pt x="216" y="336"/>
                </a:lnTo>
                <a:lnTo>
                  <a:pt x="214" y="335"/>
                </a:lnTo>
                <a:lnTo>
                  <a:pt x="213" y="334"/>
                </a:lnTo>
                <a:lnTo>
                  <a:pt x="214" y="334"/>
                </a:lnTo>
                <a:lnTo>
                  <a:pt x="217" y="335"/>
                </a:lnTo>
                <a:lnTo>
                  <a:pt x="218" y="336"/>
                </a:lnTo>
                <a:lnTo>
                  <a:pt x="220" y="338"/>
                </a:lnTo>
                <a:lnTo>
                  <a:pt x="221" y="338"/>
                </a:lnTo>
                <a:lnTo>
                  <a:pt x="224" y="338"/>
                </a:lnTo>
                <a:lnTo>
                  <a:pt x="226" y="338"/>
                </a:lnTo>
                <a:lnTo>
                  <a:pt x="230" y="337"/>
                </a:lnTo>
                <a:lnTo>
                  <a:pt x="232" y="337"/>
                </a:lnTo>
                <a:lnTo>
                  <a:pt x="232" y="336"/>
                </a:lnTo>
                <a:lnTo>
                  <a:pt x="233" y="336"/>
                </a:lnTo>
                <a:lnTo>
                  <a:pt x="232" y="335"/>
                </a:lnTo>
                <a:lnTo>
                  <a:pt x="232" y="334"/>
                </a:lnTo>
                <a:lnTo>
                  <a:pt x="233" y="334"/>
                </a:lnTo>
                <a:lnTo>
                  <a:pt x="234" y="332"/>
                </a:lnTo>
                <a:lnTo>
                  <a:pt x="235" y="331"/>
                </a:lnTo>
                <a:lnTo>
                  <a:pt x="235" y="330"/>
                </a:lnTo>
                <a:lnTo>
                  <a:pt x="237" y="329"/>
                </a:lnTo>
                <a:lnTo>
                  <a:pt x="238" y="328"/>
                </a:lnTo>
                <a:lnTo>
                  <a:pt x="241" y="324"/>
                </a:lnTo>
                <a:lnTo>
                  <a:pt x="241" y="322"/>
                </a:lnTo>
                <a:lnTo>
                  <a:pt x="241" y="318"/>
                </a:lnTo>
                <a:lnTo>
                  <a:pt x="241" y="316"/>
                </a:lnTo>
                <a:lnTo>
                  <a:pt x="240" y="314"/>
                </a:lnTo>
                <a:lnTo>
                  <a:pt x="239" y="314"/>
                </a:lnTo>
                <a:lnTo>
                  <a:pt x="238" y="313"/>
                </a:lnTo>
                <a:lnTo>
                  <a:pt x="237" y="311"/>
                </a:lnTo>
                <a:lnTo>
                  <a:pt x="235" y="309"/>
                </a:lnTo>
                <a:lnTo>
                  <a:pt x="235" y="306"/>
                </a:lnTo>
                <a:lnTo>
                  <a:pt x="234" y="304"/>
                </a:lnTo>
                <a:lnTo>
                  <a:pt x="233" y="303"/>
                </a:lnTo>
                <a:lnTo>
                  <a:pt x="232" y="302"/>
                </a:lnTo>
                <a:lnTo>
                  <a:pt x="231" y="302"/>
                </a:lnTo>
                <a:lnTo>
                  <a:pt x="230" y="303"/>
                </a:lnTo>
                <a:lnTo>
                  <a:pt x="226" y="303"/>
                </a:lnTo>
                <a:lnTo>
                  <a:pt x="225" y="303"/>
                </a:lnTo>
                <a:lnTo>
                  <a:pt x="225" y="304"/>
                </a:lnTo>
                <a:lnTo>
                  <a:pt x="225" y="306"/>
                </a:lnTo>
                <a:lnTo>
                  <a:pt x="224" y="307"/>
                </a:lnTo>
                <a:lnTo>
                  <a:pt x="223" y="307"/>
                </a:lnTo>
                <a:lnTo>
                  <a:pt x="221" y="308"/>
                </a:lnTo>
                <a:lnTo>
                  <a:pt x="220" y="308"/>
                </a:lnTo>
                <a:lnTo>
                  <a:pt x="219" y="308"/>
                </a:lnTo>
                <a:lnTo>
                  <a:pt x="217" y="310"/>
                </a:lnTo>
                <a:lnTo>
                  <a:pt x="216" y="311"/>
                </a:lnTo>
                <a:lnTo>
                  <a:pt x="209" y="313"/>
                </a:lnTo>
                <a:lnTo>
                  <a:pt x="207" y="314"/>
                </a:lnTo>
                <a:lnTo>
                  <a:pt x="207" y="315"/>
                </a:lnTo>
                <a:lnTo>
                  <a:pt x="206" y="315"/>
                </a:lnTo>
                <a:lnTo>
                  <a:pt x="206" y="316"/>
                </a:lnTo>
                <a:lnTo>
                  <a:pt x="206" y="317"/>
                </a:lnTo>
                <a:lnTo>
                  <a:pt x="205" y="317"/>
                </a:lnTo>
                <a:lnTo>
                  <a:pt x="204" y="317"/>
                </a:lnTo>
                <a:lnTo>
                  <a:pt x="204" y="316"/>
                </a:lnTo>
                <a:lnTo>
                  <a:pt x="203" y="317"/>
                </a:lnTo>
                <a:lnTo>
                  <a:pt x="199" y="316"/>
                </a:lnTo>
                <a:lnTo>
                  <a:pt x="198" y="317"/>
                </a:lnTo>
                <a:lnTo>
                  <a:pt x="197" y="320"/>
                </a:lnTo>
                <a:lnTo>
                  <a:pt x="198" y="321"/>
                </a:lnTo>
                <a:lnTo>
                  <a:pt x="201" y="321"/>
                </a:lnTo>
                <a:lnTo>
                  <a:pt x="206" y="322"/>
                </a:lnTo>
                <a:lnTo>
                  <a:pt x="209" y="322"/>
                </a:lnTo>
                <a:lnTo>
                  <a:pt x="210" y="322"/>
                </a:lnTo>
                <a:lnTo>
                  <a:pt x="214" y="320"/>
                </a:lnTo>
                <a:lnTo>
                  <a:pt x="217" y="321"/>
                </a:lnTo>
                <a:lnTo>
                  <a:pt x="218" y="322"/>
                </a:lnTo>
                <a:lnTo>
                  <a:pt x="217" y="324"/>
                </a:lnTo>
                <a:lnTo>
                  <a:pt x="217" y="325"/>
                </a:lnTo>
                <a:lnTo>
                  <a:pt x="217" y="327"/>
                </a:lnTo>
                <a:lnTo>
                  <a:pt x="216" y="327"/>
                </a:lnTo>
                <a:lnTo>
                  <a:pt x="214" y="328"/>
                </a:lnTo>
                <a:lnTo>
                  <a:pt x="213" y="329"/>
                </a:lnTo>
                <a:lnTo>
                  <a:pt x="213" y="331"/>
                </a:lnTo>
                <a:lnTo>
                  <a:pt x="211" y="331"/>
                </a:lnTo>
                <a:lnTo>
                  <a:pt x="206" y="331"/>
                </a:lnTo>
                <a:lnTo>
                  <a:pt x="205" y="331"/>
                </a:lnTo>
                <a:lnTo>
                  <a:pt x="204" y="331"/>
                </a:lnTo>
                <a:lnTo>
                  <a:pt x="203" y="331"/>
                </a:lnTo>
                <a:lnTo>
                  <a:pt x="202" y="330"/>
                </a:lnTo>
                <a:lnTo>
                  <a:pt x="201" y="330"/>
                </a:lnTo>
                <a:lnTo>
                  <a:pt x="199" y="330"/>
                </a:lnTo>
                <a:lnTo>
                  <a:pt x="198" y="331"/>
                </a:lnTo>
                <a:lnTo>
                  <a:pt x="192" y="335"/>
                </a:lnTo>
                <a:lnTo>
                  <a:pt x="190" y="337"/>
                </a:lnTo>
                <a:lnTo>
                  <a:pt x="189" y="337"/>
                </a:lnTo>
                <a:lnTo>
                  <a:pt x="188" y="337"/>
                </a:lnTo>
                <a:lnTo>
                  <a:pt x="187" y="338"/>
                </a:lnTo>
                <a:lnTo>
                  <a:pt x="185" y="339"/>
                </a:lnTo>
                <a:lnTo>
                  <a:pt x="182" y="341"/>
                </a:lnTo>
                <a:lnTo>
                  <a:pt x="181" y="342"/>
                </a:lnTo>
                <a:lnTo>
                  <a:pt x="178" y="342"/>
                </a:lnTo>
                <a:lnTo>
                  <a:pt x="177" y="343"/>
                </a:lnTo>
                <a:lnTo>
                  <a:pt x="174" y="346"/>
                </a:lnTo>
                <a:lnTo>
                  <a:pt x="174" y="348"/>
                </a:lnTo>
                <a:lnTo>
                  <a:pt x="173" y="349"/>
                </a:lnTo>
                <a:lnTo>
                  <a:pt x="170" y="350"/>
                </a:lnTo>
                <a:lnTo>
                  <a:pt x="169" y="351"/>
                </a:lnTo>
                <a:lnTo>
                  <a:pt x="168" y="353"/>
                </a:lnTo>
                <a:lnTo>
                  <a:pt x="167" y="355"/>
                </a:lnTo>
                <a:lnTo>
                  <a:pt x="166" y="355"/>
                </a:lnTo>
                <a:lnTo>
                  <a:pt x="166" y="356"/>
                </a:lnTo>
                <a:lnTo>
                  <a:pt x="164" y="357"/>
                </a:lnTo>
                <a:lnTo>
                  <a:pt x="163" y="357"/>
                </a:lnTo>
                <a:lnTo>
                  <a:pt x="157" y="359"/>
                </a:lnTo>
                <a:lnTo>
                  <a:pt x="156" y="359"/>
                </a:lnTo>
                <a:lnTo>
                  <a:pt x="155" y="359"/>
                </a:lnTo>
                <a:lnTo>
                  <a:pt x="155" y="360"/>
                </a:lnTo>
                <a:lnTo>
                  <a:pt x="154" y="362"/>
                </a:lnTo>
                <a:lnTo>
                  <a:pt x="153" y="363"/>
                </a:lnTo>
                <a:lnTo>
                  <a:pt x="153" y="364"/>
                </a:lnTo>
                <a:lnTo>
                  <a:pt x="152" y="364"/>
                </a:lnTo>
                <a:lnTo>
                  <a:pt x="149" y="365"/>
                </a:lnTo>
                <a:lnTo>
                  <a:pt x="147" y="367"/>
                </a:lnTo>
                <a:lnTo>
                  <a:pt x="146" y="367"/>
                </a:lnTo>
                <a:lnTo>
                  <a:pt x="145" y="369"/>
                </a:lnTo>
                <a:lnTo>
                  <a:pt x="143" y="367"/>
                </a:lnTo>
                <a:lnTo>
                  <a:pt x="142" y="365"/>
                </a:lnTo>
                <a:lnTo>
                  <a:pt x="141" y="365"/>
                </a:lnTo>
                <a:lnTo>
                  <a:pt x="141" y="364"/>
                </a:lnTo>
                <a:lnTo>
                  <a:pt x="140" y="363"/>
                </a:lnTo>
                <a:lnTo>
                  <a:pt x="138" y="362"/>
                </a:lnTo>
                <a:lnTo>
                  <a:pt x="137" y="360"/>
                </a:lnTo>
                <a:lnTo>
                  <a:pt x="135" y="360"/>
                </a:lnTo>
                <a:lnTo>
                  <a:pt x="134" y="359"/>
                </a:lnTo>
                <a:lnTo>
                  <a:pt x="128" y="359"/>
                </a:lnTo>
                <a:lnTo>
                  <a:pt x="127" y="359"/>
                </a:lnTo>
                <a:lnTo>
                  <a:pt x="126" y="358"/>
                </a:lnTo>
                <a:lnTo>
                  <a:pt x="125" y="357"/>
                </a:lnTo>
                <a:lnTo>
                  <a:pt x="125" y="356"/>
                </a:lnTo>
                <a:lnTo>
                  <a:pt x="121" y="352"/>
                </a:lnTo>
                <a:lnTo>
                  <a:pt x="120" y="350"/>
                </a:lnTo>
                <a:lnTo>
                  <a:pt x="119" y="350"/>
                </a:lnTo>
                <a:lnTo>
                  <a:pt x="112" y="348"/>
                </a:lnTo>
                <a:lnTo>
                  <a:pt x="110" y="346"/>
                </a:lnTo>
                <a:lnTo>
                  <a:pt x="107" y="346"/>
                </a:lnTo>
                <a:lnTo>
                  <a:pt x="107" y="345"/>
                </a:lnTo>
                <a:lnTo>
                  <a:pt x="106" y="345"/>
                </a:lnTo>
                <a:lnTo>
                  <a:pt x="104" y="344"/>
                </a:lnTo>
                <a:lnTo>
                  <a:pt x="102" y="341"/>
                </a:lnTo>
                <a:lnTo>
                  <a:pt x="100" y="341"/>
                </a:lnTo>
                <a:lnTo>
                  <a:pt x="96" y="336"/>
                </a:lnTo>
                <a:lnTo>
                  <a:pt x="92" y="334"/>
                </a:lnTo>
                <a:lnTo>
                  <a:pt x="90" y="331"/>
                </a:lnTo>
                <a:lnTo>
                  <a:pt x="89" y="331"/>
                </a:lnTo>
                <a:lnTo>
                  <a:pt x="89" y="330"/>
                </a:lnTo>
                <a:lnTo>
                  <a:pt x="88" y="329"/>
                </a:lnTo>
                <a:lnTo>
                  <a:pt x="88" y="328"/>
                </a:lnTo>
                <a:lnTo>
                  <a:pt x="86" y="328"/>
                </a:lnTo>
                <a:lnTo>
                  <a:pt x="85" y="329"/>
                </a:lnTo>
                <a:lnTo>
                  <a:pt x="85" y="330"/>
                </a:lnTo>
                <a:lnTo>
                  <a:pt x="84" y="329"/>
                </a:lnTo>
                <a:lnTo>
                  <a:pt x="83" y="329"/>
                </a:lnTo>
                <a:lnTo>
                  <a:pt x="82" y="328"/>
                </a:lnTo>
                <a:lnTo>
                  <a:pt x="82" y="327"/>
                </a:lnTo>
                <a:lnTo>
                  <a:pt x="77" y="327"/>
                </a:lnTo>
                <a:lnTo>
                  <a:pt x="75" y="327"/>
                </a:lnTo>
                <a:lnTo>
                  <a:pt x="74" y="329"/>
                </a:lnTo>
                <a:lnTo>
                  <a:pt x="71" y="329"/>
                </a:lnTo>
                <a:lnTo>
                  <a:pt x="69" y="329"/>
                </a:lnTo>
                <a:lnTo>
                  <a:pt x="64" y="325"/>
                </a:lnTo>
                <a:lnTo>
                  <a:pt x="59" y="321"/>
                </a:lnTo>
                <a:lnTo>
                  <a:pt x="56" y="320"/>
                </a:lnTo>
                <a:lnTo>
                  <a:pt x="55" y="318"/>
                </a:lnTo>
                <a:lnTo>
                  <a:pt x="53" y="318"/>
                </a:lnTo>
                <a:lnTo>
                  <a:pt x="52" y="318"/>
                </a:lnTo>
                <a:lnTo>
                  <a:pt x="46" y="317"/>
                </a:lnTo>
                <a:lnTo>
                  <a:pt x="42" y="317"/>
                </a:lnTo>
                <a:lnTo>
                  <a:pt x="40" y="318"/>
                </a:lnTo>
                <a:lnTo>
                  <a:pt x="38" y="320"/>
                </a:lnTo>
                <a:lnTo>
                  <a:pt x="36" y="322"/>
                </a:lnTo>
                <a:lnTo>
                  <a:pt x="36" y="323"/>
                </a:lnTo>
                <a:lnTo>
                  <a:pt x="38" y="324"/>
                </a:lnTo>
                <a:lnTo>
                  <a:pt x="39" y="325"/>
                </a:lnTo>
                <a:lnTo>
                  <a:pt x="39" y="327"/>
                </a:lnTo>
                <a:lnTo>
                  <a:pt x="38" y="327"/>
                </a:lnTo>
                <a:lnTo>
                  <a:pt x="36" y="327"/>
                </a:lnTo>
                <a:lnTo>
                  <a:pt x="35" y="327"/>
                </a:lnTo>
                <a:lnTo>
                  <a:pt x="35" y="325"/>
                </a:lnTo>
                <a:lnTo>
                  <a:pt x="35" y="327"/>
                </a:lnTo>
                <a:lnTo>
                  <a:pt x="33" y="328"/>
                </a:lnTo>
                <a:lnTo>
                  <a:pt x="33" y="329"/>
                </a:lnTo>
                <a:lnTo>
                  <a:pt x="32" y="329"/>
                </a:lnTo>
                <a:lnTo>
                  <a:pt x="31" y="328"/>
                </a:lnTo>
                <a:lnTo>
                  <a:pt x="31" y="327"/>
                </a:lnTo>
                <a:lnTo>
                  <a:pt x="29" y="325"/>
                </a:lnTo>
                <a:lnTo>
                  <a:pt x="29" y="324"/>
                </a:lnTo>
                <a:lnTo>
                  <a:pt x="28" y="324"/>
                </a:lnTo>
                <a:lnTo>
                  <a:pt x="27" y="324"/>
                </a:lnTo>
                <a:lnTo>
                  <a:pt x="26" y="324"/>
                </a:lnTo>
                <a:lnTo>
                  <a:pt x="25" y="324"/>
                </a:lnTo>
                <a:lnTo>
                  <a:pt x="25" y="325"/>
                </a:lnTo>
                <a:lnTo>
                  <a:pt x="25" y="327"/>
                </a:lnTo>
                <a:lnTo>
                  <a:pt x="24" y="327"/>
                </a:lnTo>
                <a:lnTo>
                  <a:pt x="24" y="325"/>
                </a:lnTo>
                <a:lnTo>
                  <a:pt x="22" y="325"/>
                </a:lnTo>
                <a:lnTo>
                  <a:pt x="21" y="324"/>
                </a:lnTo>
                <a:lnTo>
                  <a:pt x="22" y="324"/>
                </a:lnTo>
                <a:lnTo>
                  <a:pt x="24" y="323"/>
                </a:lnTo>
                <a:lnTo>
                  <a:pt x="24" y="322"/>
                </a:lnTo>
                <a:lnTo>
                  <a:pt x="24" y="321"/>
                </a:lnTo>
                <a:lnTo>
                  <a:pt x="24" y="320"/>
                </a:lnTo>
                <a:lnTo>
                  <a:pt x="24" y="318"/>
                </a:lnTo>
                <a:lnTo>
                  <a:pt x="22" y="317"/>
                </a:lnTo>
                <a:lnTo>
                  <a:pt x="13" y="308"/>
                </a:lnTo>
                <a:lnTo>
                  <a:pt x="10" y="304"/>
                </a:lnTo>
                <a:lnTo>
                  <a:pt x="0" y="300"/>
                </a:lnTo>
                <a:lnTo>
                  <a:pt x="0" y="299"/>
                </a:lnTo>
                <a:lnTo>
                  <a:pt x="2" y="262"/>
                </a:lnTo>
                <a:lnTo>
                  <a:pt x="4" y="226"/>
                </a:lnTo>
                <a:lnTo>
                  <a:pt x="6" y="189"/>
                </a:lnTo>
                <a:lnTo>
                  <a:pt x="9" y="153"/>
                </a:lnTo>
                <a:lnTo>
                  <a:pt x="10" y="115"/>
                </a:lnTo>
                <a:lnTo>
                  <a:pt x="12" y="79"/>
                </a:lnTo>
                <a:lnTo>
                  <a:pt x="14" y="42"/>
                </a:lnTo>
                <a:lnTo>
                  <a:pt x="15" y="6"/>
                </a:lnTo>
                <a:lnTo>
                  <a:pt x="17" y="0"/>
                </a:lnTo>
                <a:lnTo>
                  <a:pt x="18" y="1"/>
                </a:lnTo>
                <a:lnTo>
                  <a:pt x="18" y="2"/>
                </a:lnTo>
                <a:lnTo>
                  <a:pt x="19" y="5"/>
                </a:lnTo>
                <a:lnTo>
                  <a:pt x="21" y="6"/>
                </a:lnTo>
                <a:lnTo>
                  <a:pt x="26" y="7"/>
                </a:lnTo>
                <a:lnTo>
                  <a:pt x="27" y="7"/>
                </a:lnTo>
                <a:lnTo>
                  <a:pt x="28" y="7"/>
                </a:lnTo>
                <a:lnTo>
                  <a:pt x="29" y="8"/>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51" name="Freeform 25">
            <a:extLst>
              <a:ext uri="{FF2B5EF4-FFF2-40B4-BE49-F238E27FC236}">
                <a16:creationId xmlns:a16="http://schemas.microsoft.com/office/drawing/2014/main" id="{3FCB88FC-A162-498B-B007-D05B53481461}"/>
              </a:ext>
            </a:extLst>
          </p:cNvPr>
          <p:cNvSpPr>
            <a:spLocks noEditPoints="1"/>
          </p:cNvSpPr>
          <p:nvPr/>
        </p:nvSpPr>
        <p:spPr bwMode="auto">
          <a:xfrm>
            <a:off x="3299562" y="1989685"/>
            <a:ext cx="1645062" cy="2475738"/>
          </a:xfrm>
          <a:custGeom>
            <a:avLst/>
            <a:gdLst>
              <a:gd name="T0" fmla="*/ 989 w 1010"/>
              <a:gd name="T1" fmla="*/ 1386 h 1520"/>
              <a:gd name="T2" fmla="*/ 979 w 1010"/>
              <a:gd name="T3" fmla="*/ 1290 h 1520"/>
              <a:gd name="T4" fmla="*/ 892 w 1010"/>
              <a:gd name="T5" fmla="*/ 1140 h 1520"/>
              <a:gd name="T6" fmla="*/ 885 w 1010"/>
              <a:gd name="T7" fmla="*/ 1132 h 1520"/>
              <a:gd name="T8" fmla="*/ 851 w 1010"/>
              <a:gd name="T9" fmla="*/ 1021 h 1520"/>
              <a:gd name="T10" fmla="*/ 811 w 1010"/>
              <a:gd name="T11" fmla="*/ 1006 h 1520"/>
              <a:gd name="T12" fmla="*/ 771 w 1010"/>
              <a:gd name="T13" fmla="*/ 875 h 1520"/>
              <a:gd name="T14" fmla="*/ 761 w 1010"/>
              <a:gd name="T15" fmla="*/ 849 h 1520"/>
              <a:gd name="T16" fmla="*/ 629 w 1010"/>
              <a:gd name="T17" fmla="*/ 759 h 1520"/>
              <a:gd name="T18" fmla="*/ 595 w 1010"/>
              <a:gd name="T19" fmla="*/ 708 h 1520"/>
              <a:gd name="T20" fmla="*/ 127 w 1010"/>
              <a:gd name="T21" fmla="*/ 566 h 1520"/>
              <a:gd name="T22" fmla="*/ 131 w 1010"/>
              <a:gd name="T23" fmla="*/ 529 h 1520"/>
              <a:gd name="T24" fmla="*/ 101 w 1010"/>
              <a:gd name="T25" fmla="*/ 544 h 1520"/>
              <a:gd name="T26" fmla="*/ 368 w 1010"/>
              <a:gd name="T27" fmla="*/ 130 h 1520"/>
              <a:gd name="T28" fmla="*/ 390 w 1010"/>
              <a:gd name="T29" fmla="*/ 169 h 1520"/>
              <a:gd name="T30" fmla="*/ 405 w 1010"/>
              <a:gd name="T31" fmla="*/ 237 h 1520"/>
              <a:gd name="T32" fmla="*/ 430 w 1010"/>
              <a:gd name="T33" fmla="*/ 283 h 1520"/>
              <a:gd name="T34" fmla="*/ 446 w 1010"/>
              <a:gd name="T35" fmla="*/ 398 h 1520"/>
              <a:gd name="T36" fmla="*/ 500 w 1010"/>
              <a:gd name="T37" fmla="*/ 395 h 1520"/>
              <a:gd name="T38" fmla="*/ 543 w 1010"/>
              <a:gd name="T39" fmla="*/ 434 h 1520"/>
              <a:gd name="T40" fmla="*/ 542 w 1010"/>
              <a:gd name="T41" fmla="*/ 487 h 1520"/>
              <a:gd name="T42" fmla="*/ 555 w 1010"/>
              <a:gd name="T43" fmla="*/ 568 h 1520"/>
              <a:gd name="T44" fmla="*/ 581 w 1010"/>
              <a:gd name="T45" fmla="*/ 593 h 1520"/>
              <a:gd name="T46" fmla="*/ 584 w 1010"/>
              <a:gd name="T47" fmla="*/ 661 h 1520"/>
              <a:gd name="T48" fmla="*/ 592 w 1010"/>
              <a:gd name="T49" fmla="*/ 741 h 1520"/>
              <a:gd name="T50" fmla="*/ 645 w 1010"/>
              <a:gd name="T51" fmla="*/ 783 h 1520"/>
              <a:gd name="T52" fmla="*/ 696 w 1010"/>
              <a:gd name="T53" fmla="*/ 824 h 1520"/>
              <a:gd name="T54" fmla="*/ 730 w 1010"/>
              <a:gd name="T55" fmla="*/ 842 h 1520"/>
              <a:gd name="T56" fmla="*/ 754 w 1010"/>
              <a:gd name="T57" fmla="*/ 862 h 1520"/>
              <a:gd name="T58" fmla="*/ 740 w 1010"/>
              <a:gd name="T59" fmla="*/ 877 h 1520"/>
              <a:gd name="T60" fmla="*/ 762 w 1010"/>
              <a:gd name="T61" fmla="*/ 910 h 1520"/>
              <a:gd name="T62" fmla="*/ 776 w 1010"/>
              <a:gd name="T63" fmla="*/ 951 h 1520"/>
              <a:gd name="T64" fmla="*/ 787 w 1010"/>
              <a:gd name="T65" fmla="*/ 1001 h 1520"/>
              <a:gd name="T66" fmla="*/ 810 w 1010"/>
              <a:gd name="T67" fmla="*/ 1016 h 1520"/>
              <a:gd name="T68" fmla="*/ 853 w 1010"/>
              <a:gd name="T69" fmla="*/ 1042 h 1520"/>
              <a:gd name="T70" fmla="*/ 861 w 1010"/>
              <a:gd name="T71" fmla="*/ 1040 h 1520"/>
              <a:gd name="T72" fmla="*/ 860 w 1010"/>
              <a:gd name="T73" fmla="*/ 1086 h 1520"/>
              <a:gd name="T74" fmla="*/ 885 w 1010"/>
              <a:gd name="T75" fmla="*/ 1135 h 1520"/>
              <a:gd name="T76" fmla="*/ 908 w 1010"/>
              <a:gd name="T77" fmla="*/ 1149 h 1520"/>
              <a:gd name="T78" fmla="*/ 958 w 1010"/>
              <a:gd name="T79" fmla="*/ 1239 h 1520"/>
              <a:gd name="T80" fmla="*/ 979 w 1010"/>
              <a:gd name="T81" fmla="*/ 1272 h 1520"/>
              <a:gd name="T82" fmla="*/ 987 w 1010"/>
              <a:gd name="T83" fmla="*/ 1309 h 1520"/>
              <a:gd name="T84" fmla="*/ 966 w 1010"/>
              <a:gd name="T85" fmla="*/ 1391 h 1520"/>
              <a:gd name="T86" fmla="*/ 981 w 1010"/>
              <a:gd name="T87" fmla="*/ 1442 h 1520"/>
              <a:gd name="T88" fmla="*/ 946 w 1010"/>
              <a:gd name="T89" fmla="*/ 1475 h 1520"/>
              <a:gd name="T90" fmla="*/ 885 w 1010"/>
              <a:gd name="T91" fmla="*/ 1479 h 1520"/>
              <a:gd name="T92" fmla="*/ 860 w 1010"/>
              <a:gd name="T93" fmla="*/ 1505 h 1520"/>
              <a:gd name="T94" fmla="*/ 823 w 1010"/>
              <a:gd name="T95" fmla="*/ 1493 h 1520"/>
              <a:gd name="T96" fmla="*/ 738 w 1010"/>
              <a:gd name="T97" fmla="*/ 1467 h 1520"/>
              <a:gd name="T98" fmla="*/ 430 w 1010"/>
              <a:gd name="T99" fmla="*/ 1462 h 1520"/>
              <a:gd name="T100" fmla="*/ 12 w 1010"/>
              <a:gd name="T101" fmla="*/ 854 h 1520"/>
              <a:gd name="T102" fmla="*/ 83 w 1010"/>
              <a:gd name="T103" fmla="*/ 556 h 1520"/>
              <a:gd name="T104" fmla="*/ 191 w 1010"/>
              <a:gd name="T105" fmla="*/ 617 h 1520"/>
              <a:gd name="T106" fmla="*/ 248 w 1010"/>
              <a:gd name="T107" fmla="*/ 550 h 1520"/>
              <a:gd name="T108" fmla="*/ 283 w 1010"/>
              <a:gd name="T109" fmla="*/ 440 h 1520"/>
              <a:gd name="T110" fmla="*/ 293 w 1010"/>
              <a:gd name="T111" fmla="*/ 305 h 1520"/>
              <a:gd name="T112" fmla="*/ 309 w 1010"/>
              <a:gd name="T113" fmla="*/ 256 h 1520"/>
              <a:gd name="T114" fmla="*/ 309 w 1010"/>
              <a:gd name="T115" fmla="*/ 249 h 1520"/>
              <a:gd name="T116" fmla="*/ 319 w 1010"/>
              <a:gd name="T117" fmla="*/ 204 h 1520"/>
              <a:gd name="T118" fmla="*/ 362 w 1010"/>
              <a:gd name="T119" fmla="*/ 120 h 1520"/>
              <a:gd name="T120" fmla="*/ 351 w 1010"/>
              <a:gd name="T121" fmla="*/ 103 h 1520"/>
              <a:gd name="T122" fmla="*/ 347 w 1010"/>
              <a:gd name="T123" fmla="*/ 71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0" h="1520">
                <a:moveTo>
                  <a:pt x="991" y="1414"/>
                </a:moveTo>
                <a:lnTo>
                  <a:pt x="995" y="1415"/>
                </a:lnTo>
                <a:lnTo>
                  <a:pt x="994" y="1418"/>
                </a:lnTo>
                <a:lnTo>
                  <a:pt x="991" y="1421"/>
                </a:lnTo>
                <a:lnTo>
                  <a:pt x="986" y="1436"/>
                </a:lnTo>
                <a:lnTo>
                  <a:pt x="984" y="1436"/>
                </a:lnTo>
                <a:lnTo>
                  <a:pt x="983" y="1436"/>
                </a:lnTo>
                <a:lnTo>
                  <a:pt x="982" y="1435"/>
                </a:lnTo>
                <a:lnTo>
                  <a:pt x="982" y="1434"/>
                </a:lnTo>
                <a:lnTo>
                  <a:pt x="982" y="1433"/>
                </a:lnTo>
                <a:lnTo>
                  <a:pt x="982" y="1430"/>
                </a:lnTo>
                <a:lnTo>
                  <a:pt x="983" y="1430"/>
                </a:lnTo>
                <a:lnTo>
                  <a:pt x="983" y="1429"/>
                </a:lnTo>
                <a:lnTo>
                  <a:pt x="983" y="1428"/>
                </a:lnTo>
                <a:lnTo>
                  <a:pt x="983" y="1427"/>
                </a:lnTo>
                <a:lnTo>
                  <a:pt x="983" y="1426"/>
                </a:lnTo>
                <a:lnTo>
                  <a:pt x="984" y="1423"/>
                </a:lnTo>
                <a:lnTo>
                  <a:pt x="984" y="1422"/>
                </a:lnTo>
                <a:lnTo>
                  <a:pt x="984" y="1419"/>
                </a:lnTo>
                <a:lnTo>
                  <a:pt x="984" y="1418"/>
                </a:lnTo>
                <a:lnTo>
                  <a:pt x="987" y="1416"/>
                </a:lnTo>
                <a:lnTo>
                  <a:pt x="987" y="1415"/>
                </a:lnTo>
                <a:lnTo>
                  <a:pt x="988" y="1413"/>
                </a:lnTo>
                <a:lnTo>
                  <a:pt x="988" y="1412"/>
                </a:lnTo>
                <a:lnTo>
                  <a:pt x="989" y="1412"/>
                </a:lnTo>
                <a:lnTo>
                  <a:pt x="990" y="1413"/>
                </a:lnTo>
                <a:lnTo>
                  <a:pt x="990" y="1414"/>
                </a:lnTo>
                <a:lnTo>
                  <a:pt x="991" y="1414"/>
                </a:lnTo>
                <a:close/>
                <a:moveTo>
                  <a:pt x="988" y="1409"/>
                </a:moveTo>
                <a:lnTo>
                  <a:pt x="987" y="1408"/>
                </a:lnTo>
                <a:lnTo>
                  <a:pt x="987" y="1407"/>
                </a:lnTo>
                <a:lnTo>
                  <a:pt x="987" y="1405"/>
                </a:lnTo>
                <a:lnTo>
                  <a:pt x="987" y="1402"/>
                </a:lnTo>
                <a:lnTo>
                  <a:pt x="986" y="1401"/>
                </a:lnTo>
                <a:lnTo>
                  <a:pt x="986" y="1399"/>
                </a:lnTo>
                <a:lnTo>
                  <a:pt x="986" y="1395"/>
                </a:lnTo>
                <a:lnTo>
                  <a:pt x="987" y="1391"/>
                </a:lnTo>
                <a:lnTo>
                  <a:pt x="987" y="1390"/>
                </a:lnTo>
                <a:lnTo>
                  <a:pt x="987" y="1388"/>
                </a:lnTo>
                <a:lnTo>
                  <a:pt x="987" y="1387"/>
                </a:lnTo>
                <a:lnTo>
                  <a:pt x="989" y="1386"/>
                </a:lnTo>
                <a:lnTo>
                  <a:pt x="991" y="1386"/>
                </a:lnTo>
                <a:lnTo>
                  <a:pt x="992" y="1386"/>
                </a:lnTo>
                <a:lnTo>
                  <a:pt x="994" y="1385"/>
                </a:lnTo>
                <a:lnTo>
                  <a:pt x="994" y="1386"/>
                </a:lnTo>
                <a:lnTo>
                  <a:pt x="994" y="1387"/>
                </a:lnTo>
                <a:lnTo>
                  <a:pt x="994" y="1388"/>
                </a:lnTo>
                <a:lnTo>
                  <a:pt x="990" y="1397"/>
                </a:lnTo>
                <a:lnTo>
                  <a:pt x="989" y="1400"/>
                </a:lnTo>
                <a:lnTo>
                  <a:pt x="988" y="1404"/>
                </a:lnTo>
                <a:lnTo>
                  <a:pt x="989" y="1406"/>
                </a:lnTo>
                <a:lnTo>
                  <a:pt x="989" y="1407"/>
                </a:lnTo>
                <a:lnTo>
                  <a:pt x="988" y="1408"/>
                </a:lnTo>
                <a:lnTo>
                  <a:pt x="988" y="1409"/>
                </a:lnTo>
                <a:close/>
                <a:moveTo>
                  <a:pt x="983" y="1260"/>
                </a:moveTo>
                <a:lnTo>
                  <a:pt x="982" y="1260"/>
                </a:lnTo>
                <a:lnTo>
                  <a:pt x="981" y="1258"/>
                </a:lnTo>
                <a:lnTo>
                  <a:pt x="980" y="1255"/>
                </a:lnTo>
                <a:lnTo>
                  <a:pt x="981" y="1255"/>
                </a:lnTo>
                <a:lnTo>
                  <a:pt x="982" y="1258"/>
                </a:lnTo>
                <a:lnTo>
                  <a:pt x="983" y="1260"/>
                </a:lnTo>
                <a:close/>
                <a:moveTo>
                  <a:pt x="1008" y="1220"/>
                </a:moveTo>
                <a:lnTo>
                  <a:pt x="1006" y="1229"/>
                </a:lnTo>
                <a:lnTo>
                  <a:pt x="1006" y="1230"/>
                </a:lnTo>
                <a:lnTo>
                  <a:pt x="1006" y="1234"/>
                </a:lnTo>
                <a:lnTo>
                  <a:pt x="1008" y="1236"/>
                </a:lnTo>
                <a:lnTo>
                  <a:pt x="1010" y="1238"/>
                </a:lnTo>
                <a:lnTo>
                  <a:pt x="1010" y="1239"/>
                </a:lnTo>
                <a:lnTo>
                  <a:pt x="1010" y="1241"/>
                </a:lnTo>
                <a:lnTo>
                  <a:pt x="1010" y="1243"/>
                </a:lnTo>
                <a:lnTo>
                  <a:pt x="1009" y="1243"/>
                </a:lnTo>
                <a:lnTo>
                  <a:pt x="1009" y="1244"/>
                </a:lnTo>
                <a:lnTo>
                  <a:pt x="1008" y="1246"/>
                </a:lnTo>
                <a:lnTo>
                  <a:pt x="1001" y="1258"/>
                </a:lnTo>
                <a:lnTo>
                  <a:pt x="991" y="1271"/>
                </a:lnTo>
                <a:lnTo>
                  <a:pt x="984" y="1285"/>
                </a:lnTo>
                <a:lnTo>
                  <a:pt x="984" y="1287"/>
                </a:lnTo>
                <a:lnTo>
                  <a:pt x="984" y="1289"/>
                </a:lnTo>
                <a:lnTo>
                  <a:pt x="984" y="1292"/>
                </a:lnTo>
                <a:lnTo>
                  <a:pt x="983" y="1294"/>
                </a:lnTo>
                <a:lnTo>
                  <a:pt x="981" y="1294"/>
                </a:lnTo>
                <a:lnTo>
                  <a:pt x="979" y="1290"/>
                </a:lnTo>
                <a:lnTo>
                  <a:pt x="979" y="1288"/>
                </a:lnTo>
                <a:lnTo>
                  <a:pt x="979" y="1287"/>
                </a:lnTo>
                <a:lnTo>
                  <a:pt x="979" y="1286"/>
                </a:lnTo>
                <a:lnTo>
                  <a:pt x="979" y="1282"/>
                </a:lnTo>
                <a:lnTo>
                  <a:pt x="979" y="1281"/>
                </a:lnTo>
                <a:lnTo>
                  <a:pt x="977" y="1280"/>
                </a:lnTo>
                <a:lnTo>
                  <a:pt x="976" y="1278"/>
                </a:lnTo>
                <a:lnTo>
                  <a:pt x="977" y="1275"/>
                </a:lnTo>
                <a:lnTo>
                  <a:pt x="977" y="1274"/>
                </a:lnTo>
                <a:lnTo>
                  <a:pt x="980" y="1274"/>
                </a:lnTo>
                <a:lnTo>
                  <a:pt x="981" y="1272"/>
                </a:lnTo>
                <a:lnTo>
                  <a:pt x="982" y="1267"/>
                </a:lnTo>
                <a:lnTo>
                  <a:pt x="983" y="1266"/>
                </a:lnTo>
                <a:lnTo>
                  <a:pt x="984" y="1265"/>
                </a:lnTo>
                <a:lnTo>
                  <a:pt x="986" y="1264"/>
                </a:lnTo>
                <a:lnTo>
                  <a:pt x="987" y="1262"/>
                </a:lnTo>
                <a:lnTo>
                  <a:pt x="987" y="1260"/>
                </a:lnTo>
                <a:lnTo>
                  <a:pt x="987" y="1257"/>
                </a:lnTo>
                <a:lnTo>
                  <a:pt x="988" y="1254"/>
                </a:lnTo>
                <a:lnTo>
                  <a:pt x="987" y="1253"/>
                </a:lnTo>
                <a:lnTo>
                  <a:pt x="986" y="1252"/>
                </a:lnTo>
                <a:lnTo>
                  <a:pt x="984" y="1252"/>
                </a:lnTo>
                <a:lnTo>
                  <a:pt x="986" y="1251"/>
                </a:lnTo>
                <a:lnTo>
                  <a:pt x="987" y="1250"/>
                </a:lnTo>
                <a:lnTo>
                  <a:pt x="995" y="1246"/>
                </a:lnTo>
                <a:lnTo>
                  <a:pt x="997" y="1244"/>
                </a:lnTo>
                <a:lnTo>
                  <a:pt x="999" y="1243"/>
                </a:lnTo>
                <a:lnTo>
                  <a:pt x="1001" y="1240"/>
                </a:lnTo>
                <a:lnTo>
                  <a:pt x="1002" y="1238"/>
                </a:lnTo>
                <a:lnTo>
                  <a:pt x="1003" y="1236"/>
                </a:lnTo>
                <a:lnTo>
                  <a:pt x="1003" y="1232"/>
                </a:lnTo>
                <a:lnTo>
                  <a:pt x="1002" y="1230"/>
                </a:lnTo>
                <a:lnTo>
                  <a:pt x="1001" y="1226"/>
                </a:lnTo>
                <a:lnTo>
                  <a:pt x="999" y="1224"/>
                </a:lnTo>
                <a:lnTo>
                  <a:pt x="997" y="1225"/>
                </a:lnTo>
                <a:lnTo>
                  <a:pt x="1002" y="1220"/>
                </a:lnTo>
                <a:lnTo>
                  <a:pt x="1004" y="1218"/>
                </a:lnTo>
                <a:lnTo>
                  <a:pt x="1008" y="1217"/>
                </a:lnTo>
                <a:lnTo>
                  <a:pt x="1008" y="1220"/>
                </a:lnTo>
                <a:close/>
                <a:moveTo>
                  <a:pt x="892" y="1139"/>
                </a:moveTo>
                <a:lnTo>
                  <a:pt x="892" y="1140"/>
                </a:lnTo>
                <a:lnTo>
                  <a:pt x="890" y="1140"/>
                </a:lnTo>
                <a:lnTo>
                  <a:pt x="890" y="1138"/>
                </a:lnTo>
                <a:lnTo>
                  <a:pt x="890" y="1136"/>
                </a:lnTo>
                <a:lnTo>
                  <a:pt x="889" y="1134"/>
                </a:lnTo>
                <a:lnTo>
                  <a:pt x="889" y="1132"/>
                </a:lnTo>
                <a:lnTo>
                  <a:pt x="889" y="1131"/>
                </a:lnTo>
                <a:lnTo>
                  <a:pt x="890" y="1131"/>
                </a:lnTo>
                <a:lnTo>
                  <a:pt x="890" y="1133"/>
                </a:lnTo>
                <a:lnTo>
                  <a:pt x="890" y="1134"/>
                </a:lnTo>
                <a:lnTo>
                  <a:pt x="891" y="1136"/>
                </a:lnTo>
                <a:lnTo>
                  <a:pt x="892" y="1138"/>
                </a:lnTo>
                <a:lnTo>
                  <a:pt x="892" y="1139"/>
                </a:lnTo>
                <a:close/>
                <a:moveTo>
                  <a:pt x="874" y="1106"/>
                </a:moveTo>
                <a:lnTo>
                  <a:pt x="875" y="1106"/>
                </a:lnTo>
                <a:lnTo>
                  <a:pt x="876" y="1106"/>
                </a:lnTo>
                <a:lnTo>
                  <a:pt x="876" y="1107"/>
                </a:lnTo>
                <a:lnTo>
                  <a:pt x="876" y="1108"/>
                </a:lnTo>
                <a:lnTo>
                  <a:pt x="877" y="1108"/>
                </a:lnTo>
                <a:lnTo>
                  <a:pt x="880" y="1110"/>
                </a:lnTo>
                <a:lnTo>
                  <a:pt x="881" y="1111"/>
                </a:lnTo>
                <a:lnTo>
                  <a:pt x="882" y="1112"/>
                </a:lnTo>
                <a:lnTo>
                  <a:pt x="883" y="1112"/>
                </a:lnTo>
                <a:lnTo>
                  <a:pt x="882" y="1113"/>
                </a:lnTo>
                <a:lnTo>
                  <a:pt x="883" y="1114"/>
                </a:lnTo>
                <a:lnTo>
                  <a:pt x="884" y="1113"/>
                </a:lnTo>
                <a:lnTo>
                  <a:pt x="885" y="1112"/>
                </a:lnTo>
                <a:lnTo>
                  <a:pt x="887" y="1111"/>
                </a:lnTo>
                <a:lnTo>
                  <a:pt x="885" y="1113"/>
                </a:lnTo>
                <a:lnTo>
                  <a:pt x="884" y="1117"/>
                </a:lnTo>
                <a:lnTo>
                  <a:pt x="884" y="1118"/>
                </a:lnTo>
                <a:lnTo>
                  <a:pt x="884" y="1119"/>
                </a:lnTo>
                <a:lnTo>
                  <a:pt x="884" y="1121"/>
                </a:lnTo>
                <a:lnTo>
                  <a:pt x="885" y="1124"/>
                </a:lnTo>
                <a:lnTo>
                  <a:pt x="887" y="1124"/>
                </a:lnTo>
                <a:lnTo>
                  <a:pt x="888" y="1125"/>
                </a:lnTo>
                <a:lnTo>
                  <a:pt x="888" y="1127"/>
                </a:lnTo>
                <a:lnTo>
                  <a:pt x="888" y="1129"/>
                </a:lnTo>
                <a:lnTo>
                  <a:pt x="888" y="1131"/>
                </a:lnTo>
                <a:lnTo>
                  <a:pt x="887" y="1131"/>
                </a:lnTo>
                <a:lnTo>
                  <a:pt x="887" y="1132"/>
                </a:lnTo>
                <a:lnTo>
                  <a:pt x="885" y="1132"/>
                </a:lnTo>
                <a:lnTo>
                  <a:pt x="883" y="1132"/>
                </a:lnTo>
                <a:lnTo>
                  <a:pt x="882" y="1132"/>
                </a:lnTo>
                <a:lnTo>
                  <a:pt x="881" y="1131"/>
                </a:lnTo>
                <a:lnTo>
                  <a:pt x="881" y="1129"/>
                </a:lnTo>
                <a:lnTo>
                  <a:pt x="880" y="1128"/>
                </a:lnTo>
                <a:lnTo>
                  <a:pt x="880" y="1127"/>
                </a:lnTo>
                <a:lnTo>
                  <a:pt x="878" y="1125"/>
                </a:lnTo>
                <a:lnTo>
                  <a:pt x="878" y="1124"/>
                </a:lnTo>
                <a:lnTo>
                  <a:pt x="876" y="1120"/>
                </a:lnTo>
                <a:lnTo>
                  <a:pt x="875" y="1118"/>
                </a:lnTo>
                <a:lnTo>
                  <a:pt x="874" y="1118"/>
                </a:lnTo>
                <a:lnTo>
                  <a:pt x="873" y="1115"/>
                </a:lnTo>
                <a:lnTo>
                  <a:pt x="871" y="1112"/>
                </a:lnTo>
                <a:lnTo>
                  <a:pt x="870" y="1110"/>
                </a:lnTo>
                <a:lnTo>
                  <a:pt x="869" y="1108"/>
                </a:lnTo>
                <a:lnTo>
                  <a:pt x="871" y="1108"/>
                </a:lnTo>
                <a:lnTo>
                  <a:pt x="873" y="1107"/>
                </a:lnTo>
                <a:lnTo>
                  <a:pt x="871" y="1106"/>
                </a:lnTo>
                <a:lnTo>
                  <a:pt x="873" y="1106"/>
                </a:lnTo>
                <a:lnTo>
                  <a:pt x="874" y="1106"/>
                </a:lnTo>
                <a:close/>
                <a:moveTo>
                  <a:pt x="796" y="1021"/>
                </a:moveTo>
                <a:lnTo>
                  <a:pt x="796" y="1022"/>
                </a:lnTo>
                <a:lnTo>
                  <a:pt x="795" y="1021"/>
                </a:lnTo>
                <a:lnTo>
                  <a:pt x="795" y="1020"/>
                </a:lnTo>
                <a:lnTo>
                  <a:pt x="796" y="1020"/>
                </a:lnTo>
                <a:lnTo>
                  <a:pt x="796" y="1019"/>
                </a:lnTo>
                <a:lnTo>
                  <a:pt x="795" y="1017"/>
                </a:lnTo>
                <a:lnTo>
                  <a:pt x="796" y="1017"/>
                </a:lnTo>
                <a:lnTo>
                  <a:pt x="796" y="1015"/>
                </a:lnTo>
                <a:lnTo>
                  <a:pt x="797" y="1015"/>
                </a:lnTo>
                <a:lnTo>
                  <a:pt x="798" y="1015"/>
                </a:lnTo>
                <a:lnTo>
                  <a:pt x="799" y="1017"/>
                </a:lnTo>
                <a:lnTo>
                  <a:pt x="798" y="1017"/>
                </a:lnTo>
                <a:lnTo>
                  <a:pt x="798" y="1019"/>
                </a:lnTo>
                <a:lnTo>
                  <a:pt x="798" y="1020"/>
                </a:lnTo>
                <a:lnTo>
                  <a:pt x="796" y="1021"/>
                </a:lnTo>
                <a:close/>
                <a:moveTo>
                  <a:pt x="853" y="1019"/>
                </a:moveTo>
                <a:lnTo>
                  <a:pt x="853" y="1020"/>
                </a:lnTo>
                <a:lnTo>
                  <a:pt x="852" y="1020"/>
                </a:lnTo>
                <a:lnTo>
                  <a:pt x="851" y="1020"/>
                </a:lnTo>
                <a:lnTo>
                  <a:pt x="851" y="1021"/>
                </a:lnTo>
                <a:lnTo>
                  <a:pt x="849" y="1022"/>
                </a:lnTo>
                <a:lnTo>
                  <a:pt x="848" y="1022"/>
                </a:lnTo>
                <a:lnTo>
                  <a:pt x="847" y="1022"/>
                </a:lnTo>
                <a:lnTo>
                  <a:pt x="847" y="1021"/>
                </a:lnTo>
                <a:lnTo>
                  <a:pt x="848" y="1020"/>
                </a:lnTo>
                <a:lnTo>
                  <a:pt x="847" y="1019"/>
                </a:lnTo>
                <a:lnTo>
                  <a:pt x="846" y="1019"/>
                </a:lnTo>
                <a:lnTo>
                  <a:pt x="846" y="1017"/>
                </a:lnTo>
                <a:lnTo>
                  <a:pt x="848" y="1016"/>
                </a:lnTo>
                <a:lnTo>
                  <a:pt x="848" y="1015"/>
                </a:lnTo>
                <a:lnTo>
                  <a:pt x="848" y="1014"/>
                </a:lnTo>
                <a:lnTo>
                  <a:pt x="848" y="1013"/>
                </a:lnTo>
                <a:lnTo>
                  <a:pt x="849" y="1013"/>
                </a:lnTo>
                <a:lnTo>
                  <a:pt x="851" y="1013"/>
                </a:lnTo>
                <a:lnTo>
                  <a:pt x="851" y="1014"/>
                </a:lnTo>
                <a:lnTo>
                  <a:pt x="851" y="1015"/>
                </a:lnTo>
                <a:lnTo>
                  <a:pt x="851" y="1016"/>
                </a:lnTo>
                <a:lnTo>
                  <a:pt x="851" y="1017"/>
                </a:lnTo>
                <a:lnTo>
                  <a:pt x="852" y="1017"/>
                </a:lnTo>
                <a:lnTo>
                  <a:pt x="853" y="1017"/>
                </a:lnTo>
                <a:lnTo>
                  <a:pt x="853" y="1019"/>
                </a:lnTo>
                <a:close/>
                <a:moveTo>
                  <a:pt x="810" y="1007"/>
                </a:moveTo>
                <a:lnTo>
                  <a:pt x="809" y="1008"/>
                </a:lnTo>
                <a:lnTo>
                  <a:pt x="807" y="1007"/>
                </a:lnTo>
                <a:lnTo>
                  <a:pt x="809" y="1006"/>
                </a:lnTo>
                <a:lnTo>
                  <a:pt x="809" y="1005"/>
                </a:lnTo>
                <a:lnTo>
                  <a:pt x="807" y="1005"/>
                </a:lnTo>
                <a:lnTo>
                  <a:pt x="807" y="1003"/>
                </a:lnTo>
                <a:lnTo>
                  <a:pt x="807" y="1002"/>
                </a:lnTo>
                <a:lnTo>
                  <a:pt x="809" y="1000"/>
                </a:lnTo>
                <a:lnTo>
                  <a:pt x="809" y="999"/>
                </a:lnTo>
                <a:lnTo>
                  <a:pt x="810" y="998"/>
                </a:lnTo>
                <a:lnTo>
                  <a:pt x="810" y="996"/>
                </a:lnTo>
                <a:lnTo>
                  <a:pt x="811" y="995"/>
                </a:lnTo>
                <a:lnTo>
                  <a:pt x="812" y="995"/>
                </a:lnTo>
                <a:lnTo>
                  <a:pt x="811" y="998"/>
                </a:lnTo>
                <a:lnTo>
                  <a:pt x="811" y="999"/>
                </a:lnTo>
                <a:lnTo>
                  <a:pt x="812" y="1001"/>
                </a:lnTo>
                <a:lnTo>
                  <a:pt x="812" y="1002"/>
                </a:lnTo>
                <a:lnTo>
                  <a:pt x="812" y="1003"/>
                </a:lnTo>
                <a:lnTo>
                  <a:pt x="811" y="1006"/>
                </a:lnTo>
                <a:lnTo>
                  <a:pt x="810" y="1007"/>
                </a:lnTo>
                <a:close/>
                <a:moveTo>
                  <a:pt x="845" y="977"/>
                </a:moveTo>
                <a:lnTo>
                  <a:pt x="845" y="978"/>
                </a:lnTo>
                <a:lnTo>
                  <a:pt x="844" y="979"/>
                </a:lnTo>
                <a:lnTo>
                  <a:pt x="842" y="979"/>
                </a:lnTo>
                <a:lnTo>
                  <a:pt x="840" y="977"/>
                </a:lnTo>
                <a:lnTo>
                  <a:pt x="841" y="977"/>
                </a:lnTo>
                <a:lnTo>
                  <a:pt x="842" y="977"/>
                </a:lnTo>
                <a:lnTo>
                  <a:pt x="844" y="977"/>
                </a:lnTo>
                <a:lnTo>
                  <a:pt x="845" y="977"/>
                </a:lnTo>
                <a:close/>
                <a:moveTo>
                  <a:pt x="841" y="971"/>
                </a:moveTo>
                <a:lnTo>
                  <a:pt x="841" y="972"/>
                </a:lnTo>
                <a:lnTo>
                  <a:pt x="840" y="972"/>
                </a:lnTo>
                <a:lnTo>
                  <a:pt x="839" y="972"/>
                </a:lnTo>
                <a:lnTo>
                  <a:pt x="839" y="971"/>
                </a:lnTo>
                <a:lnTo>
                  <a:pt x="838" y="971"/>
                </a:lnTo>
                <a:lnTo>
                  <a:pt x="838" y="972"/>
                </a:lnTo>
                <a:lnTo>
                  <a:pt x="838" y="971"/>
                </a:lnTo>
                <a:lnTo>
                  <a:pt x="838" y="970"/>
                </a:lnTo>
                <a:lnTo>
                  <a:pt x="838" y="968"/>
                </a:lnTo>
                <a:lnTo>
                  <a:pt x="838" y="967"/>
                </a:lnTo>
                <a:lnTo>
                  <a:pt x="839" y="967"/>
                </a:lnTo>
                <a:lnTo>
                  <a:pt x="839" y="968"/>
                </a:lnTo>
                <a:lnTo>
                  <a:pt x="840" y="970"/>
                </a:lnTo>
                <a:lnTo>
                  <a:pt x="841" y="971"/>
                </a:lnTo>
                <a:close/>
                <a:moveTo>
                  <a:pt x="770" y="875"/>
                </a:moveTo>
                <a:lnTo>
                  <a:pt x="769" y="876"/>
                </a:lnTo>
                <a:lnTo>
                  <a:pt x="769" y="877"/>
                </a:lnTo>
                <a:lnTo>
                  <a:pt x="767" y="879"/>
                </a:lnTo>
                <a:lnTo>
                  <a:pt x="767" y="877"/>
                </a:lnTo>
                <a:lnTo>
                  <a:pt x="767" y="876"/>
                </a:lnTo>
                <a:lnTo>
                  <a:pt x="768" y="876"/>
                </a:lnTo>
                <a:lnTo>
                  <a:pt x="769" y="876"/>
                </a:lnTo>
                <a:lnTo>
                  <a:pt x="769" y="874"/>
                </a:lnTo>
                <a:lnTo>
                  <a:pt x="770" y="873"/>
                </a:lnTo>
                <a:lnTo>
                  <a:pt x="770" y="872"/>
                </a:lnTo>
                <a:lnTo>
                  <a:pt x="771" y="870"/>
                </a:lnTo>
                <a:lnTo>
                  <a:pt x="770" y="873"/>
                </a:lnTo>
                <a:lnTo>
                  <a:pt x="771" y="873"/>
                </a:lnTo>
                <a:lnTo>
                  <a:pt x="771" y="874"/>
                </a:lnTo>
                <a:lnTo>
                  <a:pt x="771" y="875"/>
                </a:lnTo>
                <a:lnTo>
                  <a:pt x="770" y="875"/>
                </a:lnTo>
                <a:close/>
                <a:moveTo>
                  <a:pt x="769" y="860"/>
                </a:moveTo>
                <a:lnTo>
                  <a:pt x="770" y="861"/>
                </a:lnTo>
                <a:lnTo>
                  <a:pt x="770" y="862"/>
                </a:lnTo>
                <a:lnTo>
                  <a:pt x="770" y="863"/>
                </a:lnTo>
                <a:lnTo>
                  <a:pt x="769" y="862"/>
                </a:lnTo>
                <a:lnTo>
                  <a:pt x="768" y="861"/>
                </a:lnTo>
                <a:lnTo>
                  <a:pt x="767" y="863"/>
                </a:lnTo>
                <a:lnTo>
                  <a:pt x="766" y="862"/>
                </a:lnTo>
                <a:lnTo>
                  <a:pt x="764" y="862"/>
                </a:lnTo>
                <a:lnTo>
                  <a:pt x="764" y="863"/>
                </a:lnTo>
                <a:lnTo>
                  <a:pt x="763" y="862"/>
                </a:lnTo>
                <a:lnTo>
                  <a:pt x="763" y="860"/>
                </a:lnTo>
                <a:lnTo>
                  <a:pt x="762" y="860"/>
                </a:lnTo>
                <a:lnTo>
                  <a:pt x="761" y="860"/>
                </a:lnTo>
                <a:lnTo>
                  <a:pt x="761" y="859"/>
                </a:lnTo>
                <a:lnTo>
                  <a:pt x="763" y="858"/>
                </a:lnTo>
                <a:lnTo>
                  <a:pt x="764" y="856"/>
                </a:lnTo>
                <a:lnTo>
                  <a:pt x="762" y="856"/>
                </a:lnTo>
                <a:lnTo>
                  <a:pt x="763" y="854"/>
                </a:lnTo>
                <a:lnTo>
                  <a:pt x="764" y="853"/>
                </a:lnTo>
                <a:lnTo>
                  <a:pt x="764" y="852"/>
                </a:lnTo>
                <a:lnTo>
                  <a:pt x="766" y="851"/>
                </a:lnTo>
                <a:lnTo>
                  <a:pt x="766" y="852"/>
                </a:lnTo>
                <a:lnTo>
                  <a:pt x="767" y="853"/>
                </a:lnTo>
                <a:lnTo>
                  <a:pt x="767" y="854"/>
                </a:lnTo>
                <a:lnTo>
                  <a:pt x="767" y="856"/>
                </a:lnTo>
                <a:lnTo>
                  <a:pt x="768" y="858"/>
                </a:lnTo>
                <a:lnTo>
                  <a:pt x="769" y="860"/>
                </a:lnTo>
                <a:close/>
                <a:moveTo>
                  <a:pt x="767" y="844"/>
                </a:moveTo>
                <a:lnTo>
                  <a:pt x="766" y="845"/>
                </a:lnTo>
                <a:lnTo>
                  <a:pt x="764" y="846"/>
                </a:lnTo>
                <a:lnTo>
                  <a:pt x="763" y="847"/>
                </a:lnTo>
                <a:lnTo>
                  <a:pt x="763" y="848"/>
                </a:lnTo>
                <a:lnTo>
                  <a:pt x="764" y="849"/>
                </a:lnTo>
                <a:lnTo>
                  <a:pt x="763" y="851"/>
                </a:lnTo>
                <a:lnTo>
                  <a:pt x="761" y="852"/>
                </a:lnTo>
                <a:lnTo>
                  <a:pt x="762" y="851"/>
                </a:lnTo>
                <a:lnTo>
                  <a:pt x="762" y="849"/>
                </a:lnTo>
                <a:lnTo>
                  <a:pt x="761" y="851"/>
                </a:lnTo>
                <a:lnTo>
                  <a:pt x="761" y="849"/>
                </a:lnTo>
                <a:lnTo>
                  <a:pt x="760" y="851"/>
                </a:lnTo>
                <a:lnTo>
                  <a:pt x="759" y="849"/>
                </a:lnTo>
                <a:lnTo>
                  <a:pt x="759" y="848"/>
                </a:lnTo>
                <a:lnTo>
                  <a:pt x="760" y="847"/>
                </a:lnTo>
                <a:lnTo>
                  <a:pt x="762" y="846"/>
                </a:lnTo>
                <a:lnTo>
                  <a:pt x="761" y="845"/>
                </a:lnTo>
                <a:lnTo>
                  <a:pt x="761" y="844"/>
                </a:lnTo>
                <a:lnTo>
                  <a:pt x="762" y="844"/>
                </a:lnTo>
                <a:lnTo>
                  <a:pt x="763" y="844"/>
                </a:lnTo>
                <a:lnTo>
                  <a:pt x="764" y="844"/>
                </a:lnTo>
                <a:lnTo>
                  <a:pt x="766" y="842"/>
                </a:lnTo>
                <a:lnTo>
                  <a:pt x="767" y="844"/>
                </a:lnTo>
                <a:close/>
                <a:moveTo>
                  <a:pt x="732" y="838"/>
                </a:moveTo>
                <a:lnTo>
                  <a:pt x="732" y="839"/>
                </a:lnTo>
                <a:lnTo>
                  <a:pt x="731" y="839"/>
                </a:lnTo>
                <a:lnTo>
                  <a:pt x="731" y="838"/>
                </a:lnTo>
                <a:lnTo>
                  <a:pt x="731" y="835"/>
                </a:lnTo>
                <a:lnTo>
                  <a:pt x="731" y="834"/>
                </a:lnTo>
                <a:lnTo>
                  <a:pt x="731" y="833"/>
                </a:lnTo>
                <a:lnTo>
                  <a:pt x="732" y="834"/>
                </a:lnTo>
                <a:lnTo>
                  <a:pt x="733" y="835"/>
                </a:lnTo>
                <a:lnTo>
                  <a:pt x="732" y="838"/>
                </a:lnTo>
                <a:close/>
                <a:moveTo>
                  <a:pt x="629" y="759"/>
                </a:moveTo>
                <a:lnTo>
                  <a:pt x="629" y="760"/>
                </a:lnTo>
                <a:lnTo>
                  <a:pt x="629" y="761"/>
                </a:lnTo>
                <a:lnTo>
                  <a:pt x="628" y="762"/>
                </a:lnTo>
                <a:lnTo>
                  <a:pt x="628" y="763"/>
                </a:lnTo>
                <a:lnTo>
                  <a:pt x="628" y="762"/>
                </a:lnTo>
                <a:lnTo>
                  <a:pt x="625" y="763"/>
                </a:lnTo>
                <a:lnTo>
                  <a:pt x="624" y="762"/>
                </a:lnTo>
                <a:lnTo>
                  <a:pt x="624" y="761"/>
                </a:lnTo>
                <a:lnTo>
                  <a:pt x="622" y="761"/>
                </a:lnTo>
                <a:lnTo>
                  <a:pt x="622" y="760"/>
                </a:lnTo>
                <a:lnTo>
                  <a:pt x="624" y="760"/>
                </a:lnTo>
                <a:lnTo>
                  <a:pt x="624" y="759"/>
                </a:lnTo>
                <a:lnTo>
                  <a:pt x="625" y="759"/>
                </a:lnTo>
                <a:lnTo>
                  <a:pt x="626" y="759"/>
                </a:lnTo>
                <a:lnTo>
                  <a:pt x="627" y="759"/>
                </a:lnTo>
                <a:lnTo>
                  <a:pt x="628" y="760"/>
                </a:lnTo>
                <a:lnTo>
                  <a:pt x="628" y="759"/>
                </a:lnTo>
                <a:lnTo>
                  <a:pt x="629" y="759"/>
                </a:lnTo>
                <a:close/>
                <a:moveTo>
                  <a:pt x="615" y="729"/>
                </a:moveTo>
                <a:lnTo>
                  <a:pt x="617" y="731"/>
                </a:lnTo>
                <a:lnTo>
                  <a:pt x="619" y="731"/>
                </a:lnTo>
                <a:lnTo>
                  <a:pt x="619" y="732"/>
                </a:lnTo>
                <a:lnTo>
                  <a:pt x="618" y="732"/>
                </a:lnTo>
                <a:lnTo>
                  <a:pt x="618" y="733"/>
                </a:lnTo>
                <a:lnTo>
                  <a:pt x="617" y="733"/>
                </a:lnTo>
                <a:lnTo>
                  <a:pt x="615" y="732"/>
                </a:lnTo>
                <a:lnTo>
                  <a:pt x="614" y="732"/>
                </a:lnTo>
                <a:lnTo>
                  <a:pt x="613" y="732"/>
                </a:lnTo>
                <a:lnTo>
                  <a:pt x="612" y="732"/>
                </a:lnTo>
                <a:lnTo>
                  <a:pt x="611" y="732"/>
                </a:lnTo>
                <a:lnTo>
                  <a:pt x="611" y="731"/>
                </a:lnTo>
                <a:lnTo>
                  <a:pt x="612" y="728"/>
                </a:lnTo>
                <a:lnTo>
                  <a:pt x="612" y="727"/>
                </a:lnTo>
                <a:lnTo>
                  <a:pt x="612" y="726"/>
                </a:lnTo>
                <a:lnTo>
                  <a:pt x="613" y="726"/>
                </a:lnTo>
                <a:lnTo>
                  <a:pt x="613" y="727"/>
                </a:lnTo>
                <a:lnTo>
                  <a:pt x="614" y="727"/>
                </a:lnTo>
                <a:lnTo>
                  <a:pt x="614" y="728"/>
                </a:lnTo>
                <a:lnTo>
                  <a:pt x="615" y="729"/>
                </a:lnTo>
                <a:close/>
                <a:moveTo>
                  <a:pt x="591" y="690"/>
                </a:moveTo>
                <a:lnTo>
                  <a:pt x="592" y="691"/>
                </a:lnTo>
                <a:lnTo>
                  <a:pt x="596" y="691"/>
                </a:lnTo>
                <a:lnTo>
                  <a:pt x="596" y="692"/>
                </a:lnTo>
                <a:lnTo>
                  <a:pt x="595" y="693"/>
                </a:lnTo>
                <a:lnTo>
                  <a:pt x="595" y="694"/>
                </a:lnTo>
                <a:lnTo>
                  <a:pt x="593" y="697"/>
                </a:lnTo>
                <a:lnTo>
                  <a:pt x="595" y="698"/>
                </a:lnTo>
                <a:lnTo>
                  <a:pt x="596" y="700"/>
                </a:lnTo>
                <a:lnTo>
                  <a:pt x="598" y="700"/>
                </a:lnTo>
                <a:lnTo>
                  <a:pt x="598" y="701"/>
                </a:lnTo>
                <a:lnTo>
                  <a:pt x="597" y="703"/>
                </a:lnTo>
                <a:lnTo>
                  <a:pt x="596" y="703"/>
                </a:lnTo>
                <a:lnTo>
                  <a:pt x="597" y="703"/>
                </a:lnTo>
                <a:lnTo>
                  <a:pt x="598" y="704"/>
                </a:lnTo>
                <a:lnTo>
                  <a:pt x="598" y="705"/>
                </a:lnTo>
                <a:lnTo>
                  <a:pt x="597" y="705"/>
                </a:lnTo>
                <a:lnTo>
                  <a:pt x="597" y="706"/>
                </a:lnTo>
                <a:lnTo>
                  <a:pt x="596" y="708"/>
                </a:lnTo>
                <a:lnTo>
                  <a:pt x="595" y="708"/>
                </a:lnTo>
                <a:lnTo>
                  <a:pt x="593" y="710"/>
                </a:lnTo>
                <a:lnTo>
                  <a:pt x="592" y="710"/>
                </a:lnTo>
                <a:lnTo>
                  <a:pt x="590" y="708"/>
                </a:lnTo>
                <a:lnTo>
                  <a:pt x="589" y="707"/>
                </a:lnTo>
                <a:lnTo>
                  <a:pt x="589" y="706"/>
                </a:lnTo>
                <a:lnTo>
                  <a:pt x="589" y="701"/>
                </a:lnTo>
                <a:lnTo>
                  <a:pt x="588" y="700"/>
                </a:lnTo>
                <a:lnTo>
                  <a:pt x="586" y="698"/>
                </a:lnTo>
                <a:lnTo>
                  <a:pt x="585" y="697"/>
                </a:lnTo>
                <a:lnTo>
                  <a:pt x="583" y="694"/>
                </a:lnTo>
                <a:lnTo>
                  <a:pt x="582" y="693"/>
                </a:lnTo>
                <a:lnTo>
                  <a:pt x="582" y="692"/>
                </a:lnTo>
                <a:lnTo>
                  <a:pt x="582" y="691"/>
                </a:lnTo>
                <a:lnTo>
                  <a:pt x="584" y="691"/>
                </a:lnTo>
                <a:lnTo>
                  <a:pt x="588" y="692"/>
                </a:lnTo>
                <a:lnTo>
                  <a:pt x="590" y="693"/>
                </a:lnTo>
                <a:lnTo>
                  <a:pt x="591" y="692"/>
                </a:lnTo>
                <a:lnTo>
                  <a:pt x="590" y="690"/>
                </a:lnTo>
                <a:lnTo>
                  <a:pt x="591" y="687"/>
                </a:lnTo>
                <a:lnTo>
                  <a:pt x="591" y="690"/>
                </a:lnTo>
                <a:close/>
                <a:moveTo>
                  <a:pt x="131" y="574"/>
                </a:moveTo>
                <a:lnTo>
                  <a:pt x="130" y="575"/>
                </a:lnTo>
                <a:lnTo>
                  <a:pt x="128" y="575"/>
                </a:lnTo>
                <a:lnTo>
                  <a:pt x="127" y="575"/>
                </a:lnTo>
                <a:lnTo>
                  <a:pt x="126" y="575"/>
                </a:lnTo>
                <a:lnTo>
                  <a:pt x="124" y="575"/>
                </a:lnTo>
                <a:lnTo>
                  <a:pt x="124" y="574"/>
                </a:lnTo>
                <a:lnTo>
                  <a:pt x="123" y="574"/>
                </a:lnTo>
                <a:lnTo>
                  <a:pt x="122" y="574"/>
                </a:lnTo>
                <a:lnTo>
                  <a:pt x="121" y="575"/>
                </a:lnTo>
                <a:lnTo>
                  <a:pt x="121" y="578"/>
                </a:lnTo>
                <a:lnTo>
                  <a:pt x="121" y="577"/>
                </a:lnTo>
                <a:lnTo>
                  <a:pt x="120" y="577"/>
                </a:lnTo>
                <a:lnTo>
                  <a:pt x="119" y="574"/>
                </a:lnTo>
                <a:lnTo>
                  <a:pt x="120" y="573"/>
                </a:lnTo>
                <a:lnTo>
                  <a:pt x="121" y="573"/>
                </a:lnTo>
                <a:lnTo>
                  <a:pt x="122" y="572"/>
                </a:lnTo>
                <a:lnTo>
                  <a:pt x="124" y="568"/>
                </a:lnTo>
                <a:lnTo>
                  <a:pt x="126" y="567"/>
                </a:lnTo>
                <a:lnTo>
                  <a:pt x="126" y="566"/>
                </a:lnTo>
                <a:lnTo>
                  <a:pt x="127" y="566"/>
                </a:lnTo>
                <a:lnTo>
                  <a:pt x="129" y="568"/>
                </a:lnTo>
                <a:lnTo>
                  <a:pt x="130" y="570"/>
                </a:lnTo>
                <a:lnTo>
                  <a:pt x="130" y="571"/>
                </a:lnTo>
                <a:lnTo>
                  <a:pt x="130" y="572"/>
                </a:lnTo>
                <a:lnTo>
                  <a:pt x="131" y="573"/>
                </a:lnTo>
                <a:lnTo>
                  <a:pt x="131" y="574"/>
                </a:lnTo>
                <a:close/>
                <a:moveTo>
                  <a:pt x="100" y="556"/>
                </a:moveTo>
                <a:lnTo>
                  <a:pt x="99" y="556"/>
                </a:lnTo>
                <a:lnTo>
                  <a:pt x="99" y="554"/>
                </a:lnTo>
                <a:lnTo>
                  <a:pt x="99" y="553"/>
                </a:lnTo>
                <a:lnTo>
                  <a:pt x="98" y="553"/>
                </a:lnTo>
                <a:lnTo>
                  <a:pt x="99" y="552"/>
                </a:lnTo>
                <a:lnTo>
                  <a:pt x="101" y="552"/>
                </a:lnTo>
                <a:lnTo>
                  <a:pt x="102" y="552"/>
                </a:lnTo>
                <a:lnTo>
                  <a:pt x="102" y="553"/>
                </a:lnTo>
                <a:lnTo>
                  <a:pt x="100" y="553"/>
                </a:lnTo>
                <a:lnTo>
                  <a:pt x="100" y="554"/>
                </a:lnTo>
                <a:lnTo>
                  <a:pt x="100" y="556"/>
                </a:lnTo>
                <a:close/>
                <a:moveTo>
                  <a:pt x="142" y="526"/>
                </a:moveTo>
                <a:lnTo>
                  <a:pt x="142" y="528"/>
                </a:lnTo>
                <a:lnTo>
                  <a:pt x="143" y="529"/>
                </a:lnTo>
                <a:lnTo>
                  <a:pt x="143" y="528"/>
                </a:lnTo>
                <a:lnTo>
                  <a:pt x="144" y="526"/>
                </a:lnTo>
                <a:lnTo>
                  <a:pt x="145" y="528"/>
                </a:lnTo>
                <a:lnTo>
                  <a:pt x="145" y="529"/>
                </a:lnTo>
                <a:lnTo>
                  <a:pt x="144" y="530"/>
                </a:lnTo>
                <a:lnTo>
                  <a:pt x="144" y="531"/>
                </a:lnTo>
                <a:lnTo>
                  <a:pt x="144" y="530"/>
                </a:lnTo>
                <a:lnTo>
                  <a:pt x="143" y="530"/>
                </a:lnTo>
                <a:lnTo>
                  <a:pt x="143" y="531"/>
                </a:lnTo>
                <a:lnTo>
                  <a:pt x="143" y="532"/>
                </a:lnTo>
                <a:lnTo>
                  <a:pt x="142" y="532"/>
                </a:lnTo>
                <a:lnTo>
                  <a:pt x="141" y="532"/>
                </a:lnTo>
                <a:lnTo>
                  <a:pt x="138" y="532"/>
                </a:lnTo>
                <a:lnTo>
                  <a:pt x="137" y="532"/>
                </a:lnTo>
                <a:lnTo>
                  <a:pt x="136" y="533"/>
                </a:lnTo>
                <a:lnTo>
                  <a:pt x="136" y="535"/>
                </a:lnTo>
                <a:lnTo>
                  <a:pt x="135" y="533"/>
                </a:lnTo>
                <a:lnTo>
                  <a:pt x="134" y="531"/>
                </a:lnTo>
                <a:lnTo>
                  <a:pt x="133" y="530"/>
                </a:lnTo>
                <a:lnTo>
                  <a:pt x="131" y="529"/>
                </a:lnTo>
                <a:lnTo>
                  <a:pt x="131" y="530"/>
                </a:lnTo>
                <a:lnTo>
                  <a:pt x="130" y="531"/>
                </a:lnTo>
                <a:lnTo>
                  <a:pt x="129" y="531"/>
                </a:lnTo>
                <a:lnTo>
                  <a:pt x="128" y="531"/>
                </a:lnTo>
                <a:lnTo>
                  <a:pt x="127" y="531"/>
                </a:lnTo>
                <a:lnTo>
                  <a:pt x="127" y="532"/>
                </a:lnTo>
                <a:lnTo>
                  <a:pt x="128" y="532"/>
                </a:lnTo>
                <a:lnTo>
                  <a:pt x="128" y="533"/>
                </a:lnTo>
                <a:lnTo>
                  <a:pt x="129" y="533"/>
                </a:lnTo>
                <a:lnTo>
                  <a:pt x="129" y="535"/>
                </a:lnTo>
                <a:lnTo>
                  <a:pt x="128" y="535"/>
                </a:lnTo>
                <a:lnTo>
                  <a:pt x="127" y="535"/>
                </a:lnTo>
                <a:lnTo>
                  <a:pt x="126" y="535"/>
                </a:lnTo>
                <a:lnTo>
                  <a:pt x="126" y="537"/>
                </a:lnTo>
                <a:lnTo>
                  <a:pt x="126" y="538"/>
                </a:lnTo>
                <a:lnTo>
                  <a:pt x="124" y="539"/>
                </a:lnTo>
                <a:lnTo>
                  <a:pt x="124" y="540"/>
                </a:lnTo>
                <a:lnTo>
                  <a:pt x="124" y="542"/>
                </a:lnTo>
                <a:lnTo>
                  <a:pt x="123" y="542"/>
                </a:lnTo>
                <a:lnTo>
                  <a:pt x="123" y="543"/>
                </a:lnTo>
                <a:lnTo>
                  <a:pt x="122" y="542"/>
                </a:lnTo>
                <a:lnTo>
                  <a:pt x="121" y="540"/>
                </a:lnTo>
                <a:lnTo>
                  <a:pt x="120" y="540"/>
                </a:lnTo>
                <a:lnTo>
                  <a:pt x="119" y="544"/>
                </a:lnTo>
                <a:lnTo>
                  <a:pt x="117" y="544"/>
                </a:lnTo>
                <a:lnTo>
                  <a:pt x="116" y="544"/>
                </a:lnTo>
                <a:lnTo>
                  <a:pt x="114" y="545"/>
                </a:lnTo>
                <a:lnTo>
                  <a:pt x="113" y="546"/>
                </a:lnTo>
                <a:lnTo>
                  <a:pt x="108" y="546"/>
                </a:lnTo>
                <a:lnTo>
                  <a:pt x="108" y="545"/>
                </a:lnTo>
                <a:lnTo>
                  <a:pt x="107" y="545"/>
                </a:lnTo>
                <a:lnTo>
                  <a:pt x="106" y="542"/>
                </a:lnTo>
                <a:lnTo>
                  <a:pt x="105" y="542"/>
                </a:lnTo>
                <a:lnTo>
                  <a:pt x="105" y="543"/>
                </a:lnTo>
                <a:lnTo>
                  <a:pt x="105" y="545"/>
                </a:lnTo>
                <a:lnTo>
                  <a:pt x="105" y="546"/>
                </a:lnTo>
                <a:lnTo>
                  <a:pt x="103" y="546"/>
                </a:lnTo>
                <a:lnTo>
                  <a:pt x="103" y="547"/>
                </a:lnTo>
                <a:lnTo>
                  <a:pt x="102" y="547"/>
                </a:lnTo>
                <a:lnTo>
                  <a:pt x="102" y="546"/>
                </a:lnTo>
                <a:lnTo>
                  <a:pt x="101" y="544"/>
                </a:lnTo>
                <a:lnTo>
                  <a:pt x="102" y="543"/>
                </a:lnTo>
                <a:lnTo>
                  <a:pt x="103" y="542"/>
                </a:lnTo>
                <a:lnTo>
                  <a:pt x="103" y="540"/>
                </a:lnTo>
                <a:lnTo>
                  <a:pt x="103" y="539"/>
                </a:lnTo>
                <a:lnTo>
                  <a:pt x="103" y="538"/>
                </a:lnTo>
                <a:lnTo>
                  <a:pt x="105" y="537"/>
                </a:lnTo>
                <a:lnTo>
                  <a:pt x="106" y="536"/>
                </a:lnTo>
                <a:lnTo>
                  <a:pt x="107" y="535"/>
                </a:lnTo>
                <a:lnTo>
                  <a:pt x="108" y="533"/>
                </a:lnTo>
                <a:lnTo>
                  <a:pt x="108" y="532"/>
                </a:lnTo>
                <a:lnTo>
                  <a:pt x="108" y="531"/>
                </a:lnTo>
                <a:lnTo>
                  <a:pt x="109" y="530"/>
                </a:lnTo>
                <a:lnTo>
                  <a:pt x="110" y="530"/>
                </a:lnTo>
                <a:lnTo>
                  <a:pt x="113" y="528"/>
                </a:lnTo>
                <a:lnTo>
                  <a:pt x="114" y="526"/>
                </a:lnTo>
                <a:lnTo>
                  <a:pt x="116" y="526"/>
                </a:lnTo>
                <a:lnTo>
                  <a:pt x="119" y="526"/>
                </a:lnTo>
                <a:lnTo>
                  <a:pt x="127" y="525"/>
                </a:lnTo>
                <a:lnTo>
                  <a:pt x="131" y="523"/>
                </a:lnTo>
                <a:lnTo>
                  <a:pt x="134" y="523"/>
                </a:lnTo>
                <a:lnTo>
                  <a:pt x="136" y="523"/>
                </a:lnTo>
                <a:lnTo>
                  <a:pt x="136" y="524"/>
                </a:lnTo>
                <a:lnTo>
                  <a:pt x="137" y="525"/>
                </a:lnTo>
                <a:lnTo>
                  <a:pt x="138" y="526"/>
                </a:lnTo>
                <a:lnTo>
                  <a:pt x="140" y="526"/>
                </a:lnTo>
                <a:lnTo>
                  <a:pt x="142" y="526"/>
                </a:lnTo>
                <a:close/>
                <a:moveTo>
                  <a:pt x="372" y="112"/>
                </a:moveTo>
                <a:lnTo>
                  <a:pt x="373" y="113"/>
                </a:lnTo>
                <a:lnTo>
                  <a:pt x="377" y="115"/>
                </a:lnTo>
                <a:lnTo>
                  <a:pt x="377" y="116"/>
                </a:lnTo>
                <a:lnTo>
                  <a:pt x="377" y="117"/>
                </a:lnTo>
                <a:lnTo>
                  <a:pt x="376" y="118"/>
                </a:lnTo>
                <a:lnTo>
                  <a:pt x="375" y="119"/>
                </a:lnTo>
                <a:lnTo>
                  <a:pt x="373" y="119"/>
                </a:lnTo>
                <a:lnTo>
                  <a:pt x="372" y="122"/>
                </a:lnTo>
                <a:lnTo>
                  <a:pt x="371" y="123"/>
                </a:lnTo>
                <a:lnTo>
                  <a:pt x="370" y="123"/>
                </a:lnTo>
                <a:lnTo>
                  <a:pt x="369" y="125"/>
                </a:lnTo>
                <a:lnTo>
                  <a:pt x="369" y="126"/>
                </a:lnTo>
                <a:lnTo>
                  <a:pt x="369" y="129"/>
                </a:lnTo>
                <a:lnTo>
                  <a:pt x="368" y="130"/>
                </a:lnTo>
                <a:lnTo>
                  <a:pt x="370" y="130"/>
                </a:lnTo>
                <a:lnTo>
                  <a:pt x="371" y="129"/>
                </a:lnTo>
                <a:lnTo>
                  <a:pt x="372" y="127"/>
                </a:lnTo>
                <a:lnTo>
                  <a:pt x="372" y="125"/>
                </a:lnTo>
                <a:lnTo>
                  <a:pt x="373" y="125"/>
                </a:lnTo>
                <a:lnTo>
                  <a:pt x="375" y="124"/>
                </a:lnTo>
                <a:lnTo>
                  <a:pt x="377" y="125"/>
                </a:lnTo>
                <a:lnTo>
                  <a:pt x="378" y="126"/>
                </a:lnTo>
                <a:lnTo>
                  <a:pt x="378" y="130"/>
                </a:lnTo>
                <a:lnTo>
                  <a:pt x="379" y="130"/>
                </a:lnTo>
                <a:lnTo>
                  <a:pt x="380" y="131"/>
                </a:lnTo>
                <a:lnTo>
                  <a:pt x="379" y="133"/>
                </a:lnTo>
                <a:lnTo>
                  <a:pt x="380" y="136"/>
                </a:lnTo>
                <a:lnTo>
                  <a:pt x="380" y="133"/>
                </a:lnTo>
                <a:lnTo>
                  <a:pt x="383" y="133"/>
                </a:lnTo>
                <a:lnTo>
                  <a:pt x="384" y="133"/>
                </a:lnTo>
                <a:lnTo>
                  <a:pt x="386" y="133"/>
                </a:lnTo>
                <a:lnTo>
                  <a:pt x="386" y="134"/>
                </a:lnTo>
                <a:lnTo>
                  <a:pt x="386" y="137"/>
                </a:lnTo>
                <a:lnTo>
                  <a:pt x="387" y="138"/>
                </a:lnTo>
                <a:lnTo>
                  <a:pt x="387" y="139"/>
                </a:lnTo>
                <a:lnTo>
                  <a:pt x="389" y="141"/>
                </a:lnTo>
                <a:lnTo>
                  <a:pt x="389" y="144"/>
                </a:lnTo>
                <a:lnTo>
                  <a:pt x="389" y="146"/>
                </a:lnTo>
                <a:lnTo>
                  <a:pt x="390" y="148"/>
                </a:lnTo>
                <a:lnTo>
                  <a:pt x="390" y="150"/>
                </a:lnTo>
                <a:lnTo>
                  <a:pt x="389" y="150"/>
                </a:lnTo>
                <a:lnTo>
                  <a:pt x="389" y="152"/>
                </a:lnTo>
                <a:lnTo>
                  <a:pt x="389" y="154"/>
                </a:lnTo>
                <a:lnTo>
                  <a:pt x="389" y="157"/>
                </a:lnTo>
                <a:lnTo>
                  <a:pt x="390" y="158"/>
                </a:lnTo>
                <a:lnTo>
                  <a:pt x="391" y="158"/>
                </a:lnTo>
                <a:lnTo>
                  <a:pt x="391" y="159"/>
                </a:lnTo>
                <a:lnTo>
                  <a:pt x="392" y="160"/>
                </a:lnTo>
                <a:lnTo>
                  <a:pt x="392" y="161"/>
                </a:lnTo>
                <a:lnTo>
                  <a:pt x="392" y="162"/>
                </a:lnTo>
                <a:lnTo>
                  <a:pt x="393" y="164"/>
                </a:lnTo>
                <a:lnTo>
                  <a:pt x="393" y="165"/>
                </a:lnTo>
                <a:lnTo>
                  <a:pt x="392" y="166"/>
                </a:lnTo>
                <a:lnTo>
                  <a:pt x="392" y="167"/>
                </a:lnTo>
                <a:lnTo>
                  <a:pt x="390" y="169"/>
                </a:lnTo>
                <a:lnTo>
                  <a:pt x="389" y="172"/>
                </a:lnTo>
                <a:lnTo>
                  <a:pt x="390" y="172"/>
                </a:lnTo>
                <a:lnTo>
                  <a:pt x="390" y="173"/>
                </a:lnTo>
                <a:lnTo>
                  <a:pt x="390" y="175"/>
                </a:lnTo>
                <a:lnTo>
                  <a:pt x="390" y="178"/>
                </a:lnTo>
                <a:lnTo>
                  <a:pt x="390" y="179"/>
                </a:lnTo>
                <a:lnTo>
                  <a:pt x="391" y="180"/>
                </a:lnTo>
                <a:lnTo>
                  <a:pt x="391" y="181"/>
                </a:lnTo>
                <a:lnTo>
                  <a:pt x="391" y="190"/>
                </a:lnTo>
                <a:lnTo>
                  <a:pt x="390" y="197"/>
                </a:lnTo>
                <a:lnTo>
                  <a:pt x="390" y="199"/>
                </a:lnTo>
                <a:lnTo>
                  <a:pt x="391" y="200"/>
                </a:lnTo>
                <a:lnTo>
                  <a:pt x="394" y="203"/>
                </a:lnTo>
                <a:lnTo>
                  <a:pt x="396" y="203"/>
                </a:lnTo>
                <a:lnTo>
                  <a:pt x="398" y="206"/>
                </a:lnTo>
                <a:lnTo>
                  <a:pt x="399" y="207"/>
                </a:lnTo>
                <a:lnTo>
                  <a:pt x="401" y="207"/>
                </a:lnTo>
                <a:lnTo>
                  <a:pt x="403" y="206"/>
                </a:lnTo>
                <a:lnTo>
                  <a:pt x="405" y="204"/>
                </a:lnTo>
                <a:lnTo>
                  <a:pt x="407" y="204"/>
                </a:lnTo>
                <a:lnTo>
                  <a:pt x="408" y="206"/>
                </a:lnTo>
                <a:lnTo>
                  <a:pt x="412" y="209"/>
                </a:lnTo>
                <a:lnTo>
                  <a:pt x="413" y="210"/>
                </a:lnTo>
                <a:lnTo>
                  <a:pt x="414" y="209"/>
                </a:lnTo>
                <a:lnTo>
                  <a:pt x="416" y="209"/>
                </a:lnTo>
                <a:lnTo>
                  <a:pt x="418" y="210"/>
                </a:lnTo>
                <a:lnTo>
                  <a:pt x="416" y="211"/>
                </a:lnTo>
                <a:lnTo>
                  <a:pt x="414" y="211"/>
                </a:lnTo>
                <a:lnTo>
                  <a:pt x="406" y="222"/>
                </a:lnTo>
                <a:lnTo>
                  <a:pt x="405" y="223"/>
                </a:lnTo>
                <a:lnTo>
                  <a:pt x="405" y="224"/>
                </a:lnTo>
                <a:lnTo>
                  <a:pt x="405" y="227"/>
                </a:lnTo>
                <a:lnTo>
                  <a:pt x="405" y="228"/>
                </a:lnTo>
                <a:lnTo>
                  <a:pt x="404" y="229"/>
                </a:lnTo>
                <a:lnTo>
                  <a:pt x="404" y="230"/>
                </a:lnTo>
                <a:lnTo>
                  <a:pt x="405" y="230"/>
                </a:lnTo>
                <a:lnTo>
                  <a:pt x="404" y="232"/>
                </a:lnTo>
                <a:lnTo>
                  <a:pt x="404" y="234"/>
                </a:lnTo>
                <a:lnTo>
                  <a:pt x="404" y="236"/>
                </a:lnTo>
                <a:lnTo>
                  <a:pt x="404" y="237"/>
                </a:lnTo>
                <a:lnTo>
                  <a:pt x="405" y="237"/>
                </a:lnTo>
                <a:lnTo>
                  <a:pt x="407" y="238"/>
                </a:lnTo>
                <a:lnTo>
                  <a:pt x="411" y="237"/>
                </a:lnTo>
                <a:lnTo>
                  <a:pt x="411" y="238"/>
                </a:lnTo>
                <a:lnTo>
                  <a:pt x="412" y="239"/>
                </a:lnTo>
                <a:lnTo>
                  <a:pt x="413" y="239"/>
                </a:lnTo>
                <a:lnTo>
                  <a:pt x="415" y="242"/>
                </a:lnTo>
                <a:lnTo>
                  <a:pt x="416" y="243"/>
                </a:lnTo>
                <a:lnTo>
                  <a:pt x="416" y="244"/>
                </a:lnTo>
                <a:lnTo>
                  <a:pt x="418" y="245"/>
                </a:lnTo>
                <a:lnTo>
                  <a:pt x="416" y="250"/>
                </a:lnTo>
                <a:lnTo>
                  <a:pt x="418" y="251"/>
                </a:lnTo>
                <a:lnTo>
                  <a:pt x="418" y="253"/>
                </a:lnTo>
                <a:lnTo>
                  <a:pt x="419" y="255"/>
                </a:lnTo>
                <a:lnTo>
                  <a:pt x="420" y="255"/>
                </a:lnTo>
                <a:lnTo>
                  <a:pt x="422" y="256"/>
                </a:lnTo>
                <a:lnTo>
                  <a:pt x="423" y="256"/>
                </a:lnTo>
                <a:lnTo>
                  <a:pt x="425" y="257"/>
                </a:lnTo>
                <a:lnTo>
                  <a:pt x="426" y="257"/>
                </a:lnTo>
                <a:lnTo>
                  <a:pt x="428" y="259"/>
                </a:lnTo>
                <a:lnTo>
                  <a:pt x="428" y="260"/>
                </a:lnTo>
                <a:lnTo>
                  <a:pt x="426" y="262"/>
                </a:lnTo>
                <a:lnTo>
                  <a:pt x="425" y="263"/>
                </a:lnTo>
                <a:lnTo>
                  <a:pt x="426" y="264"/>
                </a:lnTo>
                <a:lnTo>
                  <a:pt x="426" y="265"/>
                </a:lnTo>
                <a:lnTo>
                  <a:pt x="423" y="269"/>
                </a:lnTo>
                <a:lnTo>
                  <a:pt x="422" y="270"/>
                </a:lnTo>
                <a:lnTo>
                  <a:pt x="421" y="273"/>
                </a:lnTo>
                <a:lnTo>
                  <a:pt x="421" y="278"/>
                </a:lnTo>
                <a:lnTo>
                  <a:pt x="421" y="279"/>
                </a:lnTo>
                <a:lnTo>
                  <a:pt x="422" y="277"/>
                </a:lnTo>
                <a:lnTo>
                  <a:pt x="423" y="278"/>
                </a:lnTo>
                <a:lnTo>
                  <a:pt x="425" y="278"/>
                </a:lnTo>
                <a:lnTo>
                  <a:pt x="426" y="278"/>
                </a:lnTo>
                <a:lnTo>
                  <a:pt x="427" y="277"/>
                </a:lnTo>
                <a:lnTo>
                  <a:pt x="428" y="278"/>
                </a:lnTo>
                <a:lnTo>
                  <a:pt x="429" y="278"/>
                </a:lnTo>
                <a:lnTo>
                  <a:pt x="430" y="278"/>
                </a:lnTo>
                <a:lnTo>
                  <a:pt x="432" y="278"/>
                </a:lnTo>
                <a:lnTo>
                  <a:pt x="433" y="277"/>
                </a:lnTo>
                <a:lnTo>
                  <a:pt x="434" y="277"/>
                </a:lnTo>
                <a:lnTo>
                  <a:pt x="430" y="283"/>
                </a:lnTo>
                <a:lnTo>
                  <a:pt x="432" y="285"/>
                </a:lnTo>
                <a:lnTo>
                  <a:pt x="432" y="288"/>
                </a:lnTo>
                <a:lnTo>
                  <a:pt x="430" y="294"/>
                </a:lnTo>
                <a:lnTo>
                  <a:pt x="432" y="304"/>
                </a:lnTo>
                <a:lnTo>
                  <a:pt x="430" y="313"/>
                </a:lnTo>
                <a:lnTo>
                  <a:pt x="430" y="314"/>
                </a:lnTo>
                <a:lnTo>
                  <a:pt x="430" y="315"/>
                </a:lnTo>
                <a:lnTo>
                  <a:pt x="433" y="318"/>
                </a:lnTo>
                <a:lnTo>
                  <a:pt x="434" y="318"/>
                </a:lnTo>
                <a:lnTo>
                  <a:pt x="434" y="319"/>
                </a:lnTo>
                <a:lnTo>
                  <a:pt x="435" y="320"/>
                </a:lnTo>
                <a:lnTo>
                  <a:pt x="435" y="321"/>
                </a:lnTo>
                <a:lnTo>
                  <a:pt x="434" y="326"/>
                </a:lnTo>
                <a:lnTo>
                  <a:pt x="434" y="327"/>
                </a:lnTo>
                <a:lnTo>
                  <a:pt x="434" y="328"/>
                </a:lnTo>
                <a:lnTo>
                  <a:pt x="434" y="329"/>
                </a:lnTo>
                <a:lnTo>
                  <a:pt x="432" y="334"/>
                </a:lnTo>
                <a:lnTo>
                  <a:pt x="430" y="336"/>
                </a:lnTo>
                <a:lnTo>
                  <a:pt x="429" y="340"/>
                </a:lnTo>
                <a:lnTo>
                  <a:pt x="428" y="343"/>
                </a:lnTo>
                <a:lnTo>
                  <a:pt x="428" y="344"/>
                </a:lnTo>
                <a:lnTo>
                  <a:pt x="428" y="346"/>
                </a:lnTo>
                <a:lnTo>
                  <a:pt x="429" y="348"/>
                </a:lnTo>
                <a:lnTo>
                  <a:pt x="429" y="350"/>
                </a:lnTo>
                <a:lnTo>
                  <a:pt x="430" y="350"/>
                </a:lnTo>
                <a:lnTo>
                  <a:pt x="432" y="354"/>
                </a:lnTo>
                <a:lnTo>
                  <a:pt x="433" y="355"/>
                </a:lnTo>
                <a:lnTo>
                  <a:pt x="433" y="357"/>
                </a:lnTo>
                <a:lnTo>
                  <a:pt x="433" y="358"/>
                </a:lnTo>
                <a:lnTo>
                  <a:pt x="433" y="360"/>
                </a:lnTo>
                <a:lnTo>
                  <a:pt x="434" y="361"/>
                </a:lnTo>
                <a:lnTo>
                  <a:pt x="437" y="364"/>
                </a:lnTo>
                <a:lnTo>
                  <a:pt x="439" y="365"/>
                </a:lnTo>
                <a:lnTo>
                  <a:pt x="439" y="369"/>
                </a:lnTo>
                <a:lnTo>
                  <a:pt x="439" y="371"/>
                </a:lnTo>
                <a:lnTo>
                  <a:pt x="439" y="372"/>
                </a:lnTo>
                <a:lnTo>
                  <a:pt x="439" y="379"/>
                </a:lnTo>
                <a:lnTo>
                  <a:pt x="441" y="389"/>
                </a:lnTo>
                <a:lnTo>
                  <a:pt x="443" y="395"/>
                </a:lnTo>
                <a:lnTo>
                  <a:pt x="444" y="397"/>
                </a:lnTo>
                <a:lnTo>
                  <a:pt x="446" y="398"/>
                </a:lnTo>
                <a:lnTo>
                  <a:pt x="447" y="399"/>
                </a:lnTo>
                <a:lnTo>
                  <a:pt x="448" y="400"/>
                </a:lnTo>
                <a:lnTo>
                  <a:pt x="449" y="400"/>
                </a:lnTo>
                <a:lnTo>
                  <a:pt x="450" y="400"/>
                </a:lnTo>
                <a:lnTo>
                  <a:pt x="453" y="402"/>
                </a:lnTo>
                <a:lnTo>
                  <a:pt x="454" y="402"/>
                </a:lnTo>
                <a:lnTo>
                  <a:pt x="454" y="403"/>
                </a:lnTo>
                <a:lnTo>
                  <a:pt x="455" y="403"/>
                </a:lnTo>
                <a:lnTo>
                  <a:pt x="455" y="402"/>
                </a:lnTo>
                <a:lnTo>
                  <a:pt x="457" y="402"/>
                </a:lnTo>
                <a:lnTo>
                  <a:pt x="461" y="400"/>
                </a:lnTo>
                <a:lnTo>
                  <a:pt x="463" y="399"/>
                </a:lnTo>
                <a:lnTo>
                  <a:pt x="467" y="396"/>
                </a:lnTo>
                <a:lnTo>
                  <a:pt x="468" y="396"/>
                </a:lnTo>
                <a:lnTo>
                  <a:pt x="469" y="395"/>
                </a:lnTo>
                <a:lnTo>
                  <a:pt x="470" y="395"/>
                </a:lnTo>
                <a:lnTo>
                  <a:pt x="471" y="393"/>
                </a:lnTo>
                <a:lnTo>
                  <a:pt x="471" y="392"/>
                </a:lnTo>
                <a:lnTo>
                  <a:pt x="472" y="390"/>
                </a:lnTo>
                <a:lnTo>
                  <a:pt x="472" y="388"/>
                </a:lnTo>
                <a:lnTo>
                  <a:pt x="472" y="386"/>
                </a:lnTo>
                <a:lnTo>
                  <a:pt x="474" y="385"/>
                </a:lnTo>
                <a:lnTo>
                  <a:pt x="475" y="386"/>
                </a:lnTo>
                <a:lnTo>
                  <a:pt x="476" y="386"/>
                </a:lnTo>
                <a:lnTo>
                  <a:pt x="477" y="389"/>
                </a:lnTo>
                <a:lnTo>
                  <a:pt x="478" y="390"/>
                </a:lnTo>
                <a:lnTo>
                  <a:pt x="479" y="390"/>
                </a:lnTo>
                <a:lnTo>
                  <a:pt x="480" y="390"/>
                </a:lnTo>
                <a:lnTo>
                  <a:pt x="491" y="386"/>
                </a:lnTo>
                <a:lnTo>
                  <a:pt x="493" y="383"/>
                </a:lnTo>
                <a:lnTo>
                  <a:pt x="493" y="382"/>
                </a:lnTo>
                <a:lnTo>
                  <a:pt x="494" y="382"/>
                </a:lnTo>
                <a:lnTo>
                  <a:pt x="494" y="381"/>
                </a:lnTo>
                <a:lnTo>
                  <a:pt x="496" y="381"/>
                </a:lnTo>
                <a:lnTo>
                  <a:pt x="497" y="382"/>
                </a:lnTo>
                <a:lnTo>
                  <a:pt x="498" y="383"/>
                </a:lnTo>
                <a:lnTo>
                  <a:pt x="499" y="384"/>
                </a:lnTo>
                <a:lnTo>
                  <a:pt x="501" y="389"/>
                </a:lnTo>
                <a:lnTo>
                  <a:pt x="500" y="390"/>
                </a:lnTo>
                <a:lnTo>
                  <a:pt x="500" y="391"/>
                </a:lnTo>
                <a:lnTo>
                  <a:pt x="500" y="395"/>
                </a:lnTo>
                <a:lnTo>
                  <a:pt x="500" y="396"/>
                </a:lnTo>
                <a:lnTo>
                  <a:pt x="501" y="396"/>
                </a:lnTo>
                <a:lnTo>
                  <a:pt x="504" y="396"/>
                </a:lnTo>
                <a:lnTo>
                  <a:pt x="504" y="395"/>
                </a:lnTo>
                <a:lnTo>
                  <a:pt x="505" y="396"/>
                </a:lnTo>
                <a:lnTo>
                  <a:pt x="504" y="397"/>
                </a:lnTo>
                <a:lnTo>
                  <a:pt x="504" y="398"/>
                </a:lnTo>
                <a:lnTo>
                  <a:pt x="503" y="399"/>
                </a:lnTo>
                <a:lnTo>
                  <a:pt x="503" y="404"/>
                </a:lnTo>
                <a:lnTo>
                  <a:pt x="503" y="405"/>
                </a:lnTo>
                <a:lnTo>
                  <a:pt x="505" y="407"/>
                </a:lnTo>
                <a:lnTo>
                  <a:pt x="505" y="409"/>
                </a:lnTo>
                <a:lnTo>
                  <a:pt x="506" y="410"/>
                </a:lnTo>
                <a:lnTo>
                  <a:pt x="506" y="411"/>
                </a:lnTo>
                <a:lnTo>
                  <a:pt x="507" y="411"/>
                </a:lnTo>
                <a:lnTo>
                  <a:pt x="511" y="411"/>
                </a:lnTo>
                <a:lnTo>
                  <a:pt x="512" y="411"/>
                </a:lnTo>
                <a:lnTo>
                  <a:pt x="513" y="412"/>
                </a:lnTo>
                <a:lnTo>
                  <a:pt x="513" y="413"/>
                </a:lnTo>
                <a:lnTo>
                  <a:pt x="514" y="414"/>
                </a:lnTo>
                <a:lnTo>
                  <a:pt x="517" y="416"/>
                </a:lnTo>
                <a:lnTo>
                  <a:pt x="521" y="416"/>
                </a:lnTo>
                <a:lnTo>
                  <a:pt x="521" y="417"/>
                </a:lnTo>
                <a:lnTo>
                  <a:pt x="522" y="417"/>
                </a:lnTo>
                <a:lnTo>
                  <a:pt x="522" y="418"/>
                </a:lnTo>
                <a:lnTo>
                  <a:pt x="522" y="419"/>
                </a:lnTo>
                <a:lnTo>
                  <a:pt x="524" y="421"/>
                </a:lnTo>
                <a:lnTo>
                  <a:pt x="524" y="425"/>
                </a:lnTo>
                <a:lnTo>
                  <a:pt x="525" y="426"/>
                </a:lnTo>
                <a:lnTo>
                  <a:pt x="528" y="430"/>
                </a:lnTo>
                <a:lnTo>
                  <a:pt x="529" y="432"/>
                </a:lnTo>
                <a:lnTo>
                  <a:pt x="532" y="431"/>
                </a:lnTo>
                <a:lnTo>
                  <a:pt x="533" y="432"/>
                </a:lnTo>
                <a:lnTo>
                  <a:pt x="534" y="433"/>
                </a:lnTo>
                <a:lnTo>
                  <a:pt x="536" y="433"/>
                </a:lnTo>
                <a:lnTo>
                  <a:pt x="538" y="434"/>
                </a:lnTo>
                <a:lnTo>
                  <a:pt x="539" y="434"/>
                </a:lnTo>
                <a:lnTo>
                  <a:pt x="540" y="434"/>
                </a:lnTo>
                <a:lnTo>
                  <a:pt x="541" y="434"/>
                </a:lnTo>
                <a:lnTo>
                  <a:pt x="542" y="434"/>
                </a:lnTo>
                <a:lnTo>
                  <a:pt x="543" y="434"/>
                </a:lnTo>
                <a:lnTo>
                  <a:pt x="542" y="437"/>
                </a:lnTo>
                <a:lnTo>
                  <a:pt x="543" y="438"/>
                </a:lnTo>
                <a:lnTo>
                  <a:pt x="547" y="444"/>
                </a:lnTo>
                <a:lnTo>
                  <a:pt x="548" y="444"/>
                </a:lnTo>
                <a:lnTo>
                  <a:pt x="549" y="444"/>
                </a:lnTo>
                <a:lnTo>
                  <a:pt x="551" y="444"/>
                </a:lnTo>
                <a:lnTo>
                  <a:pt x="550" y="446"/>
                </a:lnTo>
                <a:lnTo>
                  <a:pt x="544" y="453"/>
                </a:lnTo>
                <a:lnTo>
                  <a:pt x="543" y="454"/>
                </a:lnTo>
                <a:lnTo>
                  <a:pt x="542" y="459"/>
                </a:lnTo>
                <a:lnTo>
                  <a:pt x="542" y="460"/>
                </a:lnTo>
                <a:lnTo>
                  <a:pt x="543" y="462"/>
                </a:lnTo>
                <a:lnTo>
                  <a:pt x="543" y="465"/>
                </a:lnTo>
                <a:lnTo>
                  <a:pt x="543" y="466"/>
                </a:lnTo>
                <a:lnTo>
                  <a:pt x="544" y="466"/>
                </a:lnTo>
                <a:lnTo>
                  <a:pt x="546" y="467"/>
                </a:lnTo>
                <a:lnTo>
                  <a:pt x="547" y="466"/>
                </a:lnTo>
                <a:lnTo>
                  <a:pt x="548" y="466"/>
                </a:lnTo>
                <a:lnTo>
                  <a:pt x="548" y="463"/>
                </a:lnTo>
                <a:lnTo>
                  <a:pt x="549" y="465"/>
                </a:lnTo>
                <a:lnTo>
                  <a:pt x="549" y="466"/>
                </a:lnTo>
                <a:lnTo>
                  <a:pt x="549" y="468"/>
                </a:lnTo>
                <a:lnTo>
                  <a:pt x="546" y="468"/>
                </a:lnTo>
                <a:lnTo>
                  <a:pt x="544" y="469"/>
                </a:lnTo>
                <a:lnTo>
                  <a:pt x="544" y="470"/>
                </a:lnTo>
                <a:lnTo>
                  <a:pt x="546" y="472"/>
                </a:lnTo>
                <a:lnTo>
                  <a:pt x="544" y="473"/>
                </a:lnTo>
                <a:lnTo>
                  <a:pt x="544" y="474"/>
                </a:lnTo>
                <a:lnTo>
                  <a:pt x="544" y="475"/>
                </a:lnTo>
                <a:lnTo>
                  <a:pt x="543" y="475"/>
                </a:lnTo>
                <a:lnTo>
                  <a:pt x="542" y="475"/>
                </a:lnTo>
                <a:lnTo>
                  <a:pt x="542" y="476"/>
                </a:lnTo>
                <a:lnTo>
                  <a:pt x="541" y="477"/>
                </a:lnTo>
                <a:lnTo>
                  <a:pt x="541" y="479"/>
                </a:lnTo>
                <a:lnTo>
                  <a:pt x="541" y="480"/>
                </a:lnTo>
                <a:lnTo>
                  <a:pt x="542" y="480"/>
                </a:lnTo>
                <a:lnTo>
                  <a:pt x="543" y="482"/>
                </a:lnTo>
                <a:lnTo>
                  <a:pt x="543" y="483"/>
                </a:lnTo>
                <a:lnTo>
                  <a:pt x="542" y="484"/>
                </a:lnTo>
                <a:lnTo>
                  <a:pt x="542" y="486"/>
                </a:lnTo>
                <a:lnTo>
                  <a:pt x="542" y="487"/>
                </a:lnTo>
                <a:lnTo>
                  <a:pt x="544" y="489"/>
                </a:lnTo>
                <a:lnTo>
                  <a:pt x="546" y="491"/>
                </a:lnTo>
                <a:lnTo>
                  <a:pt x="546" y="493"/>
                </a:lnTo>
                <a:lnTo>
                  <a:pt x="544" y="494"/>
                </a:lnTo>
                <a:lnTo>
                  <a:pt x="544" y="495"/>
                </a:lnTo>
                <a:lnTo>
                  <a:pt x="547" y="501"/>
                </a:lnTo>
                <a:lnTo>
                  <a:pt x="547" y="502"/>
                </a:lnTo>
                <a:lnTo>
                  <a:pt x="548" y="503"/>
                </a:lnTo>
                <a:lnTo>
                  <a:pt x="547" y="507"/>
                </a:lnTo>
                <a:lnTo>
                  <a:pt x="547" y="508"/>
                </a:lnTo>
                <a:lnTo>
                  <a:pt x="547" y="509"/>
                </a:lnTo>
                <a:lnTo>
                  <a:pt x="548" y="509"/>
                </a:lnTo>
                <a:lnTo>
                  <a:pt x="547" y="510"/>
                </a:lnTo>
                <a:lnTo>
                  <a:pt x="546" y="512"/>
                </a:lnTo>
                <a:lnTo>
                  <a:pt x="546" y="515"/>
                </a:lnTo>
                <a:lnTo>
                  <a:pt x="547" y="515"/>
                </a:lnTo>
                <a:lnTo>
                  <a:pt x="548" y="517"/>
                </a:lnTo>
                <a:lnTo>
                  <a:pt x="550" y="522"/>
                </a:lnTo>
                <a:lnTo>
                  <a:pt x="551" y="524"/>
                </a:lnTo>
                <a:lnTo>
                  <a:pt x="553" y="526"/>
                </a:lnTo>
                <a:lnTo>
                  <a:pt x="551" y="529"/>
                </a:lnTo>
                <a:lnTo>
                  <a:pt x="550" y="535"/>
                </a:lnTo>
                <a:lnTo>
                  <a:pt x="549" y="537"/>
                </a:lnTo>
                <a:lnTo>
                  <a:pt x="551" y="538"/>
                </a:lnTo>
                <a:lnTo>
                  <a:pt x="551" y="540"/>
                </a:lnTo>
                <a:lnTo>
                  <a:pt x="551" y="542"/>
                </a:lnTo>
                <a:lnTo>
                  <a:pt x="550" y="542"/>
                </a:lnTo>
                <a:lnTo>
                  <a:pt x="548" y="544"/>
                </a:lnTo>
                <a:lnTo>
                  <a:pt x="547" y="546"/>
                </a:lnTo>
                <a:lnTo>
                  <a:pt x="547" y="552"/>
                </a:lnTo>
                <a:lnTo>
                  <a:pt x="546" y="554"/>
                </a:lnTo>
                <a:lnTo>
                  <a:pt x="546" y="556"/>
                </a:lnTo>
                <a:lnTo>
                  <a:pt x="547" y="557"/>
                </a:lnTo>
                <a:lnTo>
                  <a:pt x="548" y="557"/>
                </a:lnTo>
                <a:lnTo>
                  <a:pt x="549" y="557"/>
                </a:lnTo>
                <a:lnTo>
                  <a:pt x="550" y="559"/>
                </a:lnTo>
                <a:lnTo>
                  <a:pt x="550" y="560"/>
                </a:lnTo>
                <a:lnTo>
                  <a:pt x="550" y="561"/>
                </a:lnTo>
                <a:lnTo>
                  <a:pt x="553" y="564"/>
                </a:lnTo>
                <a:lnTo>
                  <a:pt x="554" y="566"/>
                </a:lnTo>
                <a:lnTo>
                  <a:pt x="555" y="568"/>
                </a:lnTo>
                <a:lnTo>
                  <a:pt x="555" y="570"/>
                </a:lnTo>
                <a:lnTo>
                  <a:pt x="556" y="571"/>
                </a:lnTo>
                <a:lnTo>
                  <a:pt x="556" y="572"/>
                </a:lnTo>
                <a:lnTo>
                  <a:pt x="560" y="575"/>
                </a:lnTo>
                <a:lnTo>
                  <a:pt x="562" y="577"/>
                </a:lnTo>
                <a:lnTo>
                  <a:pt x="562" y="578"/>
                </a:lnTo>
                <a:lnTo>
                  <a:pt x="563" y="578"/>
                </a:lnTo>
                <a:lnTo>
                  <a:pt x="563" y="580"/>
                </a:lnTo>
                <a:lnTo>
                  <a:pt x="564" y="581"/>
                </a:lnTo>
                <a:lnTo>
                  <a:pt x="565" y="582"/>
                </a:lnTo>
                <a:lnTo>
                  <a:pt x="567" y="586"/>
                </a:lnTo>
                <a:lnTo>
                  <a:pt x="568" y="587"/>
                </a:lnTo>
                <a:lnTo>
                  <a:pt x="569" y="588"/>
                </a:lnTo>
                <a:lnTo>
                  <a:pt x="569" y="589"/>
                </a:lnTo>
                <a:lnTo>
                  <a:pt x="568" y="591"/>
                </a:lnTo>
                <a:lnTo>
                  <a:pt x="567" y="591"/>
                </a:lnTo>
                <a:lnTo>
                  <a:pt x="567" y="592"/>
                </a:lnTo>
                <a:lnTo>
                  <a:pt x="568" y="593"/>
                </a:lnTo>
                <a:lnTo>
                  <a:pt x="568" y="594"/>
                </a:lnTo>
                <a:lnTo>
                  <a:pt x="568" y="595"/>
                </a:lnTo>
                <a:lnTo>
                  <a:pt x="568" y="596"/>
                </a:lnTo>
                <a:lnTo>
                  <a:pt x="569" y="596"/>
                </a:lnTo>
                <a:lnTo>
                  <a:pt x="570" y="596"/>
                </a:lnTo>
                <a:lnTo>
                  <a:pt x="569" y="595"/>
                </a:lnTo>
                <a:lnTo>
                  <a:pt x="569" y="593"/>
                </a:lnTo>
                <a:lnTo>
                  <a:pt x="569" y="592"/>
                </a:lnTo>
                <a:lnTo>
                  <a:pt x="570" y="592"/>
                </a:lnTo>
                <a:lnTo>
                  <a:pt x="572" y="589"/>
                </a:lnTo>
                <a:lnTo>
                  <a:pt x="574" y="589"/>
                </a:lnTo>
                <a:lnTo>
                  <a:pt x="575" y="591"/>
                </a:lnTo>
                <a:lnTo>
                  <a:pt x="576" y="592"/>
                </a:lnTo>
                <a:lnTo>
                  <a:pt x="578" y="589"/>
                </a:lnTo>
                <a:lnTo>
                  <a:pt x="579" y="588"/>
                </a:lnTo>
                <a:lnTo>
                  <a:pt x="581" y="588"/>
                </a:lnTo>
                <a:lnTo>
                  <a:pt x="582" y="589"/>
                </a:lnTo>
                <a:lnTo>
                  <a:pt x="582" y="591"/>
                </a:lnTo>
                <a:lnTo>
                  <a:pt x="581" y="591"/>
                </a:lnTo>
                <a:lnTo>
                  <a:pt x="581" y="592"/>
                </a:lnTo>
                <a:lnTo>
                  <a:pt x="579" y="592"/>
                </a:lnTo>
                <a:lnTo>
                  <a:pt x="579" y="593"/>
                </a:lnTo>
                <a:lnTo>
                  <a:pt x="581" y="593"/>
                </a:lnTo>
                <a:lnTo>
                  <a:pt x="579" y="595"/>
                </a:lnTo>
                <a:lnTo>
                  <a:pt x="578" y="595"/>
                </a:lnTo>
                <a:lnTo>
                  <a:pt x="577" y="596"/>
                </a:lnTo>
                <a:lnTo>
                  <a:pt x="576" y="599"/>
                </a:lnTo>
                <a:lnTo>
                  <a:pt x="576" y="600"/>
                </a:lnTo>
                <a:lnTo>
                  <a:pt x="575" y="601"/>
                </a:lnTo>
                <a:lnTo>
                  <a:pt x="575" y="602"/>
                </a:lnTo>
                <a:lnTo>
                  <a:pt x="576" y="603"/>
                </a:lnTo>
                <a:lnTo>
                  <a:pt x="576" y="605"/>
                </a:lnTo>
                <a:lnTo>
                  <a:pt x="577" y="605"/>
                </a:lnTo>
                <a:lnTo>
                  <a:pt x="579" y="610"/>
                </a:lnTo>
                <a:lnTo>
                  <a:pt x="579" y="612"/>
                </a:lnTo>
                <a:lnTo>
                  <a:pt x="579" y="614"/>
                </a:lnTo>
                <a:lnTo>
                  <a:pt x="579" y="615"/>
                </a:lnTo>
                <a:lnTo>
                  <a:pt x="579" y="616"/>
                </a:lnTo>
                <a:lnTo>
                  <a:pt x="582" y="621"/>
                </a:lnTo>
                <a:lnTo>
                  <a:pt x="583" y="626"/>
                </a:lnTo>
                <a:lnTo>
                  <a:pt x="584" y="627"/>
                </a:lnTo>
                <a:lnTo>
                  <a:pt x="585" y="628"/>
                </a:lnTo>
                <a:lnTo>
                  <a:pt x="586" y="628"/>
                </a:lnTo>
                <a:lnTo>
                  <a:pt x="586" y="629"/>
                </a:lnTo>
                <a:lnTo>
                  <a:pt x="585" y="631"/>
                </a:lnTo>
                <a:lnTo>
                  <a:pt x="585" y="636"/>
                </a:lnTo>
                <a:lnTo>
                  <a:pt x="585" y="637"/>
                </a:lnTo>
                <a:lnTo>
                  <a:pt x="585" y="638"/>
                </a:lnTo>
                <a:lnTo>
                  <a:pt x="588" y="642"/>
                </a:lnTo>
                <a:lnTo>
                  <a:pt x="589" y="644"/>
                </a:lnTo>
                <a:lnTo>
                  <a:pt x="590" y="644"/>
                </a:lnTo>
                <a:lnTo>
                  <a:pt x="590" y="647"/>
                </a:lnTo>
                <a:lnTo>
                  <a:pt x="589" y="648"/>
                </a:lnTo>
                <a:lnTo>
                  <a:pt x="588" y="649"/>
                </a:lnTo>
                <a:lnTo>
                  <a:pt x="586" y="650"/>
                </a:lnTo>
                <a:lnTo>
                  <a:pt x="586" y="651"/>
                </a:lnTo>
                <a:lnTo>
                  <a:pt x="586" y="656"/>
                </a:lnTo>
                <a:lnTo>
                  <a:pt x="585" y="656"/>
                </a:lnTo>
                <a:lnTo>
                  <a:pt x="584" y="657"/>
                </a:lnTo>
                <a:lnTo>
                  <a:pt x="584" y="658"/>
                </a:lnTo>
                <a:lnTo>
                  <a:pt x="585" y="658"/>
                </a:lnTo>
                <a:lnTo>
                  <a:pt x="585" y="659"/>
                </a:lnTo>
                <a:lnTo>
                  <a:pt x="584" y="659"/>
                </a:lnTo>
                <a:lnTo>
                  <a:pt x="584" y="661"/>
                </a:lnTo>
                <a:lnTo>
                  <a:pt x="585" y="662"/>
                </a:lnTo>
                <a:lnTo>
                  <a:pt x="585" y="663"/>
                </a:lnTo>
                <a:lnTo>
                  <a:pt x="585" y="664"/>
                </a:lnTo>
                <a:lnTo>
                  <a:pt x="584" y="666"/>
                </a:lnTo>
                <a:lnTo>
                  <a:pt x="584" y="668"/>
                </a:lnTo>
                <a:lnTo>
                  <a:pt x="582" y="672"/>
                </a:lnTo>
                <a:lnTo>
                  <a:pt x="577" y="678"/>
                </a:lnTo>
                <a:lnTo>
                  <a:pt x="577" y="680"/>
                </a:lnTo>
                <a:lnTo>
                  <a:pt x="576" y="683"/>
                </a:lnTo>
                <a:lnTo>
                  <a:pt x="576" y="684"/>
                </a:lnTo>
                <a:lnTo>
                  <a:pt x="576" y="685"/>
                </a:lnTo>
                <a:lnTo>
                  <a:pt x="576" y="686"/>
                </a:lnTo>
                <a:lnTo>
                  <a:pt x="576" y="687"/>
                </a:lnTo>
                <a:lnTo>
                  <a:pt x="576" y="690"/>
                </a:lnTo>
                <a:lnTo>
                  <a:pt x="577" y="691"/>
                </a:lnTo>
                <a:lnTo>
                  <a:pt x="582" y="698"/>
                </a:lnTo>
                <a:lnTo>
                  <a:pt x="583" y="699"/>
                </a:lnTo>
                <a:lnTo>
                  <a:pt x="585" y="700"/>
                </a:lnTo>
                <a:lnTo>
                  <a:pt x="586" y="700"/>
                </a:lnTo>
                <a:lnTo>
                  <a:pt x="586" y="701"/>
                </a:lnTo>
                <a:lnTo>
                  <a:pt x="588" y="701"/>
                </a:lnTo>
                <a:lnTo>
                  <a:pt x="586" y="704"/>
                </a:lnTo>
                <a:lnTo>
                  <a:pt x="589" y="710"/>
                </a:lnTo>
                <a:lnTo>
                  <a:pt x="588" y="711"/>
                </a:lnTo>
                <a:lnTo>
                  <a:pt x="589" y="711"/>
                </a:lnTo>
                <a:lnTo>
                  <a:pt x="591" y="711"/>
                </a:lnTo>
                <a:lnTo>
                  <a:pt x="592" y="712"/>
                </a:lnTo>
                <a:lnTo>
                  <a:pt x="593" y="712"/>
                </a:lnTo>
                <a:lnTo>
                  <a:pt x="595" y="712"/>
                </a:lnTo>
                <a:lnTo>
                  <a:pt x="597" y="713"/>
                </a:lnTo>
                <a:lnTo>
                  <a:pt x="596" y="717"/>
                </a:lnTo>
                <a:lnTo>
                  <a:pt x="596" y="719"/>
                </a:lnTo>
                <a:lnTo>
                  <a:pt x="595" y="721"/>
                </a:lnTo>
                <a:lnTo>
                  <a:pt x="592" y="726"/>
                </a:lnTo>
                <a:lnTo>
                  <a:pt x="590" y="734"/>
                </a:lnTo>
                <a:lnTo>
                  <a:pt x="590" y="735"/>
                </a:lnTo>
                <a:lnTo>
                  <a:pt x="590" y="736"/>
                </a:lnTo>
                <a:lnTo>
                  <a:pt x="590" y="738"/>
                </a:lnTo>
                <a:lnTo>
                  <a:pt x="591" y="740"/>
                </a:lnTo>
                <a:lnTo>
                  <a:pt x="591" y="741"/>
                </a:lnTo>
                <a:lnTo>
                  <a:pt x="592" y="741"/>
                </a:lnTo>
                <a:lnTo>
                  <a:pt x="592" y="742"/>
                </a:lnTo>
                <a:lnTo>
                  <a:pt x="593" y="745"/>
                </a:lnTo>
                <a:lnTo>
                  <a:pt x="598" y="748"/>
                </a:lnTo>
                <a:lnTo>
                  <a:pt x="599" y="749"/>
                </a:lnTo>
                <a:lnTo>
                  <a:pt x="600" y="753"/>
                </a:lnTo>
                <a:lnTo>
                  <a:pt x="602" y="754"/>
                </a:lnTo>
                <a:lnTo>
                  <a:pt x="603" y="754"/>
                </a:lnTo>
                <a:lnTo>
                  <a:pt x="605" y="755"/>
                </a:lnTo>
                <a:lnTo>
                  <a:pt x="606" y="756"/>
                </a:lnTo>
                <a:lnTo>
                  <a:pt x="607" y="757"/>
                </a:lnTo>
                <a:lnTo>
                  <a:pt x="607" y="759"/>
                </a:lnTo>
                <a:lnTo>
                  <a:pt x="608" y="759"/>
                </a:lnTo>
                <a:lnTo>
                  <a:pt x="610" y="760"/>
                </a:lnTo>
                <a:lnTo>
                  <a:pt x="613" y="762"/>
                </a:lnTo>
                <a:lnTo>
                  <a:pt x="617" y="763"/>
                </a:lnTo>
                <a:lnTo>
                  <a:pt x="620" y="762"/>
                </a:lnTo>
                <a:lnTo>
                  <a:pt x="621" y="763"/>
                </a:lnTo>
                <a:lnTo>
                  <a:pt x="622" y="766"/>
                </a:lnTo>
                <a:lnTo>
                  <a:pt x="624" y="768"/>
                </a:lnTo>
                <a:lnTo>
                  <a:pt x="625" y="769"/>
                </a:lnTo>
                <a:lnTo>
                  <a:pt x="627" y="770"/>
                </a:lnTo>
                <a:lnTo>
                  <a:pt x="628" y="771"/>
                </a:lnTo>
                <a:lnTo>
                  <a:pt x="629" y="774"/>
                </a:lnTo>
                <a:lnTo>
                  <a:pt x="633" y="773"/>
                </a:lnTo>
                <a:lnTo>
                  <a:pt x="634" y="773"/>
                </a:lnTo>
                <a:lnTo>
                  <a:pt x="635" y="773"/>
                </a:lnTo>
                <a:lnTo>
                  <a:pt x="638" y="770"/>
                </a:lnTo>
                <a:lnTo>
                  <a:pt x="639" y="769"/>
                </a:lnTo>
                <a:lnTo>
                  <a:pt x="639" y="768"/>
                </a:lnTo>
                <a:lnTo>
                  <a:pt x="639" y="767"/>
                </a:lnTo>
                <a:lnTo>
                  <a:pt x="639" y="764"/>
                </a:lnTo>
                <a:lnTo>
                  <a:pt x="640" y="766"/>
                </a:lnTo>
                <a:lnTo>
                  <a:pt x="641" y="768"/>
                </a:lnTo>
                <a:lnTo>
                  <a:pt x="641" y="769"/>
                </a:lnTo>
                <a:lnTo>
                  <a:pt x="641" y="770"/>
                </a:lnTo>
                <a:lnTo>
                  <a:pt x="641" y="771"/>
                </a:lnTo>
                <a:lnTo>
                  <a:pt x="640" y="774"/>
                </a:lnTo>
                <a:lnTo>
                  <a:pt x="640" y="775"/>
                </a:lnTo>
                <a:lnTo>
                  <a:pt x="642" y="777"/>
                </a:lnTo>
                <a:lnTo>
                  <a:pt x="642" y="778"/>
                </a:lnTo>
                <a:lnTo>
                  <a:pt x="645" y="783"/>
                </a:lnTo>
                <a:lnTo>
                  <a:pt x="646" y="782"/>
                </a:lnTo>
                <a:lnTo>
                  <a:pt x="647" y="782"/>
                </a:lnTo>
                <a:lnTo>
                  <a:pt x="652" y="783"/>
                </a:lnTo>
                <a:lnTo>
                  <a:pt x="653" y="784"/>
                </a:lnTo>
                <a:lnTo>
                  <a:pt x="654" y="784"/>
                </a:lnTo>
                <a:lnTo>
                  <a:pt x="655" y="784"/>
                </a:lnTo>
                <a:lnTo>
                  <a:pt x="664" y="785"/>
                </a:lnTo>
                <a:lnTo>
                  <a:pt x="667" y="784"/>
                </a:lnTo>
                <a:lnTo>
                  <a:pt x="667" y="783"/>
                </a:lnTo>
                <a:lnTo>
                  <a:pt x="667" y="781"/>
                </a:lnTo>
                <a:lnTo>
                  <a:pt x="666" y="780"/>
                </a:lnTo>
                <a:lnTo>
                  <a:pt x="664" y="778"/>
                </a:lnTo>
                <a:lnTo>
                  <a:pt x="664" y="777"/>
                </a:lnTo>
                <a:lnTo>
                  <a:pt x="666" y="777"/>
                </a:lnTo>
                <a:lnTo>
                  <a:pt x="667" y="780"/>
                </a:lnTo>
                <a:lnTo>
                  <a:pt x="669" y="788"/>
                </a:lnTo>
                <a:lnTo>
                  <a:pt x="672" y="794"/>
                </a:lnTo>
                <a:lnTo>
                  <a:pt x="674" y="795"/>
                </a:lnTo>
                <a:lnTo>
                  <a:pt x="674" y="797"/>
                </a:lnTo>
                <a:lnTo>
                  <a:pt x="674" y="798"/>
                </a:lnTo>
                <a:lnTo>
                  <a:pt x="674" y="801"/>
                </a:lnTo>
                <a:lnTo>
                  <a:pt x="675" y="803"/>
                </a:lnTo>
                <a:lnTo>
                  <a:pt x="675" y="804"/>
                </a:lnTo>
                <a:lnTo>
                  <a:pt x="675" y="806"/>
                </a:lnTo>
                <a:lnTo>
                  <a:pt x="675" y="808"/>
                </a:lnTo>
                <a:lnTo>
                  <a:pt x="672" y="808"/>
                </a:lnTo>
                <a:lnTo>
                  <a:pt x="674" y="808"/>
                </a:lnTo>
                <a:lnTo>
                  <a:pt x="674" y="809"/>
                </a:lnTo>
                <a:lnTo>
                  <a:pt x="675" y="811"/>
                </a:lnTo>
                <a:lnTo>
                  <a:pt x="679" y="817"/>
                </a:lnTo>
                <a:lnTo>
                  <a:pt x="682" y="818"/>
                </a:lnTo>
                <a:lnTo>
                  <a:pt x="686" y="818"/>
                </a:lnTo>
                <a:lnTo>
                  <a:pt x="685" y="813"/>
                </a:lnTo>
                <a:lnTo>
                  <a:pt x="685" y="812"/>
                </a:lnTo>
                <a:lnTo>
                  <a:pt x="685" y="808"/>
                </a:lnTo>
                <a:lnTo>
                  <a:pt x="690" y="810"/>
                </a:lnTo>
                <a:lnTo>
                  <a:pt x="691" y="811"/>
                </a:lnTo>
                <a:lnTo>
                  <a:pt x="691" y="818"/>
                </a:lnTo>
                <a:lnTo>
                  <a:pt x="692" y="820"/>
                </a:lnTo>
                <a:lnTo>
                  <a:pt x="693" y="822"/>
                </a:lnTo>
                <a:lnTo>
                  <a:pt x="696" y="824"/>
                </a:lnTo>
                <a:lnTo>
                  <a:pt x="697" y="825"/>
                </a:lnTo>
                <a:lnTo>
                  <a:pt x="698" y="825"/>
                </a:lnTo>
                <a:lnTo>
                  <a:pt x="702" y="825"/>
                </a:lnTo>
                <a:lnTo>
                  <a:pt x="702" y="824"/>
                </a:lnTo>
                <a:lnTo>
                  <a:pt x="703" y="824"/>
                </a:lnTo>
                <a:lnTo>
                  <a:pt x="704" y="824"/>
                </a:lnTo>
                <a:lnTo>
                  <a:pt x="706" y="824"/>
                </a:lnTo>
                <a:lnTo>
                  <a:pt x="709" y="826"/>
                </a:lnTo>
                <a:lnTo>
                  <a:pt x="709" y="827"/>
                </a:lnTo>
                <a:lnTo>
                  <a:pt x="710" y="829"/>
                </a:lnTo>
                <a:lnTo>
                  <a:pt x="713" y="830"/>
                </a:lnTo>
                <a:lnTo>
                  <a:pt x="718" y="831"/>
                </a:lnTo>
                <a:lnTo>
                  <a:pt x="719" y="832"/>
                </a:lnTo>
                <a:lnTo>
                  <a:pt x="718" y="833"/>
                </a:lnTo>
                <a:lnTo>
                  <a:pt x="719" y="834"/>
                </a:lnTo>
                <a:lnTo>
                  <a:pt x="720" y="837"/>
                </a:lnTo>
                <a:lnTo>
                  <a:pt x="719" y="837"/>
                </a:lnTo>
                <a:lnTo>
                  <a:pt x="718" y="838"/>
                </a:lnTo>
                <a:lnTo>
                  <a:pt x="718" y="839"/>
                </a:lnTo>
                <a:lnTo>
                  <a:pt x="717" y="840"/>
                </a:lnTo>
                <a:lnTo>
                  <a:pt x="719" y="841"/>
                </a:lnTo>
                <a:lnTo>
                  <a:pt x="721" y="844"/>
                </a:lnTo>
                <a:lnTo>
                  <a:pt x="721" y="845"/>
                </a:lnTo>
                <a:lnTo>
                  <a:pt x="724" y="847"/>
                </a:lnTo>
                <a:lnTo>
                  <a:pt x="726" y="847"/>
                </a:lnTo>
                <a:lnTo>
                  <a:pt x="726" y="848"/>
                </a:lnTo>
                <a:lnTo>
                  <a:pt x="726" y="849"/>
                </a:lnTo>
                <a:lnTo>
                  <a:pt x="728" y="849"/>
                </a:lnTo>
                <a:lnTo>
                  <a:pt x="730" y="849"/>
                </a:lnTo>
                <a:lnTo>
                  <a:pt x="730" y="848"/>
                </a:lnTo>
                <a:lnTo>
                  <a:pt x="731" y="848"/>
                </a:lnTo>
                <a:lnTo>
                  <a:pt x="730" y="847"/>
                </a:lnTo>
                <a:lnTo>
                  <a:pt x="728" y="847"/>
                </a:lnTo>
                <a:lnTo>
                  <a:pt x="727" y="847"/>
                </a:lnTo>
                <a:lnTo>
                  <a:pt x="728" y="846"/>
                </a:lnTo>
                <a:lnTo>
                  <a:pt x="730" y="846"/>
                </a:lnTo>
                <a:lnTo>
                  <a:pt x="731" y="846"/>
                </a:lnTo>
                <a:lnTo>
                  <a:pt x="731" y="845"/>
                </a:lnTo>
                <a:lnTo>
                  <a:pt x="731" y="844"/>
                </a:lnTo>
                <a:lnTo>
                  <a:pt x="730" y="844"/>
                </a:lnTo>
                <a:lnTo>
                  <a:pt x="730" y="842"/>
                </a:lnTo>
                <a:lnTo>
                  <a:pt x="728" y="841"/>
                </a:lnTo>
                <a:lnTo>
                  <a:pt x="730" y="840"/>
                </a:lnTo>
                <a:lnTo>
                  <a:pt x="731" y="839"/>
                </a:lnTo>
                <a:lnTo>
                  <a:pt x="732" y="840"/>
                </a:lnTo>
                <a:lnTo>
                  <a:pt x="732" y="841"/>
                </a:lnTo>
                <a:lnTo>
                  <a:pt x="733" y="841"/>
                </a:lnTo>
                <a:lnTo>
                  <a:pt x="734" y="841"/>
                </a:lnTo>
                <a:lnTo>
                  <a:pt x="735" y="841"/>
                </a:lnTo>
                <a:lnTo>
                  <a:pt x="736" y="840"/>
                </a:lnTo>
                <a:lnTo>
                  <a:pt x="738" y="840"/>
                </a:lnTo>
                <a:lnTo>
                  <a:pt x="738" y="845"/>
                </a:lnTo>
                <a:lnTo>
                  <a:pt x="738" y="847"/>
                </a:lnTo>
                <a:lnTo>
                  <a:pt x="739" y="848"/>
                </a:lnTo>
                <a:lnTo>
                  <a:pt x="740" y="849"/>
                </a:lnTo>
                <a:lnTo>
                  <a:pt x="740" y="851"/>
                </a:lnTo>
                <a:lnTo>
                  <a:pt x="739" y="852"/>
                </a:lnTo>
                <a:lnTo>
                  <a:pt x="740" y="852"/>
                </a:lnTo>
                <a:lnTo>
                  <a:pt x="741" y="852"/>
                </a:lnTo>
                <a:lnTo>
                  <a:pt x="742" y="851"/>
                </a:lnTo>
                <a:lnTo>
                  <a:pt x="742" y="849"/>
                </a:lnTo>
                <a:lnTo>
                  <a:pt x="742" y="848"/>
                </a:lnTo>
                <a:lnTo>
                  <a:pt x="743" y="849"/>
                </a:lnTo>
                <a:lnTo>
                  <a:pt x="743" y="851"/>
                </a:lnTo>
                <a:lnTo>
                  <a:pt x="742" y="852"/>
                </a:lnTo>
                <a:lnTo>
                  <a:pt x="745" y="851"/>
                </a:lnTo>
                <a:lnTo>
                  <a:pt x="745" y="852"/>
                </a:lnTo>
                <a:lnTo>
                  <a:pt x="743" y="853"/>
                </a:lnTo>
                <a:lnTo>
                  <a:pt x="745" y="854"/>
                </a:lnTo>
                <a:lnTo>
                  <a:pt x="745" y="855"/>
                </a:lnTo>
                <a:lnTo>
                  <a:pt x="745" y="856"/>
                </a:lnTo>
                <a:lnTo>
                  <a:pt x="747" y="856"/>
                </a:lnTo>
                <a:lnTo>
                  <a:pt x="748" y="855"/>
                </a:lnTo>
                <a:lnTo>
                  <a:pt x="749" y="856"/>
                </a:lnTo>
                <a:lnTo>
                  <a:pt x="749" y="854"/>
                </a:lnTo>
                <a:lnTo>
                  <a:pt x="752" y="855"/>
                </a:lnTo>
                <a:lnTo>
                  <a:pt x="753" y="858"/>
                </a:lnTo>
                <a:lnTo>
                  <a:pt x="752" y="859"/>
                </a:lnTo>
                <a:lnTo>
                  <a:pt x="753" y="860"/>
                </a:lnTo>
                <a:lnTo>
                  <a:pt x="753" y="861"/>
                </a:lnTo>
                <a:lnTo>
                  <a:pt x="753" y="862"/>
                </a:lnTo>
                <a:lnTo>
                  <a:pt x="754" y="862"/>
                </a:lnTo>
                <a:lnTo>
                  <a:pt x="755" y="863"/>
                </a:lnTo>
                <a:lnTo>
                  <a:pt x="755" y="865"/>
                </a:lnTo>
                <a:lnTo>
                  <a:pt x="754" y="866"/>
                </a:lnTo>
                <a:lnTo>
                  <a:pt x="754" y="867"/>
                </a:lnTo>
                <a:lnTo>
                  <a:pt x="754" y="869"/>
                </a:lnTo>
                <a:lnTo>
                  <a:pt x="755" y="870"/>
                </a:lnTo>
                <a:lnTo>
                  <a:pt x="759" y="873"/>
                </a:lnTo>
                <a:lnTo>
                  <a:pt x="757" y="874"/>
                </a:lnTo>
                <a:lnTo>
                  <a:pt x="757" y="875"/>
                </a:lnTo>
                <a:lnTo>
                  <a:pt x="759" y="876"/>
                </a:lnTo>
                <a:lnTo>
                  <a:pt x="759" y="877"/>
                </a:lnTo>
                <a:lnTo>
                  <a:pt x="757" y="877"/>
                </a:lnTo>
                <a:lnTo>
                  <a:pt x="756" y="877"/>
                </a:lnTo>
                <a:lnTo>
                  <a:pt x="756" y="876"/>
                </a:lnTo>
                <a:lnTo>
                  <a:pt x="755" y="876"/>
                </a:lnTo>
                <a:lnTo>
                  <a:pt x="754" y="876"/>
                </a:lnTo>
                <a:lnTo>
                  <a:pt x="754" y="875"/>
                </a:lnTo>
                <a:lnTo>
                  <a:pt x="753" y="874"/>
                </a:lnTo>
                <a:lnTo>
                  <a:pt x="752" y="874"/>
                </a:lnTo>
                <a:lnTo>
                  <a:pt x="753" y="873"/>
                </a:lnTo>
                <a:lnTo>
                  <a:pt x="753" y="872"/>
                </a:lnTo>
                <a:lnTo>
                  <a:pt x="753" y="870"/>
                </a:lnTo>
                <a:lnTo>
                  <a:pt x="752" y="870"/>
                </a:lnTo>
                <a:lnTo>
                  <a:pt x="752" y="869"/>
                </a:lnTo>
                <a:lnTo>
                  <a:pt x="750" y="869"/>
                </a:lnTo>
                <a:lnTo>
                  <a:pt x="750" y="870"/>
                </a:lnTo>
                <a:lnTo>
                  <a:pt x="749" y="870"/>
                </a:lnTo>
                <a:lnTo>
                  <a:pt x="749" y="872"/>
                </a:lnTo>
                <a:lnTo>
                  <a:pt x="748" y="872"/>
                </a:lnTo>
                <a:lnTo>
                  <a:pt x="747" y="872"/>
                </a:lnTo>
                <a:lnTo>
                  <a:pt x="746" y="872"/>
                </a:lnTo>
                <a:lnTo>
                  <a:pt x="746" y="870"/>
                </a:lnTo>
                <a:lnTo>
                  <a:pt x="746" y="869"/>
                </a:lnTo>
                <a:lnTo>
                  <a:pt x="743" y="869"/>
                </a:lnTo>
                <a:lnTo>
                  <a:pt x="743" y="870"/>
                </a:lnTo>
                <a:lnTo>
                  <a:pt x="745" y="872"/>
                </a:lnTo>
                <a:lnTo>
                  <a:pt x="745" y="874"/>
                </a:lnTo>
                <a:lnTo>
                  <a:pt x="745" y="875"/>
                </a:lnTo>
                <a:lnTo>
                  <a:pt x="742" y="876"/>
                </a:lnTo>
                <a:lnTo>
                  <a:pt x="741" y="877"/>
                </a:lnTo>
                <a:lnTo>
                  <a:pt x="740" y="877"/>
                </a:lnTo>
                <a:lnTo>
                  <a:pt x="740" y="879"/>
                </a:lnTo>
                <a:lnTo>
                  <a:pt x="740" y="880"/>
                </a:lnTo>
                <a:lnTo>
                  <a:pt x="741" y="881"/>
                </a:lnTo>
                <a:lnTo>
                  <a:pt x="742" y="882"/>
                </a:lnTo>
                <a:lnTo>
                  <a:pt x="742" y="883"/>
                </a:lnTo>
                <a:lnTo>
                  <a:pt x="743" y="883"/>
                </a:lnTo>
                <a:lnTo>
                  <a:pt x="743" y="884"/>
                </a:lnTo>
                <a:lnTo>
                  <a:pt x="742" y="887"/>
                </a:lnTo>
                <a:lnTo>
                  <a:pt x="743" y="887"/>
                </a:lnTo>
                <a:lnTo>
                  <a:pt x="745" y="889"/>
                </a:lnTo>
                <a:lnTo>
                  <a:pt x="746" y="890"/>
                </a:lnTo>
                <a:lnTo>
                  <a:pt x="747" y="893"/>
                </a:lnTo>
                <a:lnTo>
                  <a:pt x="747" y="894"/>
                </a:lnTo>
                <a:lnTo>
                  <a:pt x="748" y="894"/>
                </a:lnTo>
                <a:lnTo>
                  <a:pt x="749" y="894"/>
                </a:lnTo>
                <a:lnTo>
                  <a:pt x="750" y="894"/>
                </a:lnTo>
                <a:lnTo>
                  <a:pt x="750" y="895"/>
                </a:lnTo>
                <a:lnTo>
                  <a:pt x="750" y="898"/>
                </a:lnTo>
                <a:lnTo>
                  <a:pt x="750" y="900"/>
                </a:lnTo>
                <a:lnTo>
                  <a:pt x="749" y="901"/>
                </a:lnTo>
                <a:lnTo>
                  <a:pt x="749" y="902"/>
                </a:lnTo>
                <a:lnTo>
                  <a:pt x="748" y="903"/>
                </a:lnTo>
                <a:lnTo>
                  <a:pt x="750" y="903"/>
                </a:lnTo>
                <a:lnTo>
                  <a:pt x="750" y="902"/>
                </a:lnTo>
                <a:lnTo>
                  <a:pt x="753" y="900"/>
                </a:lnTo>
                <a:lnTo>
                  <a:pt x="753" y="901"/>
                </a:lnTo>
                <a:lnTo>
                  <a:pt x="754" y="902"/>
                </a:lnTo>
                <a:lnTo>
                  <a:pt x="755" y="903"/>
                </a:lnTo>
                <a:lnTo>
                  <a:pt x="757" y="902"/>
                </a:lnTo>
                <a:lnTo>
                  <a:pt x="759" y="902"/>
                </a:lnTo>
                <a:lnTo>
                  <a:pt x="759" y="903"/>
                </a:lnTo>
                <a:lnTo>
                  <a:pt x="761" y="905"/>
                </a:lnTo>
                <a:lnTo>
                  <a:pt x="762" y="905"/>
                </a:lnTo>
                <a:lnTo>
                  <a:pt x="763" y="905"/>
                </a:lnTo>
                <a:lnTo>
                  <a:pt x="764" y="905"/>
                </a:lnTo>
                <a:lnTo>
                  <a:pt x="766" y="908"/>
                </a:lnTo>
                <a:lnTo>
                  <a:pt x="764" y="907"/>
                </a:lnTo>
                <a:lnTo>
                  <a:pt x="762" y="907"/>
                </a:lnTo>
                <a:lnTo>
                  <a:pt x="762" y="908"/>
                </a:lnTo>
                <a:lnTo>
                  <a:pt x="762" y="909"/>
                </a:lnTo>
                <a:lnTo>
                  <a:pt x="762" y="910"/>
                </a:lnTo>
                <a:lnTo>
                  <a:pt x="761" y="910"/>
                </a:lnTo>
                <a:lnTo>
                  <a:pt x="763" y="911"/>
                </a:lnTo>
                <a:lnTo>
                  <a:pt x="766" y="910"/>
                </a:lnTo>
                <a:lnTo>
                  <a:pt x="767" y="911"/>
                </a:lnTo>
                <a:lnTo>
                  <a:pt x="767" y="912"/>
                </a:lnTo>
                <a:lnTo>
                  <a:pt x="770" y="912"/>
                </a:lnTo>
                <a:lnTo>
                  <a:pt x="770" y="914"/>
                </a:lnTo>
                <a:lnTo>
                  <a:pt x="770" y="915"/>
                </a:lnTo>
                <a:lnTo>
                  <a:pt x="771" y="916"/>
                </a:lnTo>
                <a:lnTo>
                  <a:pt x="771" y="917"/>
                </a:lnTo>
                <a:lnTo>
                  <a:pt x="773" y="917"/>
                </a:lnTo>
                <a:lnTo>
                  <a:pt x="774" y="921"/>
                </a:lnTo>
                <a:lnTo>
                  <a:pt x="774" y="923"/>
                </a:lnTo>
                <a:lnTo>
                  <a:pt x="771" y="926"/>
                </a:lnTo>
                <a:lnTo>
                  <a:pt x="770" y="930"/>
                </a:lnTo>
                <a:lnTo>
                  <a:pt x="773" y="933"/>
                </a:lnTo>
                <a:lnTo>
                  <a:pt x="773" y="935"/>
                </a:lnTo>
                <a:lnTo>
                  <a:pt x="774" y="935"/>
                </a:lnTo>
                <a:lnTo>
                  <a:pt x="774" y="932"/>
                </a:lnTo>
                <a:lnTo>
                  <a:pt x="775" y="932"/>
                </a:lnTo>
                <a:lnTo>
                  <a:pt x="775" y="933"/>
                </a:lnTo>
                <a:lnTo>
                  <a:pt x="776" y="933"/>
                </a:lnTo>
                <a:lnTo>
                  <a:pt x="775" y="935"/>
                </a:lnTo>
                <a:lnTo>
                  <a:pt x="776" y="935"/>
                </a:lnTo>
                <a:lnTo>
                  <a:pt x="777" y="935"/>
                </a:lnTo>
                <a:lnTo>
                  <a:pt x="777" y="936"/>
                </a:lnTo>
                <a:lnTo>
                  <a:pt x="777" y="937"/>
                </a:lnTo>
                <a:lnTo>
                  <a:pt x="776" y="938"/>
                </a:lnTo>
                <a:lnTo>
                  <a:pt x="777" y="939"/>
                </a:lnTo>
                <a:lnTo>
                  <a:pt x="778" y="942"/>
                </a:lnTo>
                <a:lnTo>
                  <a:pt x="777" y="943"/>
                </a:lnTo>
                <a:lnTo>
                  <a:pt x="776" y="943"/>
                </a:lnTo>
                <a:lnTo>
                  <a:pt x="775" y="943"/>
                </a:lnTo>
                <a:lnTo>
                  <a:pt x="776" y="944"/>
                </a:lnTo>
                <a:lnTo>
                  <a:pt x="778" y="945"/>
                </a:lnTo>
                <a:lnTo>
                  <a:pt x="777" y="946"/>
                </a:lnTo>
                <a:lnTo>
                  <a:pt x="776" y="947"/>
                </a:lnTo>
                <a:lnTo>
                  <a:pt x="775" y="947"/>
                </a:lnTo>
                <a:lnTo>
                  <a:pt x="775" y="950"/>
                </a:lnTo>
                <a:lnTo>
                  <a:pt x="775" y="951"/>
                </a:lnTo>
                <a:lnTo>
                  <a:pt x="776" y="951"/>
                </a:lnTo>
                <a:lnTo>
                  <a:pt x="778" y="950"/>
                </a:lnTo>
                <a:lnTo>
                  <a:pt x="780" y="951"/>
                </a:lnTo>
                <a:lnTo>
                  <a:pt x="781" y="951"/>
                </a:lnTo>
                <a:lnTo>
                  <a:pt x="782" y="952"/>
                </a:lnTo>
                <a:lnTo>
                  <a:pt x="782" y="954"/>
                </a:lnTo>
                <a:lnTo>
                  <a:pt x="783" y="956"/>
                </a:lnTo>
                <a:lnTo>
                  <a:pt x="782" y="956"/>
                </a:lnTo>
                <a:lnTo>
                  <a:pt x="783" y="957"/>
                </a:lnTo>
                <a:lnTo>
                  <a:pt x="783" y="958"/>
                </a:lnTo>
                <a:lnTo>
                  <a:pt x="785" y="958"/>
                </a:lnTo>
                <a:lnTo>
                  <a:pt x="785" y="957"/>
                </a:lnTo>
                <a:lnTo>
                  <a:pt x="787" y="954"/>
                </a:lnTo>
                <a:lnTo>
                  <a:pt x="788" y="954"/>
                </a:lnTo>
                <a:lnTo>
                  <a:pt x="788" y="956"/>
                </a:lnTo>
                <a:lnTo>
                  <a:pt x="788" y="957"/>
                </a:lnTo>
                <a:lnTo>
                  <a:pt x="784" y="960"/>
                </a:lnTo>
                <a:lnTo>
                  <a:pt x="784" y="961"/>
                </a:lnTo>
                <a:lnTo>
                  <a:pt x="784" y="964"/>
                </a:lnTo>
                <a:lnTo>
                  <a:pt x="784" y="966"/>
                </a:lnTo>
                <a:lnTo>
                  <a:pt x="785" y="967"/>
                </a:lnTo>
                <a:lnTo>
                  <a:pt x="785" y="968"/>
                </a:lnTo>
                <a:lnTo>
                  <a:pt x="785" y="970"/>
                </a:lnTo>
                <a:lnTo>
                  <a:pt x="784" y="970"/>
                </a:lnTo>
                <a:lnTo>
                  <a:pt x="783" y="970"/>
                </a:lnTo>
                <a:lnTo>
                  <a:pt x="782" y="971"/>
                </a:lnTo>
                <a:lnTo>
                  <a:pt x="782" y="973"/>
                </a:lnTo>
                <a:lnTo>
                  <a:pt x="782" y="974"/>
                </a:lnTo>
                <a:lnTo>
                  <a:pt x="783" y="975"/>
                </a:lnTo>
                <a:lnTo>
                  <a:pt x="783" y="977"/>
                </a:lnTo>
                <a:lnTo>
                  <a:pt x="784" y="977"/>
                </a:lnTo>
                <a:lnTo>
                  <a:pt x="784" y="978"/>
                </a:lnTo>
                <a:lnTo>
                  <a:pt x="784" y="979"/>
                </a:lnTo>
                <a:lnTo>
                  <a:pt x="783" y="981"/>
                </a:lnTo>
                <a:lnTo>
                  <a:pt x="783" y="984"/>
                </a:lnTo>
                <a:lnTo>
                  <a:pt x="784" y="985"/>
                </a:lnTo>
                <a:lnTo>
                  <a:pt x="785" y="989"/>
                </a:lnTo>
                <a:lnTo>
                  <a:pt x="785" y="991"/>
                </a:lnTo>
                <a:lnTo>
                  <a:pt x="785" y="994"/>
                </a:lnTo>
                <a:lnTo>
                  <a:pt x="785" y="995"/>
                </a:lnTo>
                <a:lnTo>
                  <a:pt x="788" y="1000"/>
                </a:lnTo>
                <a:lnTo>
                  <a:pt x="787" y="1001"/>
                </a:lnTo>
                <a:lnTo>
                  <a:pt x="787" y="1002"/>
                </a:lnTo>
                <a:lnTo>
                  <a:pt x="788" y="1003"/>
                </a:lnTo>
                <a:lnTo>
                  <a:pt x="788" y="1005"/>
                </a:lnTo>
                <a:lnTo>
                  <a:pt x="790" y="1007"/>
                </a:lnTo>
                <a:lnTo>
                  <a:pt x="789" y="1008"/>
                </a:lnTo>
                <a:lnTo>
                  <a:pt x="788" y="1009"/>
                </a:lnTo>
                <a:lnTo>
                  <a:pt x="791" y="1012"/>
                </a:lnTo>
                <a:lnTo>
                  <a:pt x="792" y="1013"/>
                </a:lnTo>
                <a:lnTo>
                  <a:pt x="792" y="1014"/>
                </a:lnTo>
                <a:lnTo>
                  <a:pt x="792" y="1015"/>
                </a:lnTo>
                <a:lnTo>
                  <a:pt x="794" y="1015"/>
                </a:lnTo>
                <a:lnTo>
                  <a:pt x="795" y="1015"/>
                </a:lnTo>
                <a:lnTo>
                  <a:pt x="795" y="1016"/>
                </a:lnTo>
                <a:lnTo>
                  <a:pt x="795" y="1017"/>
                </a:lnTo>
                <a:lnTo>
                  <a:pt x="795" y="1021"/>
                </a:lnTo>
                <a:lnTo>
                  <a:pt x="794" y="1022"/>
                </a:lnTo>
                <a:lnTo>
                  <a:pt x="792" y="1023"/>
                </a:lnTo>
                <a:lnTo>
                  <a:pt x="791" y="1024"/>
                </a:lnTo>
                <a:lnTo>
                  <a:pt x="791" y="1026"/>
                </a:lnTo>
                <a:lnTo>
                  <a:pt x="794" y="1026"/>
                </a:lnTo>
                <a:lnTo>
                  <a:pt x="796" y="1024"/>
                </a:lnTo>
                <a:lnTo>
                  <a:pt x="798" y="1023"/>
                </a:lnTo>
                <a:lnTo>
                  <a:pt x="799" y="1022"/>
                </a:lnTo>
                <a:lnTo>
                  <a:pt x="800" y="1019"/>
                </a:lnTo>
                <a:lnTo>
                  <a:pt x="802" y="1019"/>
                </a:lnTo>
                <a:lnTo>
                  <a:pt x="803" y="1020"/>
                </a:lnTo>
                <a:lnTo>
                  <a:pt x="804" y="1022"/>
                </a:lnTo>
                <a:lnTo>
                  <a:pt x="805" y="1023"/>
                </a:lnTo>
                <a:lnTo>
                  <a:pt x="805" y="1024"/>
                </a:lnTo>
                <a:lnTo>
                  <a:pt x="805" y="1026"/>
                </a:lnTo>
                <a:lnTo>
                  <a:pt x="811" y="1030"/>
                </a:lnTo>
                <a:lnTo>
                  <a:pt x="811" y="1031"/>
                </a:lnTo>
                <a:lnTo>
                  <a:pt x="811" y="1034"/>
                </a:lnTo>
                <a:lnTo>
                  <a:pt x="812" y="1036"/>
                </a:lnTo>
                <a:lnTo>
                  <a:pt x="813" y="1038"/>
                </a:lnTo>
                <a:lnTo>
                  <a:pt x="816" y="1040"/>
                </a:lnTo>
                <a:lnTo>
                  <a:pt x="814" y="1033"/>
                </a:lnTo>
                <a:lnTo>
                  <a:pt x="811" y="1021"/>
                </a:lnTo>
                <a:lnTo>
                  <a:pt x="810" y="1020"/>
                </a:lnTo>
                <a:lnTo>
                  <a:pt x="810" y="1017"/>
                </a:lnTo>
                <a:lnTo>
                  <a:pt x="810" y="1016"/>
                </a:lnTo>
                <a:lnTo>
                  <a:pt x="811" y="1017"/>
                </a:lnTo>
                <a:lnTo>
                  <a:pt x="811" y="1016"/>
                </a:lnTo>
                <a:lnTo>
                  <a:pt x="811" y="1015"/>
                </a:lnTo>
                <a:lnTo>
                  <a:pt x="810" y="1014"/>
                </a:lnTo>
                <a:lnTo>
                  <a:pt x="811" y="1013"/>
                </a:lnTo>
                <a:lnTo>
                  <a:pt x="812" y="1012"/>
                </a:lnTo>
                <a:lnTo>
                  <a:pt x="813" y="1008"/>
                </a:lnTo>
                <a:lnTo>
                  <a:pt x="814" y="1006"/>
                </a:lnTo>
                <a:lnTo>
                  <a:pt x="814" y="1005"/>
                </a:lnTo>
                <a:lnTo>
                  <a:pt x="816" y="1005"/>
                </a:lnTo>
                <a:lnTo>
                  <a:pt x="817" y="1005"/>
                </a:lnTo>
                <a:lnTo>
                  <a:pt x="818" y="1005"/>
                </a:lnTo>
                <a:lnTo>
                  <a:pt x="820" y="1003"/>
                </a:lnTo>
                <a:lnTo>
                  <a:pt x="821" y="1005"/>
                </a:lnTo>
                <a:lnTo>
                  <a:pt x="821" y="1006"/>
                </a:lnTo>
                <a:lnTo>
                  <a:pt x="823" y="1009"/>
                </a:lnTo>
                <a:lnTo>
                  <a:pt x="824" y="1010"/>
                </a:lnTo>
                <a:lnTo>
                  <a:pt x="824" y="1012"/>
                </a:lnTo>
                <a:lnTo>
                  <a:pt x="825" y="1013"/>
                </a:lnTo>
                <a:lnTo>
                  <a:pt x="826" y="1013"/>
                </a:lnTo>
                <a:lnTo>
                  <a:pt x="826" y="1014"/>
                </a:lnTo>
                <a:lnTo>
                  <a:pt x="826" y="1015"/>
                </a:lnTo>
                <a:lnTo>
                  <a:pt x="826" y="1016"/>
                </a:lnTo>
                <a:lnTo>
                  <a:pt x="827" y="1017"/>
                </a:lnTo>
                <a:lnTo>
                  <a:pt x="827" y="1019"/>
                </a:lnTo>
                <a:lnTo>
                  <a:pt x="826" y="1020"/>
                </a:lnTo>
                <a:lnTo>
                  <a:pt x="827" y="1022"/>
                </a:lnTo>
                <a:lnTo>
                  <a:pt x="828" y="1023"/>
                </a:lnTo>
                <a:lnTo>
                  <a:pt x="834" y="1026"/>
                </a:lnTo>
                <a:lnTo>
                  <a:pt x="835" y="1026"/>
                </a:lnTo>
                <a:lnTo>
                  <a:pt x="837" y="1028"/>
                </a:lnTo>
                <a:lnTo>
                  <a:pt x="838" y="1028"/>
                </a:lnTo>
                <a:lnTo>
                  <a:pt x="840" y="1029"/>
                </a:lnTo>
                <a:lnTo>
                  <a:pt x="840" y="1030"/>
                </a:lnTo>
                <a:lnTo>
                  <a:pt x="841" y="1031"/>
                </a:lnTo>
                <a:lnTo>
                  <a:pt x="842" y="1033"/>
                </a:lnTo>
                <a:lnTo>
                  <a:pt x="842" y="1034"/>
                </a:lnTo>
                <a:lnTo>
                  <a:pt x="844" y="1034"/>
                </a:lnTo>
                <a:lnTo>
                  <a:pt x="847" y="1036"/>
                </a:lnTo>
                <a:lnTo>
                  <a:pt x="848" y="1037"/>
                </a:lnTo>
                <a:lnTo>
                  <a:pt x="853" y="1042"/>
                </a:lnTo>
                <a:lnTo>
                  <a:pt x="854" y="1042"/>
                </a:lnTo>
                <a:lnTo>
                  <a:pt x="853" y="1041"/>
                </a:lnTo>
                <a:lnTo>
                  <a:pt x="852" y="1038"/>
                </a:lnTo>
                <a:lnTo>
                  <a:pt x="852" y="1036"/>
                </a:lnTo>
                <a:lnTo>
                  <a:pt x="852" y="1035"/>
                </a:lnTo>
                <a:lnTo>
                  <a:pt x="849" y="1033"/>
                </a:lnTo>
                <a:lnTo>
                  <a:pt x="849" y="1028"/>
                </a:lnTo>
                <a:lnTo>
                  <a:pt x="851" y="1024"/>
                </a:lnTo>
                <a:lnTo>
                  <a:pt x="853" y="1021"/>
                </a:lnTo>
                <a:lnTo>
                  <a:pt x="855" y="1023"/>
                </a:lnTo>
                <a:lnTo>
                  <a:pt x="856" y="1022"/>
                </a:lnTo>
                <a:lnTo>
                  <a:pt x="858" y="1023"/>
                </a:lnTo>
                <a:lnTo>
                  <a:pt x="858" y="1024"/>
                </a:lnTo>
                <a:lnTo>
                  <a:pt x="856" y="1024"/>
                </a:lnTo>
                <a:lnTo>
                  <a:pt x="856" y="1026"/>
                </a:lnTo>
                <a:lnTo>
                  <a:pt x="856" y="1027"/>
                </a:lnTo>
                <a:lnTo>
                  <a:pt x="858" y="1027"/>
                </a:lnTo>
                <a:lnTo>
                  <a:pt x="858" y="1028"/>
                </a:lnTo>
                <a:lnTo>
                  <a:pt x="859" y="1029"/>
                </a:lnTo>
                <a:lnTo>
                  <a:pt x="859" y="1028"/>
                </a:lnTo>
                <a:lnTo>
                  <a:pt x="859" y="1027"/>
                </a:lnTo>
                <a:lnTo>
                  <a:pt x="859" y="1026"/>
                </a:lnTo>
                <a:lnTo>
                  <a:pt x="860" y="1024"/>
                </a:lnTo>
                <a:lnTo>
                  <a:pt x="860" y="1026"/>
                </a:lnTo>
                <a:lnTo>
                  <a:pt x="860" y="1028"/>
                </a:lnTo>
                <a:lnTo>
                  <a:pt x="861" y="1029"/>
                </a:lnTo>
                <a:lnTo>
                  <a:pt x="861" y="1030"/>
                </a:lnTo>
                <a:lnTo>
                  <a:pt x="861" y="1031"/>
                </a:lnTo>
                <a:lnTo>
                  <a:pt x="863" y="1031"/>
                </a:lnTo>
                <a:lnTo>
                  <a:pt x="864" y="1033"/>
                </a:lnTo>
                <a:lnTo>
                  <a:pt x="864" y="1034"/>
                </a:lnTo>
                <a:lnTo>
                  <a:pt x="863" y="1035"/>
                </a:lnTo>
                <a:lnTo>
                  <a:pt x="861" y="1036"/>
                </a:lnTo>
                <a:lnTo>
                  <a:pt x="860" y="1037"/>
                </a:lnTo>
                <a:lnTo>
                  <a:pt x="860" y="1035"/>
                </a:lnTo>
                <a:lnTo>
                  <a:pt x="859" y="1035"/>
                </a:lnTo>
                <a:lnTo>
                  <a:pt x="858" y="1036"/>
                </a:lnTo>
                <a:lnTo>
                  <a:pt x="859" y="1037"/>
                </a:lnTo>
                <a:lnTo>
                  <a:pt x="858" y="1040"/>
                </a:lnTo>
                <a:lnTo>
                  <a:pt x="860" y="1038"/>
                </a:lnTo>
                <a:lnTo>
                  <a:pt x="861" y="1040"/>
                </a:lnTo>
                <a:lnTo>
                  <a:pt x="861" y="1041"/>
                </a:lnTo>
                <a:lnTo>
                  <a:pt x="860" y="1043"/>
                </a:lnTo>
                <a:lnTo>
                  <a:pt x="860" y="1044"/>
                </a:lnTo>
                <a:lnTo>
                  <a:pt x="861" y="1044"/>
                </a:lnTo>
                <a:lnTo>
                  <a:pt x="862" y="1044"/>
                </a:lnTo>
                <a:lnTo>
                  <a:pt x="862" y="1043"/>
                </a:lnTo>
                <a:lnTo>
                  <a:pt x="863" y="1043"/>
                </a:lnTo>
                <a:lnTo>
                  <a:pt x="863" y="1042"/>
                </a:lnTo>
                <a:lnTo>
                  <a:pt x="863" y="1040"/>
                </a:lnTo>
                <a:lnTo>
                  <a:pt x="864" y="1038"/>
                </a:lnTo>
                <a:lnTo>
                  <a:pt x="864" y="1037"/>
                </a:lnTo>
                <a:lnTo>
                  <a:pt x="866" y="1038"/>
                </a:lnTo>
                <a:lnTo>
                  <a:pt x="866" y="1041"/>
                </a:lnTo>
                <a:lnTo>
                  <a:pt x="864" y="1044"/>
                </a:lnTo>
                <a:lnTo>
                  <a:pt x="864" y="1047"/>
                </a:lnTo>
                <a:lnTo>
                  <a:pt x="866" y="1047"/>
                </a:lnTo>
                <a:lnTo>
                  <a:pt x="866" y="1048"/>
                </a:lnTo>
                <a:lnTo>
                  <a:pt x="867" y="1050"/>
                </a:lnTo>
                <a:lnTo>
                  <a:pt x="867" y="1051"/>
                </a:lnTo>
                <a:lnTo>
                  <a:pt x="866" y="1052"/>
                </a:lnTo>
                <a:lnTo>
                  <a:pt x="864" y="1056"/>
                </a:lnTo>
                <a:lnTo>
                  <a:pt x="864" y="1058"/>
                </a:lnTo>
                <a:lnTo>
                  <a:pt x="863" y="1061"/>
                </a:lnTo>
                <a:lnTo>
                  <a:pt x="862" y="1064"/>
                </a:lnTo>
                <a:lnTo>
                  <a:pt x="862" y="1065"/>
                </a:lnTo>
                <a:lnTo>
                  <a:pt x="862" y="1066"/>
                </a:lnTo>
                <a:lnTo>
                  <a:pt x="861" y="1066"/>
                </a:lnTo>
                <a:lnTo>
                  <a:pt x="860" y="1066"/>
                </a:lnTo>
                <a:lnTo>
                  <a:pt x="859" y="1066"/>
                </a:lnTo>
                <a:lnTo>
                  <a:pt x="859" y="1068"/>
                </a:lnTo>
                <a:lnTo>
                  <a:pt x="860" y="1069"/>
                </a:lnTo>
                <a:lnTo>
                  <a:pt x="861" y="1069"/>
                </a:lnTo>
                <a:lnTo>
                  <a:pt x="860" y="1070"/>
                </a:lnTo>
                <a:lnTo>
                  <a:pt x="860" y="1071"/>
                </a:lnTo>
                <a:lnTo>
                  <a:pt x="860" y="1072"/>
                </a:lnTo>
                <a:lnTo>
                  <a:pt x="860" y="1073"/>
                </a:lnTo>
                <a:lnTo>
                  <a:pt x="860" y="1075"/>
                </a:lnTo>
                <a:lnTo>
                  <a:pt x="859" y="1080"/>
                </a:lnTo>
                <a:lnTo>
                  <a:pt x="858" y="1083"/>
                </a:lnTo>
                <a:lnTo>
                  <a:pt x="860" y="1085"/>
                </a:lnTo>
                <a:lnTo>
                  <a:pt x="860" y="1086"/>
                </a:lnTo>
                <a:lnTo>
                  <a:pt x="860" y="1087"/>
                </a:lnTo>
                <a:lnTo>
                  <a:pt x="860" y="1089"/>
                </a:lnTo>
                <a:lnTo>
                  <a:pt x="861" y="1090"/>
                </a:lnTo>
                <a:lnTo>
                  <a:pt x="861" y="1089"/>
                </a:lnTo>
                <a:lnTo>
                  <a:pt x="862" y="1090"/>
                </a:lnTo>
                <a:lnTo>
                  <a:pt x="861" y="1092"/>
                </a:lnTo>
                <a:lnTo>
                  <a:pt x="860" y="1093"/>
                </a:lnTo>
                <a:lnTo>
                  <a:pt x="859" y="1094"/>
                </a:lnTo>
                <a:lnTo>
                  <a:pt x="859" y="1101"/>
                </a:lnTo>
                <a:lnTo>
                  <a:pt x="861" y="1104"/>
                </a:lnTo>
                <a:lnTo>
                  <a:pt x="862" y="1107"/>
                </a:lnTo>
                <a:lnTo>
                  <a:pt x="862" y="1108"/>
                </a:lnTo>
                <a:lnTo>
                  <a:pt x="861" y="1108"/>
                </a:lnTo>
                <a:lnTo>
                  <a:pt x="858" y="1108"/>
                </a:lnTo>
                <a:lnTo>
                  <a:pt x="860" y="1108"/>
                </a:lnTo>
                <a:lnTo>
                  <a:pt x="861" y="1110"/>
                </a:lnTo>
                <a:lnTo>
                  <a:pt x="861" y="1111"/>
                </a:lnTo>
                <a:lnTo>
                  <a:pt x="861" y="1112"/>
                </a:lnTo>
                <a:lnTo>
                  <a:pt x="862" y="1113"/>
                </a:lnTo>
                <a:lnTo>
                  <a:pt x="863" y="1113"/>
                </a:lnTo>
                <a:lnTo>
                  <a:pt x="866" y="1113"/>
                </a:lnTo>
                <a:lnTo>
                  <a:pt x="866" y="1112"/>
                </a:lnTo>
                <a:lnTo>
                  <a:pt x="867" y="1112"/>
                </a:lnTo>
                <a:lnTo>
                  <a:pt x="869" y="1114"/>
                </a:lnTo>
                <a:lnTo>
                  <a:pt x="870" y="1114"/>
                </a:lnTo>
                <a:lnTo>
                  <a:pt x="871" y="1115"/>
                </a:lnTo>
                <a:lnTo>
                  <a:pt x="871" y="1118"/>
                </a:lnTo>
                <a:lnTo>
                  <a:pt x="874" y="1119"/>
                </a:lnTo>
                <a:lnTo>
                  <a:pt x="876" y="1121"/>
                </a:lnTo>
                <a:lnTo>
                  <a:pt x="876" y="1122"/>
                </a:lnTo>
                <a:lnTo>
                  <a:pt x="877" y="1124"/>
                </a:lnTo>
                <a:lnTo>
                  <a:pt x="877" y="1126"/>
                </a:lnTo>
                <a:lnTo>
                  <a:pt x="878" y="1127"/>
                </a:lnTo>
                <a:lnTo>
                  <a:pt x="878" y="1129"/>
                </a:lnTo>
                <a:lnTo>
                  <a:pt x="878" y="1131"/>
                </a:lnTo>
                <a:lnTo>
                  <a:pt x="878" y="1132"/>
                </a:lnTo>
                <a:lnTo>
                  <a:pt x="880" y="1132"/>
                </a:lnTo>
                <a:lnTo>
                  <a:pt x="880" y="1133"/>
                </a:lnTo>
                <a:lnTo>
                  <a:pt x="881" y="1134"/>
                </a:lnTo>
                <a:lnTo>
                  <a:pt x="884" y="1135"/>
                </a:lnTo>
                <a:lnTo>
                  <a:pt x="885" y="1135"/>
                </a:lnTo>
                <a:lnTo>
                  <a:pt x="885" y="1136"/>
                </a:lnTo>
                <a:lnTo>
                  <a:pt x="885" y="1138"/>
                </a:lnTo>
                <a:lnTo>
                  <a:pt x="887" y="1138"/>
                </a:lnTo>
                <a:lnTo>
                  <a:pt x="888" y="1138"/>
                </a:lnTo>
                <a:lnTo>
                  <a:pt x="888" y="1139"/>
                </a:lnTo>
                <a:lnTo>
                  <a:pt x="889" y="1139"/>
                </a:lnTo>
                <a:lnTo>
                  <a:pt x="889" y="1140"/>
                </a:lnTo>
                <a:lnTo>
                  <a:pt x="889" y="1141"/>
                </a:lnTo>
                <a:lnTo>
                  <a:pt x="892" y="1146"/>
                </a:lnTo>
                <a:lnTo>
                  <a:pt x="894" y="1148"/>
                </a:lnTo>
                <a:lnTo>
                  <a:pt x="895" y="1149"/>
                </a:lnTo>
                <a:lnTo>
                  <a:pt x="895" y="1150"/>
                </a:lnTo>
                <a:lnTo>
                  <a:pt x="896" y="1149"/>
                </a:lnTo>
                <a:lnTo>
                  <a:pt x="897" y="1149"/>
                </a:lnTo>
                <a:lnTo>
                  <a:pt x="898" y="1149"/>
                </a:lnTo>
                <a:lnTo>
                  <a:pt x="899" y="1150"/>
                </a:lnTo>
                <a:lnTo>
                  <a:pt x="901" y="1152"/>
                </a:lnTo>
                <a:lnTo>
                  <a:pt x="901" y="1153"/>
                </a:lnTo>
                <a:lnTo>
                  <a:pt x="902" y="1153"/>
                </a:lnTo>
                <a:lnTo>
                  <a:pt x="901" y="1154"/>
                </a:lnTo>
                <a:lnTo>
                  <a:pt x="901" y="1155"/>
                </a:lnTo>
                <a:lnTo>
                  <a:pt x="901" y="1156"/>
                </a:lnTo>
                <a:lnTo>
                  <a:pt x="901" y="1157"/>
                </a:lnTo>
                <a:lnTo>
                  <a:pt x="902" y="1157"/>
                </a:lnTo>
                <a:lnTo>
                  <a:pt x="903" y="1157"/>
                </a:lnTo>
                <a:lnTo>
                  <a:pt x="903" y="1156"/>
                </a:lnTo>
                <a:lnTo>
                  <a:pt x="903" y="1155"/>
                </a:lnTo>
                <a:lnTo>
                  <a:pt x="903" y="1154"/>
                </a:lnTo>
                <a:lnTo>
                  <a:pt x="904" y="1154"/>
                </a:lnTo>
                <a:lnTo>
                  <a:pt x="904" y="1155"/>
                </a:lnTo>
                <a:lnTo>
                  <a:pt x="906" y="1155"/>
                </a:lnTo>
                <a:lnTo>
                  <a:pt x="908" y="1156"/>
                </a:lnTo>
                <a:lnTo>
                  <a:pt x="909" y="1157"/>
                </a:lnTo>
                <a:lnTo>
                  <a:pt x="910" y="1159"/>
                </a:lnTo>
                <a:lnTo>
                  <a:pt x="910" y="1156"/>
                </a:lnTo>
                <a:lnTo>
                  <a:pt x="910" y="1155"/>
                </a:lnTo>
                <a:lnTo>
                  <a:pt x="909" y="1154"/>
                </a:lnTo>
                <a:lnTo>
                  <a:pt x="909" y="1153"/>
                </a:lnTo>
                <a:lnTo>
                  <a:pt x="906" y="1152"/>
                </a:lnTo>
                <a:lnTo>
                  <a:pt x="906" y="1150"/>
                </a:lnTo>
                <a:lnTo>
                  <a:pt x="908" y="1149"/>
                </a:lnTo>
                <a:lnTo>
                  <a:pt x="909" y="1150"/>
                </a:lnTo>
                <a:lnTo>
                  <a:pt x="910" y="1150"/>
                </a:lnTo>
                <a:lnTo>
                  <a:pt x="911" y="1152"/>
                </a:lnTo>
                <a:lnTo>
                  <a:pt x="912" y="1153"/>
                </a:lnTo>
                <a:lnTo>
                  <a:pt x="913" y="1154"/>
                </a:lnTo>
                <a:lnTo>
                  <a:pt x="912" y="1155"/>
                </a:lnTo>
                <a:lnTo>
                  <a:pt x="912" y="1156"/>
                </a:lnTo>
                <a:lnTo>
                  <a:pt x="913" y="1157"/>
                </a:lnTo>
                <a:lnTo>
                  <a:pt x="913" y="1156"/>
                </a:lnTo>
                <a:lnTo>
                  <a:pt x="915" y="1156"/>
                </a:lnTo>
                <a:lnTo>
                  <a:pt x="917" y="1154"/>
                </a:lnTo>
                <a:lnTo>
                  <a:pt x="917" y="1156"/>
                </a:lnTo>
                <a:lnTo>
                  <a:pt x="917" y="1159"/>
                </a:lnTo>
                <a:lnTo>
                  <a:pt x="917" y="1162"/>
                </a:lnTo>
                <a:lnTo>
                  <a:pt x="918" y="1163"/>
                </a:lnTo>
                <a:lnTo>
                  <a:pt x="919" y="1164"/>
                </a:lnTo>
                <a:lnTo>
                  <a:pt x="920" y="1166"/>
                </a:lnTo>
                <a:lnTo>
                  <a:pt x="922" y="1166"/>
                </a:lnTo>
                <a:lnTo>
                  <a:pt x="923" y="1166"/>
                </a:lnTo>
                <a:lnTo>
                  <a:pt x="923" y="1164"/>
                </a:lnTo>
                <a:lnTo>
                  <a:pt x="923" y="1167"/>
                </a:lnTo>
                <a:lnTo>
                  <a:pt x="924" y="1168"/>
                </a:lnTo>
                <a:lnTo>
                  <a:pt x="925" y="1169"/>
                </a:lnTo>
                <a:lnTo>
                  <a:pt x="925" y="1170"/>
                </a:lnTo>
                <a:lnTo>
                  <a:pt x="925" y="1171"/>
                </a:lnTo>
                <a:lnTo>
                  <a:pt x="927" y="1184"/>
                </a:lnTo>
                <a:lnTo>
                  <a:pt x="930" y="1192"/>
                </a:lnTo>
                <a:lnTo>
                  <a:pt x="931" y="1194"/>
                </a:lnTo>
                <a:lnTo>
                  <a:pt x="933" y="1198"/>
                </a:lnTo>
                <a:lnTo>
                  <a:pt x="934" y="1201"/>
                </a:lnTo>
                <a:lnTo>
                  <a:pt x="944" y="1210"/>
                </a:lnTo>
                <a:lnTo>
                  <a:pt x="945" y="1210"/>
                </a:lnTo>
                <a:lnTo>
                  <a:pt x="946" y="1210"/>
                </a:lnTo>
                <a:lnTo>
                  <a:pt x="951" y="1212"/>
                </a:lnTo>
                <a:lnTo>
                  <a:pt x="952" y="1215"/>
                </a:lnTo>
                <a:lnTo>
                  <a:pt x="954" y="1217"/>
                </a:lnTo>
                <a:lnTo>
                  <a:pt x="954" y="1220"/>
                </a:lnTo>
                <a:lnTo>
                  <a:pt x="955" y="1224"/>
                </a:lnTo>
                <a:lnTo>
                  <a:pt x="954" y="1230"/>
                </a:lnTo>
                <a:lnTo>
                  <a:pt x="954" y="1231"/>
                </a:lnTo>
                <a:lnTo>
                  <a:pt x="958" y="1239"/>
                </a:lnTo>
                <a:lnTo>
                  <a:pt x="958" y="1240"/>
                </a:lnTo>
                <a:lnTo>
                  <a:pt x="959" y="1241"/>
                </a:lnTo>
                <a:lnTo>
                  <a:pt x="961" y="1243"/>
                </a:lnTo>
                <a:lnTo>
                  <a:pt x="961" y="1244"/>
                </a:lnTo>
                <a:lnTo>
                  <a:pt x="960" y="1245"/>
                </a:lnTo>
                <a:lnTo>
                  <a:pt x="959" y="1245"/>
                </a:lnTo>
                <a:lnTo>
                  <a:pt x="958" y="1244"/>
                </a:lnTo>
                <a:lnTo>
                  <a:pt x="956" y="1244"/>
                </a:lnTo>
                <a:lnTo>
                  <a:pt x="956" y="1245"/>
                </a:lnTo>
                <a:lnTo>
                  <a:pt x="958" y="1245"/>
                </a:lnTo>
                <a:lnTo>
                  <a:pt x="959" y="1246"/>
                </a:lnTo>
                <a:lnTo>
                  <a:pt x="960" y="1247"/>
                </a:lnTo>
                <a:lnTo>
                  <a:pt x="961" y="1248"/>
                </a:lnTo>
                <a:lnTo>
                  <a:pt x="962" y="1250"/>
                </a:lnTo>
                <a:lnTo>
                  <a:pt x="962" y="1251"/>
                </a:lnTo>
                <a:lnTo>
                  <a:pt x="963" y="1252"/>
                </a:lnTo>
                <a:lnTo>
                  <a:pt x="967" y="1252"/>
                </a:lnTo>
                <a:lnTo>
                  <a:pt x="968" y="1253"/>
                </a:lnTo>
                <a:lnTo>
                  <a:pt x="970" y="1254"/>
                </a:lnTo>
                <a:lnTo>
                  <a:pt x="972" y="1254"/>
                </a:lnTo>
                <a:lnTo>
                  <a:pt x="972" y="1253"/>
                </a:lnTo>
                <a:lnTo>
                  <a:pt x="972" y="1252"/>
                </a:lnTo>
                <a:lnTo>
                  <a:pt x="973" y="1252"/>
                </a:lnTo>
                <a:lnTo>
                  <a:pt x="973" y="1254"/>
                </a:lnTo>
                <a:lnTo>
                  <a:pt x="974" y="1254"/>
                </a:lnTo>
                <a:lnTo>
                  <a:pt x="976" y="1255"/>
                </a:lnTo>
                <a:lnTo>
                  <a:pt x="977" y="1257"/>
                </a:lnTo>
                <a:lnTo>
                  <a:pt x="977" y="1259"/>
                </a:lnTo>
                <a:lnTo>
                  <a:pt x="977" y="1266"/>
                </a:lnTo>
                <a:lnTo>
                  <a:pt x="974" y="1267"/>
                </a:lnTo>
                <a:lnTo>
                  <a:pt x="973" y="1268"/>
                </a:lnTo>
                <a:lnTo>
                  <a:pt x="973" y="1269"/>
                </a:lnTo>
                <a:lnTo>
                  <a:pt x="974" y="1268"/>
                </a:lnTo>
                <a:lnTo>
                  <a:pt x="977" y="1267"/>
                </a:lnTo>
                <a:lnTo>
                  <a:pt x="979" y="1267"/>
                </a:lnTo>
                <a:lnTo>
                  <a:pt x="980" y="1268"/>
                </a:lnTo>
                <a:lnTo>
                  <a:pt x="979" y="1269"/>
                </a:lnTo>
                <a:lnTo>
                  <a:pt x="977" y="1269"/>
                </a:lnTo>
                <a:lnTo>
                  <a:pt x="977" y="1271"/>
                </a:lnTo>
                <a:lnTo>
                  <a:pt x="979" y="1271"/>
                </a:lnTo>
                <a:lnTo>
                  <a:pt x="979" y="1272"/>
                </a:lnTo>
                <a:lnTo>
                  <a:pt x="977" y="1273"/>
                </a:lnTo>
                <a:lnTo>
                  <a:pt x="975" y="1274"/>
                </a:lnTo>
                <a:lnTo>
                  <a:pt x="974" y="1275"/>
                </a:lnTo>
                <a:lnTo>
                  <a:pt x="973" y="1278"/>
                </a:lnTo>
                <a:lnTo>
                  <a:pt x="974" y="1281"/>
                </a:lnTo>
                <a:lnTo>
                  <a:pt x="973" y="1283"/>
                </a:lnTo>
                <a:lnTo>
                  <a:pt x="972" y="1283"/>
                </a:lnTo>
                <a:lnTo>
                  <a:pt x="972" y="1285"/>
                </a:lnTo>
                <a:lnTo>
                  <a:pt x="973" y="1286"/>
                </a:lnTo>
                <a:lnTo>
                  <a:pt x="974" y="1287"/>
                </a:lnTo>
                <a:lnTo>
                  <a:pt x="973" y="1287"/>
                </a:lnTo>
                <a:lnTo>
                  <a:pt x="974" y="1288"/>
                </a:lnTo>
                <a:lnTo>
                  <a:pt x="974" y="1289"/>
                </a:lnTo>
                <a:lnTo>
                  <a:pt x="975" y="1290"/>
                </a:lnTo>
                <a:lnTo>
                  <a:pt x="977" y="1290"/>
                </a:lnTo>
                <a:lnTo>
                  <a:pt x="979" y="1295"/>
                </a:lnTo>
                <a:lnTo>
                  <a:pt x="979" y="1297"/>
                </a:lnTo>
                <a:lnTo>
                  <a:pt x="979" y="1300"/>
                </a:lnTo>
                <a:lnTo>
                  <a:pt x="979" y="1301"/>
                </a:lnTo>
                <a:lnTo>
                  <a:pt x="979" y="1302"/>
                </a:lnTo>
                <a:lnTo>
                  <a:pt x="977" y="1302"/>
                </a:lnTo>
                <a:lnTo>
                  <a:pt x="977" y="1303"/>
                </a:lnTo>
                <a:lnTo>
                  <a:pt x="977" y="1306"/>
                </a:lnTo>
                <a:lnTo>
                  <a:pt x="980" y="1302"/>
                </a:lnTo>
                <a:lnTo>
                  <a:pt x="981" y="1302"/>
                </a:lnTo>
                <a:lnTo>
                  <a:pt x="981" y="1300"/>
                </a:lnTo>
                <a:lnTo>
                  <a:pt x="981" y="1299"/>
                </a:lnTo>
                <a:lnTo>
                  <a:pt x="982" y="1297"/>
                </a:lnTo>
                <a:lnTo>
                  <a:pt x="982" y="1296"/>
                </a:lnTo>
                <a:lnTo>
                  <a:pt x="981" y="1295"/>
                </a:lnTo>
                <a:lnTo>
                  <a:pt x="982" y="1296"/>
                </a:lnTo>
                <a:lnTo>
                  <a:pt x="982" y="1297"/>
                </a:lnTo>
                <a:lnTo>
                  <a:pt x="982" y="1300"/>
                </a:lnTo>
                <a:lnTo>
                  <a:pt x="983" y="1303"/>
                </a:lnTo>
                <a:lnTo>
                  <a:pt x="984" y="1304"/>
                </a:lnTo>
                <a:lnTo>
                  <a:pt x="986" y="1306"/>
                </a:lnTo>
                <a:lnTo>
                  <a:pt x="988" y="1306"/>
                </a:lnTo>
                <a:lnTo>
                  <a:pt x="989" y="1306"/>
                </a:lnTo>
                <a:lnTo>
                  <a:pt x="989" y="1307"/>
                </a:lnTo>
                <a:lnTo>
                  <a:pt x="988" y="1308"/>
                </a:lnTo>
                <a:lnTo>
                  <a:pt x="987" y="1309"/>
                </a:lnTo>
                <a:lnTo>
                  <a:pt x="986" y="1313"/>
                </a:lnTo>
                <a:lnTo>
                  <a:pt x="984" y="1313"/>
                </a:lnTo>
                <a:lnTo>
                  <a:pt x="984" y="1314"/>
                </a:lnTo>
                <a:lnTo>
                  <a:pt x="983" y="1317"/>
                </a:lnTo>
                <a:lnTo>
                  <a:pt x="982" y="1317"/>
                </a:lnTo>
                <a:lnTo>
                  <a:pt x="981" y="1321"/>
                </a:lnTo>
                <a:lnTo>
                  <a:pt x="981" y="1322"/>
                </a:lnTo>
                <a:lnTo>
                  <a:pt x="977" y="1329"/>
                </a:lnTo>
                <a:lnTo>
                  <a:pt x="976" y="1331"/>
                </a:lnTo>
                <a:lnTo>
                  <a:pt x="976" y="1332"/>
                </a:lnTo>
                <a:lnTo>
                  <a:pt x="976" y="1334"/>
                </a:lnTo>
                <a:lnTo>
                  <a:pt x="977" y="1335"/>
                </a:lnTo>
                <a:lnTo>
                  <a:pt x="977" y="1336"/>
                </a:lnTo>
                <a:lnTo>
                  <a:pt x="979" y="1336"/>
                </a:lnTo>
                <a:lnTo>
                  <a:pt x="980" y="1336"/>
                </a:lnTo>
                <a:lnTo>
                  <a:pt x="980" y="1337"/>
                </a:lnTo>
                <a:lnTo>
                  <a:pt x="979" y="1339"/>
                </a:lnTo>
                <a:lnTo>
                  <a:pt x="977" y="1342"/>
                </a:lnTo>
                <a:lnTo>
                  <a:pt x="975" y="1356"/>
                </a:lnTo>
                <a:lnTo>
                  <a:pt x="975" y="1357"/>
                </a:lnTo>
                <a:lnTo>
                  <a:pt x="976" y="1358"/>
                </a:lnTo>
                <a:lnTo>
                  <a:pt x="977" y="1358"/>
                </a:lnTo>
                <a:lnTo>
                  <a:pt x="976" y="1362"/>
                </a:lnTo>
                <a:lnTo>
                  <a:pt x="976" y="1363"/>
                </a:lnTo>
                <a:lnTo>
                  <a:pt x="976" y="1365"/>
                </a:lnTo>
                <a:lnTo>
                  <a:pt x="976" y="1366"/>
                </a:lnTo>
                <a:lnTo>
                  <a:pt x="977" y="1366"/>
                </a:lnTo>
                <a:lnTo>
                  <a:pt x="976" y="1367"/>
                </a:lnTo>
                <a:lnTo>
                  <a:pt x="976" y="1369"/>
                </a:lnTo>
                <a:lnTo>
                  <a:pt x="975" y="1370"/>
                </a:lnTo>
                <a:lnTo>
                  <a:pt x="975" y="1371"/>
                </a:lnTo>
                <a:lnTo>
                  <a:pt x="975" y="1373"/>
                </a:lnTo>
                <a:lnTo>
                  <a:pt x="975" y="1376"/>
                </a:lnTo>
                <a:lnTo>
                  <a:pt x="977" y="1385"/>
                </a:lnTo>
                <a:lnTo>
                  <a:pt x="977" y="1387"/>
                </a:lnTo>
                <a:lnTo>
                  <a:pt x="975" y="1388"/>
                </a:lnTo>
                <a:lnTo>
                  <a:pt x="974" y="1387"/>
                </a:lnTo>
                <a:lnTo>
                  <a:pt x="970" y="1387"/>
                </a:lnTo>
                <a:lnTo>
                  <a:pt x="968" y="1388"/>
                </a:lnTo>
                <a:lnTo>
                  <a:pt x="967" y="1391"/>
                </a:lnTo>
                <a:lnTo>
                  <a:pt x="966" y="1391"/>
                </a:lnTo>
                <a:lnTo>
                  <a:pt x="965" y="1392"/>
                </a:lnTo>
                <a:lnTo>
                  <a:pt x="965" y="1394"/>
                </a:lnTo>
                <a:lnTo>
                  <a:pt x="966" y="1394"/>
                </a:lnTo>
                <a:lnTo>
                  <a:pt x="967" y="1395"/>
                </a:lnTo>
                <a:lnTo>
                  <a:pt x="968" y="1395"/>
                </a:lnTo>
                <a:lnTo>
                  <a:pt x="969" y="1394"/>
                </a:lnTo>
                <a:lnTo>
                  <a:pt x="969" y="1395"/>
                </a:lnTo>
                <a:lnTo>
                  <a:pt x="969" y="1398"/>
                </a:lnTo>
                <a:lnTo>
                  <a:pt x="968" y="1399"/>
                </a:lnTo>
                <a:lnTo>
                  <a:pt x="967" y="1399"/>
                </a:lnTo>
                <a:lnTo>
                  <a:pt x="966" y="1400"/>
                </a:lnTo>
                <a:lnTo>
                  <a:pt x="965" y="1401"/>
                </a:lnTo>
                <a:lnTo>
                  <a:pt x="966" y="1402"/>
                </a:lnTo>
                <a:lnTo>
                  <a:pt x="966" y="1404"/>
                </a:lnTo>
                <a:lnTo>
                  <a:pt x="967" y="1405"/>
                </a:lnTo>
                <a:lnTo>
                  <a:pt x="968" y="1405"/>
                </a:lnTo>
                <a:lnTo>
                  <a:pt x="970" y="1406"/>
                </a:lnTo>
                <a:lnTo>
                  <a:pt x="972" y="1407"/>
                </a:lnTo>
                <a:lnTo>
                  <a:pt x="972" y="1408"/>
                </a:lnTo>
                <a:lnTo>
                  <a:pt x="972" y="1412"/>
                </a:lnTo>
                <a:lnTo>
                  <a:pt x="972" y="1414"/>
                </a:lnTo>
                <a:lnTo>
                  <a:pt x="973" y="1415"/>
                </a:lnTo>
                <a:lnTo>
                  <a:pt x="974" y="1415"/>
                </a:lnTo>
                <a:lnTo>
                  <a:pt x="975" y="1415"/>
                </a:lnTo>
                <a:lnTo>
                  <a:pt x="975" y="1416"/>
                </a:lnTo>
                <a:lnTo>
                  <a:pt x="976" y="1416"/>
                </a:lnTo>
                <a:lnTo>
                  <a:pt x="976" y="1418"/>
                </a:lnTo>
                <a:lnTo>
                  <a:pt x="976" y="1420"/>
                </a:lnTo>
                <a:lnTo>
                  <a:pt x="976" y="1421"/>
                </a:lnTo>
                <a:lnTo>
                  <a:pt x="977" y="1423"/>
                </a:lnTo>
                <a:lnTo>
                  <a:pt x="977" y="1425"/>
                </a:lnTo>
                <a:lnTo>
                  <a:pt x="977" y="1428"/>
                </a:lnTo>
                <a:lnTo>
                  <a:pt x="977" y="1429"/>
                </a:lnTo>
                <a:lnTo>
                  <a:pt x="977" y="1430"/>
                </a:lnTo>
                <a:lnTo>
                  <a:pt x="979" y="1433"/>
                </a:lnTo>
                <a:lnTo>
                  <a:pt x="980" y="1435"/>
                </a:lnTo>
                <a:lnTo>
                  <a:pt x="980" y="1436"/>
                </a:lnTo>
                <a:lnTo>
                  <a:pt x="982" y="1439"/>
                </a:lnTo>
                <a:lnTo>
                  <a:pt x="982" y="1440"/>
                </a:lnTo>
                <a:lnTo>
                  <a:pt x="982" y="1441"/>
                </a:lnTo>
                <a:lnTo>
                  <a:pt x="981" y="1442"/>
                </a:lnTo>
                <a:lnTo>
                  <a:pt x="982" y="1442"/>
                </a:lnTo>
                <a:lnTo>
                  <a:pt x="983" y="1442"/>
                </a:lnTo>
                <a:lnTo>
                  <a:pt x="983" y="1441"/>
                </a:lnTo>
                <a:lnTo>
                  <a:pt x="984" y="1441"/>
                </a:lnTo>
                <a:lnTo>
                  <a:pt x="984" y="1442"/>
                </a:lnTo>
                <a:lnTo>
                  <a:pt x="982" y="1446"/>
                </a:lnTo>
                <a:lnTo>
                  <a:pt x="982" y="1447"/>
                </a:lnTo>
                <a:lnTo>
                  <a:pt x="982" y="1451"/>
                </a:lnTo>
                <a:lnTo>
                  <a:pt x="981" y="1449"/>
                </a:lnTo>
                <a:lnTo>
                  <a:pt x="980" y="1450"/>
                </a:lnTo>
                <a:lnTo>
                  <a:pt x="980" y="1451"/>
                </a:lnTo>
                <a:lnTo>
                  <a:pt x="980" y="1453"/>
                </a:lnTo>
                <a:lnTo>
                  <a:pt x="980" y="1454"/>
                </a:lnTo>
                <a:lnTo>
                  <a:pt x="981" y="1454"/>
                </a:lnTo>
                <a:lnTo>
                  <a:pt x="981" y="1453"/>
                </a:lnTo>
                <a:lnTo>
                  <a:pt x="982" y="1451"/>
                </a:lnTo>
                <a:lnTo>
                  <a:pt x="982" y="1454"/>
                </a:lnTo>
                <a:lnTo>
                  <a:pt x="981" y="1461"/>
                </a:lnTo>
                <a:lnTo>
                  <a:pt x="982" y="1462"/>
                </a:lnTo>
                <a:lnTo>
                  <a:pt x="983" y="1464"/>
                </a:lnTo>
                <a:lnTo>
                  <a:pt x="984" y="1467"/>
                </a:lnTo>
                <a:lnTo>
                  <a:pt x="982" y="1469"/>
                </a:lnTo>
                <a:lnTo>
                  <a:pt x="975" y="1472"/>
                </a:lnTo>
                <a:lnTo>
                  <a:pt x="973" y="1472"/>
                </a:lnTo>
                <a:lnTo>
                  <a:pt x="972" y="1472"/>
                </a:lnTo>
                <a:lnTo>
                  <a:pt x="970" y="1471"/>
                </a:lnTo>
                <a:lnTo>
                  <a:pt x="966" y="1472"/>
                </a:lnTo>
                <a:lnTo>
                  <a:pt x="965" y="1472"/>
                </a:lnTo>
                <a:lnTo>
                  <a:pt x="963" y="1471"/>
                </a:lnTo>
                <a:lnTo>
                  <a:pt x="962" y="1472"/>
                </a:lnTo>
                <a:lnTo>
                  <a:pt x="961" y="1474"/>
                </a:lnTo>
                <a:lnTo>
                  <a:pt x="961" y="1475"/>
                </a:lnTo>
                <a:lnTo>
                  <a:pt x="960" y="1475"/>
                </a:lnTo>
                <a:lnTo>
                  <a:pt x="959" y="1477"/>
                </a:lnTo>
                <a:lnTo>
                  <a:pt x="958" y="1477"/>
                </a:lnTo>
                <a:lnTo>
                  <a:pt x="956" y="1478"/>
                </a:lnTo>
                <a:lnTo>
                  <a:pt x="955" y="1477"/>
                </a:lnTo>
                <a:lnTo>
                  <a:pt x="954" y="1477"/>
                </a:lnTo>
                <a:lnTo>
                  <a:pt x="951" y="1476"/>
                </a:lnTo>
                <a:lnTo>
                  <a:pt x="949" y="1476"/>
                </a:lnTo>
                <a:lnTo>
                  <a:pt x="946" y="1475"/>
                </a:lnTo>
                <a:lnTo>
                  <a:pt x="944" y="1474"/>
                </a:lnTo>
                <a:lnTo>
                  <a:pt x="942" y="1474"/>
                </a:lnTo>
                <a:lnTo>
                  <a:pt x="941" y="1474"/>
                </a:lnTo>
                <a:lnTo>
                  <a:pt x="940" y="1474"/>
                </a:lnTo>
                <a:lnTo>
                  <a:pt x="939" y="1474"/>
                </a:lnTo>
                <a:lnTo>
                  <a:pt x="939" y="1475"/>
                </a:lnTo>
                <a:lnTo>
                  <a:pt x="937" y="1475"/>
                </a:lnTo>
                <a:lnTo>
                  <a:pt x="935" y="1475"/>
                </a:lnTo>
                <a:lnTo>
                  <a:pt x="934" y="1475"/>
                </a:lnTo>
                <a:lnTo>
                  <a:pt x="928" y="1471"/>
                </a:lnTo>
                <a:lnTo>
                  <a:pt x="927" y="1470"/>
                </a:lnTo>
                <a:lnTo>
                  <a:pt x="926" y="1469"/>
                </a:lnTo>
                <a:lnTo>
                  <a:pt x="925" y="1469"/>
                </a:lnTo>
                <a:lnTo>
                  <a:pt x="925" y="1470"/>
                </a:lnTo>
                <a:lnTo>
                  <a:pt x="924" y="1471"/>
                </a:lnTo>
                <a:lnTo>
                  <a:pt x="923" y="1471"/>
                </a:lnTo>
                <a:lnTo>
                  <a:pt x="922" y="1470"/>
                </a:lnTo>
                <a:lnTo>
                  <a:pt x="920" y="1469"/>
                </a:lnTo>
                <a:lnTo>
                  <a:pt x="922" y="1468"/>
                </a:lnTo>
                <a:lnTo>
                  <a:pt x="920" y="1467"/>
                </a:lnTo>
                <a:lnTo>
                  <a:pt x="919" y="1465"/>
                </a:lnTo>
                <a:lnTo>
                  <a:pt x="918" y="1465"/>
                </a:lnTo>
                <a:lnTo>
                  <a:pt x="916" y="1468"/>
                </a:lnTo>
                <a:lnTo>
                  <a:pt x="915" y="1468"/>
                </a:lnTo>
                <a:lnTo>
                  <a:pt x="912" y="1470"/>
                </a:lnTo>
                <a:lnTo>
                  <a:pt x="912" y="1471"/>
                </a:lnTo>
                <a:lnTo>
                  <a:pt x="911" y="1471"/>
                </a:lnTo>
                <a:lnTo>
                  <a:pt x="909" y="1472"/>
                </a:lnTo>
                <a:lnTo>
                  <a:pt x="906" y="1472"/>
                </a:lnTo>
                <a:lnTo>
                  <a:pt x="905" y="1472"/>
                </a:lnTo>
                <a:lnTo>
                  <a:pt x="904" y="1472"/>
                </a:lnTo>
                <a:lnTo>
                  <a:pt x="903" y="1474"/>
                </a:lnTo>
                <a:lnTo>
                  <a:pt x="902" y="1475"/>
                </a:lnTo>
                <a:lnTo>
                  <a:pt x="901" y="1475"/>
                </a:lnTo>
                <a:lnTo>
                  <a:pt x="899" y="1475"/>
                </a:lnTo>
                <a:lnTo>
                  <a:pt x="897" y="1475"/>
                </a:lnTo>
                <a:lnTo>
                  <a:pt x="896" y="1475"/>
                </a:lnTo>
                <a:lnTo>
                  <a:pt x="888" y="1477"/>
                </a:lnTo>
                <a:lnTo>
                  <a:pt x="888" y="1478"/>
                </a:lnTo>
                <a:lnTo>
                  <a:pt x="887" y="1478"/>
                </a:lnTo>
                <a:lnTo>
                  <a:pt x="885" y="1479"/>
                </a:lnTo>
                <a:lnTo>
                  <a:pt x="884" y="1479"/>
                </a:lnTo>
                <a:lnTo>
                  <a:pt x="883" y="1479"/>
                </a:lnTo>
                <a:lnTo>
                  <a:pt x="882" y="1481"/>
                </a:lnTo>
                <a:lnTo>
                  <a:pt x="882" y="1482"/>
                </a:lnTo>
                <a:lnTo>
                  <a:pt x="883" y="1484"/>
                </a:lnTo>
                <a:lnTo>
                  <a:pt x="883" y="1485"/>
                </a:lnTo>
                <a:lnTo>
                  <a:pt x="883" y="1486"/>
                </a:lnTo>
                <a:lnTo>
                  <a:pt x="883" y="1488"/>
                </a:lnTo>
                <a:lnTo>
                  <a:pt x="884" y="1488"/>
                </a:lnTo>
                <a:lnTo>
                  <a:pt x="885" y="1490"/>
                </a:lnTo>
                <a:lnTo>
                  <a:pt x="887" y="1492"/>
                </a:lnTo>
                <a:lnTo>
                  <a:pt x="887" y="1493"/>
                </a:lnTo>
                <a:lnTo>
                  <a:pt x="885" y="1495"/>
                </a:lnTo>
                <a:lnTo>
                  <a:pt x="885" y="1496"/>
                </a:lnTo>
                <a:lnTo>
                  <a:pt x="884" y="1498"/>
                </a:lnTo>
                <a:lnTo>
                  <a:pt x="884" y="1499"/>
                </a:lnTo>
                <a:lnTo>
                  <a:pt x="884" y="1500"/>
                </a:lnTo>
                <a:lnTo>
                  <a:pt x="884" y="1502"/>
                </a:lnTo>
                <a:lnTo>
                  <a:pt x="883" y="1503"/>
                </a:lnTo>
                <a:lnTo>
                  <a:pt x="883" y="1505"/>
                </a:lnTo>
                <a:lnTo>
                  <a:pt x="882" y="1505"/>
                </a:lnTo>
                <a:lnTo>
                  <a:pt x="882" y="1506"/>
                </a:lnTo>
                <a:lnTo>
                  <a:pt x="881" y="1506"/>
                </a:lnTo>
                <a:lnTo>
                  <a:pt x="881" y="1507"/>
                </a:lnTo>
                <a:lnTo>
                  <a:pt x="880" y="1506"/>
                </a:lnTo>
                <a:lnTo>
                  <a:pt x="878" y="1507"/>
                </a:lnTo>
                <a:lnTo>
                  <a:pt x="876" y="1507"/>
                </a:lnTo>
                <a:lnTo>
                  <a:pt x="875" y="1507"/>
                </a:lnTo>
                <a:lnTo>
                  <a:pt x="874" y="1507"/>
                </a:lnTo>
                <a:lnTo>
                  <a:pt x="873" y="1506"/>
                </a:lnTo>
                <a:lnTo>
                  <a:pt x="871" y="1506"/>
                </a:lnTo>
                <a:lnTo>
                  <a:pt x="870" y="1507"/>
                </a:lnTo>
                <a:lnTo>
                  <a:pt x="869" y="1510"/>
                </a:lnTo>
                <a:lnTo>
                  <a:pt x="868" y="1510"/>
                </a:lnTo>
                <a:lnTo>
                  <a:pt x="868" y="1509"/>
                </a:lnTo>
                <a:lnTo>
                  <a:pt x="867" y="1509"/>
                </a:lnTo>
                <a:lnTo>
                  <a:pt x="866" y="1509"/>
                </a:lnTo>
                <a:lnTo>
                  <a:pt x="866" y="1507"/>
                </a:lnTo>
                <a:lnTo>
                  <a:pt x="863" y="1503"/>
                </a:lnTo>
                <a:lnTo>
                  <a:pt x="862" y="1504"/>
                </a:lnTo>
                <a:lnTo>
                  <a:pt x="860" y="1505"/>
                </a:lnTo>
                <a:lnTo>
                  <a:pt x="859" y="1505"/>
                </a:lnTo>
                <a:lnTo>
                  <a:pt x="858" y="1505"/>
                </a:lnTo>
                <a:lnTo>
                  <a:pt x="856" y="1505"/>
                </a:lnTo>
                <a:lnTo>
                  <a:pt x="855" y="1506"/>
                </a:lnTo>
                <a:lnTo>
                  <a:pt x="854" y="1506"/>
                </a:lnTo>
                <a:lnTo>
                  <a:pt x="853" y="1506"/>
                </a:lnTo>
                <a:lnTo>
                  <a:pt x="852" y="1506"/>
                </a:lnTo>
                <a:lnTo>
                  <a:pt x="852" y="1507"/>
                </a:lnTo>
                <a:lnTo>
                  <a:pt x="849" y="1510"/>
                </a:lnTo>
                <a:lnTo>
                  <a:pt x="849" y="1511"/>
                </a:lnTo>
                <a:lnTo>
                  <a:pt x="849" y="1513"/>
                </a:lnTo>
                <a:lnTo>
                  <a:pt x="848" y="1514"/>
                </a:lnTo>
                <a:lnTo>
                  <a:pt x="847" y="1514"/>
                </a:lnTo>
                <a:lnTo>
                  <a:pt x="846" y="1516"/>
                </a:lnTo>
                <a:lnTo>
                  <a:pt x="845" y="1517"/>
                </a:lnTo>
                <a:lnTo>
                  <a:pt x="845" y="1518"/>
                </a:lnTo>
                <a:lnTo>
                  <a:pt x="844" y="1518"/>
                </a:lnTo>
                <a:lnTo>
                  <a:pt x="842" y="1518"/>
                </a:lnTo>
                <a:lnTo>
                  <a:pt x="842" y="1519"/>
                </a:lnTo>
                <a:lnTo>
                  <a:pt x="841" y="1519"/>
                </a:lnTo>
                <a:lnTo>
                  <a:pt x="840" y="1520"/>
                </a:lnTo>
                <a:lnTo>
                  <a:pt x="839" y="1520"/>
                </a:lnTo>
                <a:lnTo>
                  <a:pt x="838" y="1520"/>
                </a:lnTo>
                <a:lnTo>
                  <a:pt x="837" y="1519"/>
                </a:lnTo>
                <a:lnTo>
                  <a:pt x="837" y="1518"/>
                </a:lnTo>
                <a:lnTo>
                  <a:pt x="837" y="1517"/>
                </a:lnTo>
                <a:lnTo>
                  <a:pt x="837" y="1516"/>
                </a:lnTo>
                <a:lnTo>
                  <a:pt x="835" y="1516"/>
                </a:lnTo>
                <a:lnTo>
                  <a:pt x="835" y="1514"/>
                </a:lnTo>
                <a:lnTo>
                  <a:pt x="835" y="1512"/>
                </a:lnTo>
                <a:lnTo>
                  <a:pt x="835" y="1510"/>
                </a:lnTo>
                <a:lnTo>
                  <a:pt x="835" y="1509"/>
                </a:lnTo>
                <a:lnTo>
                  <a:pt x="837" y="1507"/>
                </a:lnTo>
                <a:lnTo>
                  <a:pt x="835" y="1506"/>
                </a:lnTo>
                <a:lnTo>
                  <a:pt x="835" y="1502"/>
                </a:lnTo>
                <a:lnTo>
                  <a:pt x="832" y="1498"/>
                </a:lnTo>
                <a:lnTo>
                  <a:pt x="830" y="1496"/>
                </a:lnTo>
                <a:lnTo>
                  <a:pt x="828" y="1495"/>
                </a:lnTo>
                <a:lnTo>
                  <a:pt x="827" y="1495"/>
                </a:lnTo>
                <a:lnTo>
                  <a:pt x="825" y="1495"/>
                </a:lnTo>
                <a:lnTo>
                  <a:pt x="823" y="1493"/>
                </a:lnTo>
                <a:lnTo>
                  <a:pt x="823" y="1492"/>
                </a:lnTo>
                <a:lnTo>
                  <a:pt x="823" y="1490"/>
                </a:lnTo>
                <a:lnTo>
                  <a:pt x="823" y="1488"/>
                </a:lnTo>
                <a:lnTo>
                  <a:pt x="823" y="1486"/>
                </a:lnTo>
                <a:lnTo>
                  <a:pt x="821" y="1485"/>
                </a:lnTo>
                <a:lnTo>
                  <a:pt x="819" y="1485"/>
                </a:lnTo>
                <a:lnTo>
                  <a:pt x="818" y="1485"/>
                </a:lnTo>
                <a:lnTo>
                  <a:pt x="817" y="1484"/>
                </a:lnTo>
                <a:lnTo>
                  <a:pt x="817" y="1483"/>
                </a:lnTo>
                <a:lnTo>
                  <a:pt x="816" y="1482"/>
                </a:lnTo>
                <a:lnTo>
                  <a:pt x="813" y="1481"/>
                </a:lnTo>
                <a:lnTo>
                  <a:pt x="812" y="1479"/>
                </a:lnTo>
                <a:lnTo>
                  <a:pt x="810" y="1478"/>
                </a:lnTo>
                <a:lnTo>
                  <a:pt x="807" y="1477"/>
                </a:lnTo>
                <a:lnTo>
                  <a:pt x="805" y="1477"/>
                </a:lnTo>
                <a:lnTo>
                  <a:pt x="799" y="1477"/>
                </a:lnTo>
                <a:lnTo>
                  <a:pt x="796" y="1477"/>
                </a:lnTo>
                <a:lnTo>
                  <a:pt x="788" y="1476"/>
                </a:lnTo>
                <a:lnTo>
                  <a:pt x="785" y="1475"/>
                </a:lnTo>
                <a:lnTo>
                  <a:pt x="783" y="1472"/>
                </a:lnTo>
                <a:lnTo>
                  <a:pt x="781" y="1469"/>
                </a:lnTo>
                <a:lnTo>
                  <a:pt x="778" y="1467"/>
                </a:lnTo>
                <a:lnTo>
                  <a:pt x="777" y="1465"/>
                </a:lnTo>
                <a:lnTo>
                  <a:pt x="775" y="1465"/>
                </a:lnTo>
                <a:lnTo>
                  <a:pt x="774" y="1467"/>
                </a:lnTo>
                <a:lnTo>
                  <a:pt x="773" y="1467"/>
                </a:lnTo>
                <a:lnTo>
                  <a:pt x="769" y="1465"/>
                </a:lnTo>
                <a:lnTo>
                  <a:pt x="768" y="1465"/>
                </a:lnTo>
                <a:lnTo>
                  <a:pt x="764" y="1467"/>
                </a:lnTo>
                <a:lnTo>
                  <a:pt x="761" y="1467"/>
                </a:lnTo>
                <a:lnTo>
                  <a:pt x="759" y="1468"/>
                </a:lnTo>
                <a:lnTo>
                  <a:pt x="757" y="1468"/>
                </a:lnTo>
                <a:lnTo>
                  <a:pt x="755" y="1468"/>
                </a:lnTo>
                <a:lnTo>
                  <a:pt x="754" y="1468"/>
                </a:lnTo>
                <a:lnTo>
                  <a:pt x="752" y="1468"/>
                </a:lnTo>
                <a:lnTo>
                  <a:pt x="749" y="1467"/>
                </a:lnTo>
                <a:lnTo>
                  <a:pt x="742" y="1467"/>
                </a:lnTo>
                <a:lnTo>
                  <a:pt x="741" y="1467"/>
                </a:lnTo>
                <a:lnTo>
                  <a:pt x="740" y="1467"/>
                </a:lnTo>
                <a:lnTo>
                  <a:pt x="739" y="1468"/>
                </a:lnTo>
                <a:lnTo>
                  <a:pt x="738" y="1467"/>
                </a:lnTo>
                <a:lnTo>
                  <a:pt x="736" y="1465"/>
                </a:lnTo>
                <a:lnTo>
                  <a:pt x="734" y="1465"/>
                </a:lnTo>
                <a:lnTo>
                  <a:pt x="733" y="1465"/>
                </a:lnTo>
                <a:lnTo>
                  <a:pt x="733" y="1464"/>
                </a:lnTo>
                <a:lnTo>
                  <a:pt x="733" y="1463"/>
                </a:lnTo>
                <a:lnTo>
                  <a:pt x="732" y="1462"/>
                </a:lnTo>
                <a:lnTo>
                  <a:pt x="731" y="1462"/>
                </a:lnTo>
                <a:lnTo>
                  <a:pt x="725" y="1462"/>
                </a:lnTo>
                <a:lnTo>
                  <a:pt x="724" y="1463"/>
                </a:lnTo>
                <a:lnTo>
                  <a:pt x="720" y="1468"/>
                </a:lnTo>
                <a:lnTo>
                  <a:pt x="719" y="1469"/>
                </a:lnTo>
                <a:lnTo>
                  <a:pt x="718" y="1469"/>
                </a:lnTo>
                <a:lnTo>
                  <a:pt x="717" y="1469"/>
                </a:lnTo>
                <a:lnTo>
                  <a:pt x="710" y="1472"/>
                </a:lnTo>
                <a:lnTo>
                  <a:pt x="709" y="1472"/>
                </a:lnTo>
                <a:lnTo>
                  <a:pt x="709" y="1474"/>
                </a:lnTo>
                <a:lnTo>
                  <a:pt x="707" y="1474"/>
                </a:lnTo>
                <a:lnTo>
                  <a:pt x="706" y="1474"/>
                </a:lnTo>
                <a:lnTo>
                  <a:pt x="705" y="1475"/>
                </a:lnTo>
                <a:lnTo>
                  <a:pt x="705" y="1476"/>
                </a:lnTo>
                <a:lnTo>
                  <a:pt x="703" y="1477"/>
                </a:lnTo>
                <a:lnTo>
                  <a:pt x="702" y="1477"/>
                </a:lnTo>
                <a:lnTo>
                  <a:pt x="700" y="1478"/>
                </a:lnTo>
                <a:lnTo>
                  <a:pt x="699" y="1478"/>
                </a:lnTo>
                <a:lnTo>
                  <a:pt x="698" y="1478"/>
                </a:lnTo>
                <a:lnTo>
                  <a:pt x="697" y="1479"/>
                </a:lnTo>
                <a:lnTo>
                  <a:pt x="696" y="1483"/>
                </a:lnTo>
                <a:lnTo>
                  <a:pt x="695" y="1484"/>
                </a:lnTo>
                <a:lnTo>
                  <a:pt x="693" y="1485"/>
                </a:lnTo>
                <a:lnTo>
                  <a:pt x="692" y="1486"/>
                </a:lnTo>
                <a:lnTo>
                  <a:pt x="691" y="1486"/>
                </a:lnTo>
                <a:lnTo>
                  <a:pt x="689" y="1489"/>
                </a:lnTo>
                <a:lnTo>
                  <a:pt x="676" y="1486"/>
                </a:lnTo>
                <a:lnTo>
                  <a:pt x="646" y="1483"/>
                </a:lnTo>
                <a:lnTo>
                  <a:pt x="614" y="1479"/>
                </a:lnTo>
                <a:lnTo>
                  <a:pt x="584" y="1477"/>
                </a:lnTo>
                <a:lnTo>
                  <a:pt x="553" y="1474"/>
                </a:lnTo>
                <a:lnTo>
                  <a:pt x="522" y="1470"/>
                </a:lnTo>
                <a:lnTo>
                  <a:pt x="492" y="1468"/>
                </a:lnTo>
                <a:lnTo>
                  <a:pt x="461" y="1464"/>
                </a:lnTo>
                <a:lnTo>
                  <a:pt x="430" y="1462"/>
                </a:lnTo>
                <a:lnTo>
                  <a:pt x="399" y="1460"/>
                </a:lnTo>
                <a:lnTo>
                  <a:pt x="369" y="1456"/>
                </a:lnTo>
                <a:lnTo>
                  <a:pt x="337" y="1454"/>
                </a:lnTo>
                <a:lnTo>
                  <a:pt x="307" y="1451"/>
                </a:lnTo>
                <a:lnTo>
                  <a:pt x="276" y="1450"/>
                </a:lnTo>
                <a:lnTo>
                  <a:pt x="245" y="1448"/>
                </a:lnTo>
                <a:lnTo>
                  <a:pt x="214" y="1446"/>
                </a:lnTo>
                <a:lnTo>
                  <a:pt x="184" y="1444"/>
                </a:lnTo>
                <a:lnTo>
                  <a:pt x="185" y="1416"/>
                </a:lnTo>
                <a:lnTo>
                  <a:pt x="186" y="1390"/>
                </a:lnTo>
                <a:lnTo>
                  <a:pt x="188" y="1363"/>
                </a:lnTo>
                <a:lnTo>
                  <a:pt x="190" y="1336"/>
                </a:lnTo>
                <a:lnTo>
                  <a:pt x="191" y="1308"/>
                </a:lnTo>
                <a:lnTo>
                  <a:pt x="193" y="1281"/>
                </a:lnTo>
                <a:lnTo>
                  <a:pt x="194" y="1254"/>
                </a:lnTo>
                <a:lnTo>
                  <a:pt x="195" y="1226"/>
                </a:lnTo>
                <a:lnTo>
                  <a:pt x="171" y="1225"/>
                </a:lnTo>
                <a:lnTo>
                  <a:pt x="147" y="1224"/>
                </a:lnTo>
                <a:lnTo>
                  <a:pt x="122" y="1223"/>
                </a:lnTo>
                <a:lnTo>
                  <a:pt x="98" y="1222"/>
                </a:lnTo>
                <a:lnTo>
                  <a:pt x="73" y="1220"/>
                </a:lnTo>
                <a:lnTo>
                  <a:pt x="49" y="1220"/>
                </a:lnTo>
                <a:lnTo>
                  <a:pt x="24" y="1219"/>
                </a:lnTo>
                <a:lnTo>
                  <a:pt x="0" y="1218"/>
                </a:lnTo>
                <a:lnTo>
                  <a:pt x="0" y="1197"/>
                </a:lnTo>
                <a:lnTo>
                  <a:pt x="1" y="1175"/>
                </a:lnTo>
                <a:lnTo>
                  <a:pt x="2" y="1154"/>
                </a:lnTo>
                <a:lnTo>
                  <a:pt x="2" y="1133"/>
                </a:lnTo>
                <a:lnTo>
                  <a:pt x="3" y="1111"/>
                </a:lnTo>
                <a:lnTo>
                  <a:pt x="3" y="1090"/>
                </a:lnTo>
                <a:lnTo>
                  <a:pt x="5" y="1069"/>
                </a:lnTo>
                <a:lnTo>
                  <a:pt x="5" y="1047"/>
                </a:lnTo>
                <a:lnTo>
                  <a:pt x="6" y="1026"/>
                </a:lnTo>
                <a:lnTo>
                  <a:pt x="7" y="1005"/>
                </a:lnTo>
                <a:lnTo>
                  <a:pt x="7" y="982"/>
                </a:lnTo>
                <a:lnTo>
                  <a:pt x="8" y="961"/>
                </a:lnTo>
                <a:lnTo>
                  <a:pt x="8" y="939"/>
                </a:lnTo>
                <a:lnTo>
                  <a:pt x="9" y="918"/>
                </a:lnTo>
                <a:lnTo>
                  <a:pt x="10" y="897"/>
                </a:lnTo>
                <a:lnTo>
                  <a:pt x="10" y="875"/>
                </a:lnTo>
                <a:lnTo>
                  <a:pt x="12" y="854"/>
                </a:lnTo>
                <a:lnTo>
                  <a:pt x="12" y="832"/>
                </a:lnTo>
                <a:lnTo>
                  <a:pt x="13" y="811"/>
                </a:lnTo>
                <a:lnTo>
                  <a:pt x="14" y="790"/>
                </a:lnTo>
                <a:lnTo>
                  <a:pt x="14" y="768"/>
                </a:lnTo>
                <a:lnTo>
                  <a:pt x="15" y="747"/>
                </a:lnTo>
                <a:lnTo>
                  <a:pt x="15" y="725"/>
                </a:lnTo>
                <a:lnTo>
                  <a:pt x="16" y="704"/>
                </a:lnTo>
                <a:lnTo>
                  <a:pt x="16" y="682"/>
                </a:lnTo>
                <a:lnTo>
                  <a:pt x="17" y="661"/>
                </a:lnTo>
                <a:lnTo>
                  <a:pt x="19" y="638"/>
                </a:lnTo>
                <a:lnTo>
                  <a:pt x="19" y="617"/>
                </a:lnTo>
                <a:lnTo>
                  <a:pt x="20" y="595"/>
                </a:lnTo>
                <a:lnTo>
                  <a:pt x="20" y="573"/>
                </a:lnTo>
                <a:lnTo>
                  <a:pt x="21" y="552"/>
                </a:lnTo>
                <a:lnTo>
                  <a:pt x="22" y="530"/>
                </a:lnTo>
                <a:lnTo>
                  <a:pt x="22" y="529"/>
                </a:lnTo>
                <a:lnTo>
                  <a:pt x="26" y="535"/>
                </a:lnTo>
                <a:lnTo>
                  <a:pt x="29" y="536"/>
                </a:lnTo>
                <a:lnTo>
                  <a:pt x="32" y="539"/>
                </a:lnTo>
                <a:lnTo>
                  <a:pt x="34" y="542"/>
                </a:lnTo>
                <a:lnTo>
                  <a:pt x="37" y="542"/>
                </a:lnTo>
                <a:lnTo>
                  <a:pt x="38" y="543"/>
                </a:lnTo>
                <a:lnTo>
                  <a:pt x="39" y="543"/>
                </a:lnTo>
                <a:lnTo>
                  <a:pt x="41" y="543"/>
                </a:lnTo>
                <a:lnTo>
                  <a:pt x="41" y="544"/>
                </a:lnTo>
                <a:lnTo>
                  <a:pt x="42" y="545"/>
                </a:lnTo>
                <a:lnTo>
                  <a:pt x="43" y="545"/>
                </a:lnTo>
                <a:lnTo>
                  <a:pt x="48" y="545"/>
                </a:lnTo>
                <a:lnTo>
                  <a:pt x="50" y="546"/>
                </a:lnTo>
                <a:lnTo>
                  <a:pt x="52" y="547"/>
                </a:lnTo>
                <a:lnTo>
                  <a:pt x="56" y="549"/>
                </a:lnTo>
                <a:lnTo>
                  <a:pt x="59" y="547"/>
                </a:lnTo>
                <a:lnTo>
                  <a:pt x="66" y="549"/>
                </a:lnTo>
                <a:lnTo>
                  <a:pt x="67" y="549"/>
                </a:lnTo>
                <a:lnTo>
                  <a:pt x="70" y="551"/>
                </a:lnTo>
                <a:lnTo>
                  <a:pt x="71" y="551"/>
                </a:lnTo>
                <a:lnTo>
                  <a:pt x="73" y="552"/>
                </a:lnTo>
                <a:lnTo>
                  <a:pt x="74" y="553"/>
                </a:lnTo>
                <a:lnTo>
                  <a:pt x="78" y="554"/>
                </a:lnTo>
                <a:lnTo>
                  <a:pt x="80" y="556"/>
                </a:lnTo>
                <a:lnTo>
                  <a:pt x="83" y="556"/>
                </a:lnTo>
                <a:lnTo>
                  <a:pt x="90" y="557"/>
                </a:lnTo>
                <a:lnTo>
                  <a:pt x="92" y="558"/>
                </a:lnTo>
                <a:lnTo>
                  <a:pt x="94" y="559"/>
                </a:lnTo>
                <a:lnTo>
                  <a:pt x="95" y="564"/>
                </a:lnTo>
                <a:lnTo>
                  <a:pt x="98" y="566"/>
                </a:lnTo>
                <a:lnTo>
                  <a:pt x="102" y="568"/>
                </a:lnTo>
                <a:lnTo>
                  <a:pt x="101" y="571"/>
                </a:lnTo>
                <a:lnTo>
                  <a:pt x="101" y="574"/>
                </a:lnTo>
                <a:lnTo>
                  <a:pt x="101" y="578"/>
                </a:lnTo>
                <a:lnTo>
                  <a:pt x="102" y="581"/>
                </a:lnTo>
                <a:lnTo>
                  <a:pt x="105" y="587"/>
                </a:lnTo>
                <a:lnTo>
                  <a:pt x="107" y="589"/>
                </a:lnTo>
                <a:lnTo>
                  <a:pt x="109" y="592"/>
                </a:lnTo>
                <a:lnTo>
                  <a:pt x="112" y="593"/>
                </a:lnTo>
                <a:lnTo>
                  <a:pt x="119" y="593"/>
                </a:lnTo>
                <a:lnTo>
                  <a:pt x="121" y="594"/>
                </a:lnTo>
                <a:lnTo>
                  <a:pt x="121" y="595"/>
                </a:lnTo>
                <a:lnTo>
                  <a:pt x="123" y="596"/>
                </a:lnTo>
                <a:lnTo>
                  <a:pt x="126" y="598"/>
                </a:lnTo>
                <a:lnTo>
                  <a:pt x="126" y="599"/>
                </a:lnTo>
                <a:lnTo>
                  <a:pt x="127" y="600"/>
                </a:lnTo>
                <a:lnTo>
                  <a:pt x="130" y="602"/>
                </a:lnTo>
                <a:lnTo>
                  <a:pt x="133" y="605"/>
                </a:lnTo>
                <a:lnTo>
                  <a:pt x="135" y="607"/>
                </a:lnTo>
                <a:lnTo>
                  <a:pt x="136" y="607"/>
                </a:lnTo>
                <a:lnTo>
                  <a:pt x="138" y="607"/>
                </a:lnTo>
                <a:lnTo>
                  <a:pt x="144" y="609"/>
                </a:lnTo>
                <a:lnTo>
                  <a:pt x="145" y="609"/>
                </a:lnTo>
                <a:lnTo>
                  <a:pt x="147" y="610"/>
                </a:lnTo>
                <a:lnTo>
                  <a:pt x="148" y="612"/>
                </a:lnTo>
                <a:lnTo>
                  <a:pt x="155" y="614"/>
                </a:lnTo>
                <a:lnTo>
                  <a:pt x="155" y="615"/>
                </a:lnTo>
                <a:lnTo>
                  <a:pt x="156" y="617"/>
                </a:lnTo>
                <a:lnTo>
                  <a:pt x="158" y="620"/>
                </a:lnTo>
                <a:lnTo>
                  <a:pt x="159" y="620"/>
                </a:lnTo>
                <a:lnTo>
                  <a:pt x="167" y="621"/>
                </a:lnTo>
                <a:lnTo>
                  <a:pt x="176" y="621"/>
                </a:lnTo>
                <a:lnTo>
                  <a:pt x="187" y="619"/>
                </a:lnTo>
                <a:lnTo>
                  <a:pt x="188" y="619"/>
                </a:lnTo>
                <a:lnTo>
                  <a:pt x="190" y="617"/>
                </a:lnTo>
                <a:lnTo>
                  <a:pt x="191" y="617"/>
                </a:lnTo>
                <a:lnTo>
                  <a:pt x="192" y="617"/>
                </a:lnTo>
                <a:lnTo>
                  <a:pt x="195" y="617"/>
                </a:lnTo>
                <a:lnTo>
                  <a:pt x="195" y="616"/>
                </a:lnTo>
                <a:lnTo>
                  <a:pt x="197" y="616"/>
                </a:lnTo>
                <a:lnTo>
                  <a:pt x="199" y="614"/>
                </a:lnTo>
                <a:lnTo>
                  <a:pt x="200" y="614"/>
                </a:lnTo>
                <a:lnTo>
                  <a:pt x="201" y="614"/>
                </a:lnTo>
                <a:lnTo>
                  <a:pt x="202" y="614"/>
                </a:lnTo>
                <a:lnTo>
                  <a:pt x="202" y="613"/>
                </a:lnTo>
                <a:lnTo>
                  <a:pt x="205" y="612"/>
                </a:lnTo>
                <a:lnTo>
                  <a:pt x="207" y="610"/>
                </a:lnTo>
                <a:lnTo>
                  <a:pt x="208" y="609"/>
                </a:lnTo>
                <a:lnTo>
                  <a:pt x="212" y="609"/>
                </a:lnTo>
                <a:lnTo>
                  <a:pt x="212" y="608"/>
                </a:lnTo>
                <a:lnTo>
                  <a:pt x="213" y="606"/>
                </a:lnTo>
                <a:lnTo>
                  <a:pt x="214" y="606"/>
                </a:lnTo>
                <a:lnTo>
                  <a:pt x="215" y="605"/>
                </a:lnTo>
                <a:lnTo>
                  <a:pt x="218" y="605"/>
                </a:lnTo>
                <a:lnTo>
                  <a:pt x="219" y="605"/>
                </a:lnTo>
                <a:lnTo>
                  <a:pt x="220" y="603"/>
                </a:lnTo>
                <a:lnTo>
                  <a:pt x="220" y="602"/>
                </a:lnTo>
                <a:lnTo>
                  <a:pt x="222" y="598"/>
                </a:lnTo>
                <a:lnTo>
                  <a:pt x="223" y="591"/>
                </a:lnTo>
                <a:lnTo>
                  <a:pt x="224" y="588"/>
                </a:lnTo>
                <a:lnTo>
                  <a:pt x="224" y="587"/>
                </a:lnTo>
                <a:lnTo>
                  <a:pt x="227" y="586"/>
                </a:lnTo>
                <a:lnTo>
                  <a:pt x="227" y="584"/>
                </a:lnTo>
                <a:lnTo>
                  <a:pt x="228" y="582"/>
                </a:lnTo>
                <a:lnTo>
                  <a:pt x="229" y="578"/>
                </a:lnTo>
                <a:lnTo>
                  <a:pt x="229" y="577"/>
                </a:lnTo>
                <a:lnTo>
                  <a:pt x="228" y="574"/>
                </a:lnTo>
                <a:lnTo>
                  <a:pt x="228" y="573"/>
                </a:lnTo>
                <a:lnTo>
                  <a:pt x="229" y="572"/>
                </a:lnTo>
                <a:lnTo>
                  <a:pt x="236" y="564"/>
                </a:lnTo>
                <a:lnTo>
                  <a:pt x="238" y="558"/>
                </a:lnTo>
                <a:lnTo>
                  <a:pt x="240" y="558"/>
                </a:lnTo>
                <a:lnTo>
                  <a:pt x="241" y="558"/>
                </a:lnTo>
                <a:lnTo>
                  <a:pt x="242" y="557"/>
                </a:lnTo>
                <a:lnTo>
                  <a:pt x="243" y="556"/>
                </a:lnTo>
                <a:lnTo>
                  <a:pt x="248" y="551"/>
                </a:lnTo>
                <a:lnTo>
                  <a:pt x="248" y="550"/>
                </a:lnTo>
                <a:lnTo>
                  <a:pt x="248" y="549"/>
                </a:lnTo>
                <a:lnTo>
                  <a:pt x="249" y="546"/>
                </a:lnTo>
                <a:lnTo>
                  <a:pt x="250" y="542"/>
                </a:lnTo>
                <a:lnTo>
                  <a:pt x="251" y="540"/>
                </a:lnTo>
                <a:lnTo>
                  <a:pt x="252" y="540"/>
                </a:lnTo>
                <a:lnTo>
                  <a:pt x="254" y="538"/>
                </a:lnTo>
                <a:lnTo>
                  <a:pt x="255" y="536"/>
                </a:lnTo>
                <a:lnTo>
                  <a:pt x="255" y="535"/>
                </a:lnTo>
                <a:lnTo>
                  <a:pt x="256" y="533"/>
                </a:lnTo>
                <a:lnTo>
                  <a:pt x="256" y="532"/>
                </a:lnTo>
                <a:lnTo>
                  <a:pt x="255" y="531"/>
                </a:lnTo>
                <a:lnTo>
                  <a:pt x="255" y="530"/>
                </a:lnTo>
                <a:lnTo>
                  <a:pt x="256" y="529"/>
                </a:lnTo>
                <a:lnTo>
                  <a:pt x="257" y="526"/>
                </a:lnTo>
                <a:lnTo>
                  <a:pt x="257" y="525"/>
                </a:lnTo>
                <a:lnTo>
                  <a:pt x="258" y="524"/>
                </a:lnTo>
                <a:lnTo>
                  <a:pt x="259" y="521"/>
                </a:lnTo>
                <a:lnTo>
                  <a:pt x="259" y="519"/>
                </a:lnTo>
                <a:lnTo>
                  <a:pt x="259" y="517"/>
                </a:lnTo>
                <a:lnTo>
                  <a:pt x="261" y="516"/>
                </a:lnTo>
                <a:lnTo>
                  <a:pt x="261" y="515"/>
                </a:lnTo>
                <a:lnTo>
                  <a:pt x="262" y="514"/>
                </a:lnTo>
                <a:lnTo>
                  <a:pt x="266" y="507"/>
                </a:lnTo>
                <a:lnTo>
                  <a:pt x="266" y="505"/>
                </a:lnTo>
                <a:lnTo>
                  <a:pt x="265" y="503"/>
                </a:lnTo>
                <a:lnTo>
                  <a:pt x="263" y="496"/>
                </a:lnTo>
                <a:lnTo>
                  <a:pt x="263" y="495"/>
                </a:lnTo>
                <a:lnTo>
                  <a:pt x="264" y="494"/>
                </a:lnTo>
                <a:lnTo>
                  <a:pt x="265" y="494"/>
                </a:lnTo>
                <a:lnTo>
                  <a:pt x="265" y="493"/>
                </a:lnTo>
                <a:lnTo>
                  <a:pt x="265" y="489"/>
                </a:lnTo>
                <a:lnTo>
                  <a:pt x="269" y="475"/>
                </a:lnTo>
                <a:lnTo>
                  <a:pt x="273" y="462"/>
                </a:lnTo>
                <a:lnTo>
                  <a:pt x="279" y="448"/>
                </a:lnTo>
                <a:lnTo>
                  <a:pt x="280" y="447"/>
                </a:lnTo>
                <a:lnTo>
                  <a:pt x="280" y="445"/>
                </a:lnTo>
                <a:lnTo>
                  <a:pt x="280" y="444"/>
                </a:lnTo>
                <a:lnTo>
                  <a:pt x="282" y="442"/>
                </a:lnTo>
                <a:lnTo>
                  <a:pt x="283" y="442"/>
                </a:lnTo>
                <a:lnTo>
                  <a:pt x="283" y="441"/>
                </a:lnTo>
                <a:lnTo>
                  <a:pt x="283" y="440"/>
                </a:lnTo>
                <a:lnTo>
                  <a:pt x="284" y="439"/>
                </a:lnTo>
                <a:lnTo>
                  <a:pt x="285" y="438"/>
                </a:lnTo>
                <a:lnTo>
                  <a:pt x="285" y="437"/>
                </a:lnTo>
                <a:lnTo>
                  <a:pt x="285" y="435"/>
                </a:lnTo>
                <a:lnTo>
                  <a:pt x="285" y="434"/>
                </a:lnTo>
                <a:lnTo>
                  <a:pt x="287" y="434"/>
                </a:lnTo>
                <a:lnTo>
                  <a:pt x="286" y="433"/>
                </a:lnTo>
                <a:lnTo>
                  <a:pt x="287" y="432"/>
                </a:lnTo>
                <a:lnTo>
                  <a:pt x="287" y="431"/>
                </a:lnTo>
                <a:lnTo>
                  <a:pt x="287" y="428"/>
                </a:lnTo>
                <a:lnTo>
                  <a:pt x="287" y="427"/>
                </a:lnTo>
                <a:lnTo>
                  <a:pt x="287" y="426"/>
                </a:lnTo>
                <a:lnTo>
                  <a:pt x="286" y="424"/>
                </a:lnTo>
                <a:lnTo>
                  <a:pt x="286" y="423"/>
                </a:lnTo>
                <a:lnTo>
                  <a:pt x="285" y="420"/>
                </a:lnTo>
                <a:lnTo>
                  <a:pt x="284" y="418"/>
                </a:lnTo>
                <a:lnTo>
                  <a:pt x="282" y="399"/>
                </a:lnTo>
                <a:lnTo>
                  <a:pt x="282" y="395"/>
                </a:lnTo>
                <a:lnTo>
                  <a:pt x="280" y="393"/>
                </a:lnTo>
                <a:lnTo>
                  <a:pt x="280" y="390"/>
                </a:lnTo>
                <a:lnTo>
                  <a:pt x="280" y="389"/>
                </a:lnTo>
                <a:lnTo>
                  <a:pt x="280" y="385"/>
                </a:lnTo>
                <a:lnTo>
                  <a:pt x="282" y="383"/>
                </a:lnTo>
                <a:lnTo>
                  <a:pt x="286" y="371"/>
                </a:lnTo>
                <a:lnTo>
                  <a:pt x="287" y="369"/>
                </a:lnTo>
                <a:lnTo>
                  <a:pt x="287" y="365"/>
                </a:lnTo>
                <a:lnTo>
                  <a:pt x="287" y="362"/>
                </a:lnTo>
                <a:lnTo>
                  <a:pt x="286" y="358"/>
                </a:lnTo>
                <a:lnTo>
                  <a:pt x="285" y="356"/>
                </a:lnTo>
                <a:lnTo>
                  <a:pt x="283" y="355"/>
                </a:lnTo>
                <a:lnTo>
                  <a:pt x="279" y="349"/>
                </a:lnTo>
                <a:lnTo>
                  <a:pt x="279" y="343"/>
                </a:lnTo>
                <a:lnTo>
                  <a:pt x="279" y="336"/>
                </a:lnTo>
                <a:lnTo>
                  <a:pt x="284" y="321"/>
                </a:lnTo>
                <a:lnTo>
                  <a:pt x="286" y="318"/>
                </a:lnTo>
                <a:lnTo>
                  <a:pt x="286" y="316"/>
                </a:lnTo>
                <a:lnTo>
                  <a:pt x="287" y="315"/>
                </a:lnTo>
                <a:lnTo>
                  <a:pt x="290" y="313"/>
                </a:lnTo>
                <a:lnTo>
                  <a:pt x="290" y="312"/>
                </a:lnTo>
                <a:lnTo>
                  <a:pt x="292" y="307"/>
                </a:lnTo>
                <a:lnTo>
                  <a:pt x="293" y="305"/>
                </a:lnTo>
                <a:lnTo>
                  <a:pt x="293" y="306"/>
                </a:lnTo>
                <a:lnTo>
                  <a:pt x="294" y="306"/>
                </a:lnTo>
                <a:lnTo>
                  <a:pt x="295" y="306"/>
                </a:lnTo>
                <a:lnTo>
                  <a:pt x="295" y="305"/>
                </a:lnTo>
                <a:lnTo>
                  <a:pt x="295" y="304"/>
                </a:lnTo>
                <a:lnTo>
                  <a:pt x="295" y="302"/>
                </a:lnTo>
                <a:lnTo>
                  <a:pt x="297" y="302"/>
                </a:lnTo>
                <a:lnTo>
                  <a:pt x="297" y="301"/>
                </a:lnTo>
                <a:lnTo>
                  <a:pt x="297" y="300"/>
                </a:lnTo>
                <a:lnTo>
                  <a:pt x="298" y="299"/>
                </a:lnTo>
                <a:lnTo>
                  <a:pt x="298" y="298"/>
                </a:lnTo>
                <a:lnTo>
                  <a:pt x="298" y="297"/>
                </a:lnTo>
                <a:lnTo>
                  <a:pt x="298" y="295"/>
                </a:lnTo>
                <a:lnTo>
                  <a:pt x="297" y="295"/>
                </a:lnTo>
                <a:lnTo>
                  <a:pt x="297" y="294"/>
                </a:lnTo>
                <a:lnTo>
                  <a:pt x="295" y="294"/>
                </a:lnTo>
                <a:lnTo>
                  <a:pt x="295" y="293"/>
                </a:lnTo>
                <a:lnTo>
                  <a:pt x="294" y="292"/>
                </a:lnTo>
                <a:lnTo>
                  <a:pt x="294" y="291"/>
                </a:lnTo>
                <a:lnTo>
                  <a:pt x="293" y="290"/>
                </a:lnTo>
                <a:lnTo>
                  <a:pt x="293" y="288"/>
                </a:lnTo>
                <a:lnTo>
                  <a:pt x="293" y="283"/>
                </a:lnTo>
                <a:lnTo>
                  <a:pt x="292" y="280"/>
                </a:lnTo>
                <a:lnTo>
                  <a:pt x="292" y="279"/>
                </a:lnTo>
                <a:lnTo>
                  <a:pt x="291" y="279"/>
                </a:lnTo>
                <a:lnTo>
                  <a:pt x="291" y="278"/>
                </a:lnTo>
                <a:lnTo>
                  <a:pt x="293" y="274"/>
                </a:lnTo>
                <a:lnTo>
                  <a:pt x="294" y="272"/>
                </a:lnTo>
                <a:lnTo>
                  <a:pt x="294" y="271"/>
                </a:lnTo>
                <a:lnTo>
                  <a:pt x="295" y="272"/>
                </a:lnTo>
                <a:lnTo>
                  <a:pt x="297" y="272"/>
                </a:lnTo>
                <a:lnTo>
                  <a:pt x="299" y="271"/>
                </a:lnTo>
                <a:lnTo>
                  <a:pt x="301" y="270"/>
                </a:lnTo>
                <a:lnTo>
                  <a:pt x="302" y="269"/>
                </a:lnTo>
                <a:lnTo>
                  <a:pt x="304" y="266"/>
                </a:lnTo>
                <a:lnTo>
                  <a:pt x="305" y="265"/>
                </a:lnTo>
                <a:lnTo>
                  <a:pt x="305" y="264"/>
                </a:lnTo>
                <a:lnTo>
                  <a:pt x="307" y="259"/>
                </a:lnTo>
                <a:lnTo>
                  <a:pt x="308" y="257"/>
                </a:lnTo>
                <a:lnTo>
                  <a:pt x="308" y="256"/>
                </a:lnTo>
                <a:lnTo>
                  <a:pt x="309" y="256"/>
                </a:lnTo>
                <a:lnTo>
                  <a:pt x="309" y="258"/>
                </a:lnTo>
                <a:lnTo>
                  <a:pt x="311" y="257"/>
                </a:lnTo>
                <a:lnTo>
                  <a:pt x="312" y="257"/>
                </a:lnTo>
                <a:lnTo>
                  <a:pt x="313" y="258"/>
                </a:lnTo>
                <a:lnTo>
                  <a:pt x="314" y="259"/>
                </a:lnTo>
                <a:lnTo>
                  <a:pt x="314" y="264"/>
                </a:lnTo>
                <a:lnTo>
                  <a:pt x="314" y="267"/>
                </a:lnTo>
                <a:lnTo>
                  <a:pt x="314" y="269"/>
                </a:lnTo>
                <a:lnTo>
                  <a:pt x="315" y="270"/>
                </a:lnTo>
                <a:lnTo>
                  <a:pt x="318" y="274"/>
                </a:lnTo>
                <a:lnTo>
                  <a:pt x="318" y="272"/>
                </a:lnTo>
                <a:lnTo>
                  <a:pt x="318" y="271"/>
                </a:lnTo>
                <a:lnTo>
                  <a:pt x="318" y="270"/>
                </a:lnTo>
                <a:lnTo>
                  <a:pt x="316" y="266"/>
                </a:lnTo>
                <a:lnTo>
                  <a:pt x="316" y="264"/>
                </a:lnTo>
                <a:lnTo>
                  <a:pt x="315" y="263"/>
                </a:lnTo>
                <a:lnTo>
                  <a:pt x="322" y="260"/>
                </a:lnTo>
                <a:lnTo>
                  <a:pt x="323" y="259"/>
                </a:lnTo>
                <a:lnTo>
                  <a:pt x="321" y="259"/>
                </a:lnTo>
                <a:lnTo>
                  <a:pt x="319" y="259"/>
                </a:lnTo>
                <a:lnTo>
                  <a:pt x="318" y="259"/>
                </a:lnTo>
                <a:lnTo>
                  <a:pt x="315" y="258"/>
                </a:lnTo>
                <a:lnTo>
                  <a:pt x="315" y="257"/>
                </a:lnTo>
                <a:lnTo>
                  <a:pt x="314" y="256"/>
                </a:lnTo>
                <a:lnTo>
                  <a:pt x="311" y="255"/>
                </a:lnTo>
                <a:lnTo>
                  <a:pt x="309" y="255"/>
                </a:lnTo>
                <a:lnTo>
                  <a:pt x="311" y="253"/>
                </a:lnTo>
                <a:lnTo>
                  <a:pt x="314" y="252"/>
                </a:lnTo>
                <a:lnTo>
                  <a:pt x="315" y="251"/>
                </a:lnTo>
                <a:lnTo>
                  <a:pt x="318" y="251"/>
                </a:lnTo>
                <a:lnTo>
                  <a:pt x="318" y="250"/>
                </a:lnTo>
                <a:lnTo>
                  <a:pt x="319" y="250"/>
                </a:lnTo>
                <a:lnTo>
                  <a:pt x="320" y="250"/>
                </a:lnTo>
                <a:lnTo>
                  <a:pt x="321" y="250"/>
                </a:lnTo>
                <a:lnTo>
                  <a:pt x="319" y="249"/>
                </a:lnTo>
                <a:lnTo>
                  <a:pt x="318" y="249"/>
                </a:lnTo>
                <a:lnTo>
                  <a:pt x="315" y="250"/>
                </a:lnTo>
                <a:lnTo>
                  <a:pt x="315" y="249"/>
                </a:lnTo>
                <a:lnTo>
                  <a:pt x="314" y="249"/>
                </a:lnTo>
                <a:lnTo>
                  <a:pt x="312" y="250"/>
                </a:lnTo>
                <a:lnTo>
                  <a:pt x="309" y="249"/>
                </a:lnTo>
                <a:lnTo>
                  <a:pt x="308" y="249"/>
                </a:lnTo>
                <a:lnTo>
                  <a:pt x="307" y="248"/>
                </a:lnTo>
                <a:lnTo>
                  <a:pt x="306" y="245"/>
                </a:lnTo>
                <a:lnTo>
                  <a:pt x="305" y="244"/>
                </a:lnTo>
                <a:lnTo>
                  <a:pt x="301" y="243"/>
                </a:lnTo>
                <a:lnTo>
                  <a:pt x="305" y="241"/>
                </a:lnTo>
                <a:lnTo>
                  <a:pt x="306" y="239"/>
                </a:lnTo>
                <a:lnTo>
                  <a:pt x="305" y="239"/>
                </a:lnTo>
                <a:lnTo>
                  <a:pt x="301" y="239"/>
                </a:lnTo>
                <a:lnTo>
                  <a:pt x="300" y="239"/>
                </a:lnTo>
                <a:lnTo>
                  <a:pt x="299" y="238"/>
                </a:lnTo>
                <a:lnTo>
                  <a:pt x="299" y="239"/>
                </a:lnTo>
                <a:lnTo>
                  <a:pt x="299" y="244"/>
                </a:lnTo>
                <a:lnTo>
                  <a:pt x="300" y="244"/>
                </a:lnTo>
                <a:lnTo>
                  <a:pt x="301" y="245"/>
                </a:lnTo>
                <a:lnTo>
                  <a:pt x="300" y="245"/>
                </a:lnTo>
                <a:lnTo>
                  <a:pt x="299" y="245"/>
                </a:lnTo>
                <a:lnTo>
                  <a:pt x="295" y="246"/>
                </a:lnTo>
                <a:lnTo>
                  <a:pt x="294" y="246"/>
                </a:lnTo>
                <a:lnTo>
                  <a:pt x="293" y="245"/>
                </a:lnTo>
                <a:lnTo>
                  <a:pt x="294" y="244"/>
                </a:lnTo>
                <a:lnTo>
                  <a:pt x="302" y="228"/>
                </a:lnTo>
                <a:lnTo>
                  <a:pt x="304" y="223"/>
                </a:lnTo>
                <a:lnTo>
                  <a:pt x="305" y="222"/>
                </a:lnTo>
                <a:lnTo>
                  <a:pt x="308" y="223"/>
                </a:lnTo>
                <a:lnTo>
                  <a:pt x="309" y="223"/>
                </a:lnTo>
                <a:lnTo>
                  <a:pt x="311" y="223"/>
                </a:lnTo>
                <a:lnTo>
                  <a:pt x="309" y="222"/>
                </a:lnTo>
                <a:lnTo>
                  <a:pt x="309" y="221"/>
                </a:lnTo>
                <a:lnTo>
                  <a:pt x="308" y="221"/>
                </a:lnTo>
                <a:lnTo>
                  <a:pt x="308" y="222"/>
                </a:lnTo>
                <a:lnTo>
                  <a:pt x="307" y="222"/>
                </a:lnTo>
                <a:lnTo>
                  <a:pt x="307" y="221"/>
                </a:lnTo>
                <a:lnTo>
                  <a:pt x="307" y="220"/>
                </a:lnTo>
                <a:lnTo>
                  <a:pt x="308" y="217"/>
                </a:lnTo>
                <a:lnTo>
                  <a:pt x="309" y="214"/>
                </a:lnTo>
                <a:lnTo>
                  <a:pt x="311" y="209"/>
                </a:lnTo>
                <a:lnTo>
                  <a:pt x="314" y="206"/>
                </a:lnTo>
                <a:lnTo>
                  <a:pt x="316" y="203"/>
                </a:lnTo>
                <a:lnTo>
                  <a:pt x="320" y="202"/>
                </a:lnTo>
                <a:lnTo>
                  <a:pt x="319" y="204"/>
                </a:lnTo>
                <a:lnTo>
                  <a:pt x="319" y="206"/>
                </a:lnTo>
                <a:lnTo>
                  <a:pt x="319" y="207"/>
                </a:lnTo>
                <a:lnTo>
                  <a:pt x="320" y="211"/>
                </a:lnTo>
                <a:lnTo>
                  <a:pt x="320" y="213"/>
                </a:lnTo>
                <a:lnTo>
                  <a:pt x="320" y="214"/>
                </a:lnTo>
                <a:lnTo>
                  <a:pt x="322" y="209"/>
                </a:lnTo>
                <a:lnTo>
                  <a:pt x="323" y="209"/>
                </a:lnTo>
                <a:lnTo>
                  <a:pt x="327" y="211"/>
                </a:lnTo>
                <a:lnTo>
                  <a:pt x="328" y="209"/>
                </a:lnTo>
                <a:lnTo>
                  <a:pt x="327" y="208"/>
                </a:lnTo>
                <a:lnTo>
                  <a:pt x="326" y="206"/>
                </a:lnTo>
                <a:lnTo>
                  <a:pt x="325" y="204"/>
                </a:lnTo>
                <a:lnTo>
                  <a:pt x="323" y="204"/>
                </a:lnTo>
                <a:lnTo>
                  <a:pt x="322" y="204"/>
                </a:lnTo>
                <a:lnTo>
                  <a:pt x="322" y="202"/>
                </a:lnTo>
                <a:lnTo>
                  <a:pt x="322" y="199"/>
                </a:lnTo>
                <a:lnTo>
                  <a:pt x="325" y="193"/>
                </a:lnTo>
                <a:lnTo>
                  <a:pt x="328" y="188"/>
                </a:lnTo>
                <a:lnTo>
                  <a:pt x="328" y="186"/>
                </a:lnTo>
                <a:lnTo>
                  <a:pt x="328" y="185"/>
                </a:lnTo>
                <a:lnTo>
                  <a:pt x="339" y="158"/>
                </a:lnTo>
                <a:lnTo>
                  <a:pt x="339" y="155"/>
                </a:lnTo>
                <a:lnTo>
                  <a:pt x="340" y="152"/>
                </a:lnTo>
                <a:lnTo>
                  <a:pt x="340" y="150"/>
                </a:lnTo>
                <a:lnTo>
                  <a:pt x="340" y="148"/>
                </a:lnTo>
                <a:lnTo>
                  <a:pt x="341" y="146"/>
                </a:lnTo>
                <a:lnTo>
                  <a:pt x="342" y="144"/>
                </a:lnTo>
                <a:lnTo>
                  <a:pt x="342" y="137"/>
                </a:lnTo>
                <a:lnTo>
                  <a:pt x="342" y="131"/>
                </a:lnTo>
                <a:lnTo>
                  <a:pt x="342" y="129"/>
                </a:lnTo>
                <a:lnTo>
                  <a:pt x="344" y="127"/>
                </a:lnTo>
                <a:lnTo>
                  <a:pt x="348" y="126"/>
                </a:lnTo>
                <a:lnTo>
                  <a:pt x="348" y="127"/>
                </a:lnTo>
                <a:lnTo>
                  <a:pt x="349" y="126"/>
                </a:lnTo>
                <a:lnTo>
                  <a:pt x="350" y="126"/>
                </a:lnTo>
                <a:lnTo>
                  <a:pt x="351" y="126"/>
                </a:lnTo>
                <a:lnTo>
                  <a:pt x="354" y="126"/>
                </a:lnTo>
                <a:lnTo>
                  <a:pt x="355" y="126"/>
                </a:lnTo>
                <a:lnTo>
                  <a:pt x="356" y="125"/>
                </a:lnTo>
                <a:lnTo>
                  <a:pt x="358" y="123"/>
                </a:lnTo>
                <a:lnTo>
                  <a:pt x="362" y="120"/>
                </a:lnTo>
                <a:lnTo>
                  <a:pt x="362" y="119"/>
                </a:lnTo>
                <a:lnTo>
                  <a:pt x="362" y="118"/>
                </a:lnTo>
                <a:lnTo>
                  <a:pt x="363" y="115"/>
                </a:lnTo>
                <a:lnTo>
                  <a:pt x="364" y="113"/>
                </a:lnTo>
                <a:lnTo>
                  <a:pt x="365" y="112"/>
                </a:lnTo>
                <a:lnTo>
                  <a:pt x="366" y="112"/>
                </a:lnTo>
                <a:lnTo>
                  <a:pt x="370" y="112"/>
                </a:lnTo>
                <a:lnTo>
                  <a:pt x="371" y="111"/>
                </a:lnTo>
                <a:lnTo>
                  <a:pt x="372" y="111"/>
                </a:lnTo>
                <a:lnTo>
                  <a:pt x="373" y="111"/>
                </a:lnTo>
                <a:lnTo>
                  <a:pt x="372" y="112"/>
                </a:lnTo>
                <a:close/>
                <a:moveTo>
                  <a:pt x="352" y="111"/>
                </a:moveTo>
                <a:lnTo>
                  <a:pt x="352" y="112"/>
                </a:lnTo>
                <a:lnTo>
                  <a:pt x="351" y="111"/>
                </a:lnTo>
                <a:lnTo>
                  <a:pt x="349" y="112"/>
                </a:lnTo>
                <a:lnTo>
                  <a:pt x="348" y="112"/>
                </a:lnTo>
                <a:lnTo>
                  <a:pt x="347" y="112"/>
                </a:lnTo>
                <a:lnTo>
                  <a:pt x="347" y="113"/>
                </a:lnTo>
                <a:lnTo>
                  <a:pt x="346" y="115"/>
                </a:lnTo>
                <a:lnTo>
                  <a:pt x="343" y="113"/>
                </a:lnTo>
                <a:lnTo>
                  <a:pt x="342" y="112"/>
                </a:lnTo>
                <a:lnTo>
                  <a:pt x="341" y="110"/>
                </a:lnTo>
                <a:lnTo>
                  <a:pt x="341" y="109"/>
                </a:lnTo>
                <a:lnTo>
                  <a:pt x="341" y="106"/>
                </a:lnTo>
                <a:lnTo>
                  <a:pt x="341" y="105"/>
                </a:lnTo>
                <a:lnTo>
                  <a:pt x="342" y="105"/>
                </a:lnTo>
                <a:lnTo>
                  <a:pt x="343" y="105"/>
                </a:lnTo>
                <a:lnTo>
                  <a:pt x="343" y="104"/>
                </a:lnTo>
                <a:lnTo>
                  <a:pt x="344" y="104"/>
                </a:lnTo>
                <a:lnTo>
                  <a:pt x="346" y="104"/>
                </a:lnTo>
                <a:lnTo>
                  <a:pt x="346" y="103"/>
                </a:lnTo>
                <a:lnTo>
                  <a:pt x="347" y="102"/>
                </a:lnTo>
                <a:lnTo>
                  <a:pt x="348" y="103"/>
                </a:lnTo>
                <a:lnTo>
                  <a:pt x="349" y="104"/>
                </a:lnTo>
                <a:lnTo>
                  <a:pt x="351" y="108"/>
                </a:lnTo>
                <a:lnTo>
                  <a:pt x="352" y="110"/>
                </a:lnTo>
                <a:lnTo>
                  <a:pt x="352" y="111"/>
                </a:lnTo>
                <a:close/>
                <a:moveTo>
                  <a:pt x="355" y="105"/>
                </a:moveTo>
                <a:lnTo>
                  <a:pt x="352" y="106"/>
                </a:lnTo>
                <a:lnTo>
                  <a:pt x="351" y="104"/>
                </a:lnTo>
                <a:lnTo>
                  <a:pt x="351" y="103"/>
                </a:lnTo>
                <a:lnTo>
                  <a:pt x="352" y="101"/>
                </a:lnTo>
                <a:lnTo>
                  <a:pt x="355" y="101"/>
                </a:lnTo>
                <a:lnTo>
                  <a:pt x="356" y="102"/>
                </a:lnTo>
                <a:lnTo>
                  <a:pt x="357" y="104"/>
                </a:lnTo>
                <a:lnTo>
                  <a:pt x="355" y="105"/>
                </a:lnTo>
                <a:close/>
                <a:moveTo>
                  <a:pt x="358" y="74"/>
                </a:moveTo>
                <a:lnTo>
                  <a:pt x="356" y="77"/>
                </a:lnTo>
                <a:lnTo>
                  <a:pt x="355" y="77"/>
                </a:lnTo>
                <a:lnTo>
                  <a:pt x="354" y="76"/>
                </a:lnTo>
                <a:lnTo>
                  <a:pt x="352" y="76"/>
                </a:lnTo>
                <a:lnTo>
                  <a:pt x="351" y="75"/>
                </a:lnTo>
                <a:lnTo>
                  <a:pt x="351" y="76"/>
                </a:lnTo>
                <a:lnTo>
                  <a:pt x="350" y="75"/>
                </a:lnTo>
                <a:lnTo>
                  <a:pt x="349" y="74"/>
                </a:lnTo>
                <a:lnTo>
                  <a:pt x="349" y="73"/>
                </a:lnTo>
                <a:lnTo>
                  <a:pt x="349" y="71"/>
                </a:lnTo>
                <a:lnTo>
                  <a:pt x="350" y="71"/>
                </a:lnTo>
                <a:lnTo>
                  <a:pt x="350" y="70"/>
                </a:lnTo>
                <a:lnTo>
                  <a:pt x="350" y="69"/>
                </a:lnTo>
                <a:lnTo>
                  <a:pt x="352" y="68"/>
                </a:lnTo>
                <a:lnTo>
                  <a:pt x="354" y="68"/>
                </a:lnTo>
                <a:lnTo>
                  <a:pt x="357" y="68"/>
                </a:lnTo>
                <a:lnTo>
                  <a:pt x="358" y="69"/>
                </a:lnTo>
                <a:lnTo>
                  <a:pt x="359" y="70"/>
                </a:lnTo>
                <a:lnTo>
                  <a:pt x="359" y="73"/>
                </a:lnTo>
                <a:lnTo>
                  <a:pt x="358" y="74"/>
                </a:lnTo>
                <a:close/>
                <a:moveTo>
                  <a:pt x="347" y="71"/>
                </a:moveTo>
                <a:lnTo>
                  <a:pt x="346" y="71"/>
                </a:lnTo>
                <a:lnTo>
                  <a:pt x="346" y="70"/>
                </a:lnTo>
                <a:lnTo>
                  <a:pt x="344" y="69"/>
                </a:lnTo>
                <a:lnTo>
                  <a:pt x="343" y="68"/>
                </a:lnTo>
                <a:lnTo>
                  <a:pt x="342" y="67"/>
                </a:lnTo>
                <a:lnTo>
                  <a:pt x="342" y="66"/>
                </a:lnTo>
                <a:lnTo>
                  <a:pt x="346" y="61"/>
                </a:lnTo>
                <a:lnTo>
                  <a:pt x="347" y="61"/>
                </a:lnTo>
                <a:lnTo>
                  <a:pt x="348" y="62"/>
                </a:lnTo>
                <a:lnTo>
                  <a:pt x="349" y="63"/>
                </a:lnTo>
                <a:lnTo>
                  <a:pt x="350" y="64"/>
                </a:lnTo>
                <a:lnTo>
                  <a:pt x="349" y="68"/>
                </a:lnTo>
                <a:lnTo>
                  <a:pt x="348" y="69"/>
                </a:lnTo>
                <a:lnTo>
                  <a:pt x="347" y="71"/>
                </a:lnTo>
                <a:close/>
                <a:moveTo>
                  <a:pt x="397" y="13"/>
                </a:moveTo>
                <a:lnTo>
                  <a:pt x="397" y="14"/>
                </a:lnTo>
                <a:lnTo>
                  <a:pt x="396" y="14"/>
                </a:lnTo>
                <a:lnTo>
                  <a:pt x="394" y="15"/>
                </a:lnTo>
                <a:lnTo>
                  <a:pt x="394" y="17"/>
                </a:lnTo>
                <a:lnTo>
                  <a:pt x="393" y="17"/>
                </a:lnTo>
                <a:lnTo>
                  <a:pt x="392" y="17"/>
                </a:lnTo>
                <a:lnTo>
                  <a:pt x="386" y="17"/>
                </a:lnTo>
                <a:lnTo>
                  <a:pt x="385" y="17"/>
                </a:lnTo>
                <a:lnTo>
                  <a:pt x="384" y="15"/>
                </a:lnTo>
                <a:lnTo>
                  <a:pt x="384" y="14"/>
                </a:lnTo>
                <a:lnTo>
                  <a:pt x="384" y="13"/>
                </a:lnTo>
                <a:lnTo>
                  <a:pt x="386" y="12"/>
                </a:lnTo>
                <a:lnTo>
                  <a:pt x="389" y="12"/>
                </a:lnTo>
                <a:lnTo>
                  <a:pt x="391" y="13"/>
                </a:lnTo>
                <a:lnTo>
                  <a:pt x="392" y="13"/>
                </a:lnTo>
                <a:lnTo>
                  <a:pt x="396" y="13"/>
                </a:lnTo>
                <a:lnTo>
                  <a:pt x="397" y="13"/>
                </a:lnTo>
                <a:close/>
                <a:moveTo>
                  <a:pt x="358" y="4"/>
                </a:moveTo>
                <a:lnTo>
                  <a:pt x="356" y="4"/>
                </a:lnTo>
                <a:lnTo>
                  <a:pt x="352" y="4"/>
                </a:lnTo>
                <a:lnTo>
                  <a:pt x="350" y="3"/>
                </a:lnTo>
                <a:lnTo>
                  <a:pt x="351" y="0"/>
                </a:lnTo>
                <a:lnTo>
                  <a:pt x="355" y="0"/>
                </a:lnTo>
                <a:lnTo>
                  <a:pt x="359" y="1"/>
                </a:lnTo>
                <a:lnTo>
                  <a:pt x="361" y="3"/>
                </a:lnTo>
                <a:lnTo>
                  <a:pt x="359" y="4"/>
                </a:lnTo>
                <a:lnTo>
                  <a:pt x="358" y="4"/>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52" name="Freeform 26">
            <a:extLst>
              <a:ext uri="{FF2B5EF4-FFF2-40B4-BE49-F238E27FC236}">
                <a16:creationId xmlns:a16="http://schemas.microsoft.com/office/drawing/2014/main" id="{BEDFF168-14DE-443A-BD12-7DDBC5D1F08B}"/>
              </a:ext>
            </a:extLst>
          </p:cNvPr>
          <p:cNvSpPr>
            <a:spLocks/>
          </p:cNvSpPr>
          <p:nvPr/>
        </p:nvSpPr>
        <p:spPr bwMode="auto">
          <a:xfrm>
            <a:off x="5394166" y="4872617"/>
            <a:ext cx="3258" cy="9773"/>
          </a:xfrm>
          <a:custGeom>
            <a:avLst/>
            <a:gdLst>
              <a:gd name="T0" fmla="*/ 1 w 2"/>
              <a:gd name="T1" fmla="*/ 0 h 6"/>
              <a:gd name="T2" fmla="*/ 1 w 2"/>
              <a:gd name="T3" fmla="*/ 1 h 6"/>
              <a:gd name="T4" fmla="*/ 2 w 2"/>
              <a:gd name="T5" fmla="*/ 2 h 6"/>
              <a:gd name="T6" fmla="*/ 2 w 2"/>
              <a:gd name="T7" fmla="*/ 3 h 6"/>
              <a:gd name="T8" fmla="*/ 2 w 2"/>
              <a:gd name="T9" fmla="*/ 4 h 6"/>
              <a:gd name="T10" fmla="*/ 1 w 2"/>
              <a:gd name="T11" fmla="*/ 6 h 6"/>
              <a:gd name="T12" fmla="*/ 0 w 2"/>
              <a:gd name="T13" fmla="*/ 6 h 6"/>
              <a:gd name="T14" fmla="*/ 0 w 2"/>
              <a:gd name="T15" fmla="*/ 4 h 6"/>
              <a:gd name="T16" fmla="*/ 1 w 2"/>
              <a:gd name="T17" fmla="*/ 4 h 6"/>
              <a:gd name="T18" fmla="*/ 1 w 2"/>
              <a:gd name="T19" fmla="*/ 3 h 6"/>
              <a:gd name="T20" fmla="*/ 1 w 2"/>
              <a:gd name="T21" fmla="*/ 1 h 6"/>
              <a:gd name="T22" fmla="*/ 0 w 2"/>
              <a:gd name="T23" fmla="*/ 0 h 6"/>
              <a:gd name="T24" fmla="*/ 0 w 2"/>
              <a:gd name="T25" fmla="*/ 1 h 6"/>
              <a:gd name="T26" fmla="*/ 0 w 2"/>
              <a:gd name="T27" fmla="*/ 0 h 6"/>
              <a:gd name="T28" fmla="*/ 0 w 2"/>
              <a:gd name="T29" fmla="*/ 0 h 6"/>
              <a:gd name="T30" fmla="*/ 1 w 2"/>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6">
                <a:moveTo>
                  <a:pt x="1" y="0"/>
                </a:moveTo>
                <a:lnTo>
                  <a:pt x="1" y="1"/>
                </a:lnTo>
                <a:lnTo>
                  <a:pt x="2" y="2"/>
                </a:lnTo>
                <a:lnTo>
                  <a:pt x="2" y="3"/>
                </a:lnTo>
                <a:lnTo>
                  <a:pt x="2" y="4"/>
                </a:lnTo>
                <a:lnTo>
                  <a:pt x="1" y="6"/>
                </a:lnTo>
                <a:lnTo>
                  <a:pt x="0" y="6"/>
                </a:lnTo>
                <a:lnTo>
                  <a:pt x="0" y="4"/>
                </a:lnTo>
                <a:lnTo>
                  <a:pt x="1" y="4"/>
                </a:lnTo>
                <a:lnTo>
                  <a:pt x="1" y="3"/>
                </a:lnTo>
                <a:lnTo>
                  <a:pt x="1" y="1"/>
                </a:lnTo>
                <a:lnTo>
                  <a:pt x="0" y="0"/>
                </a:lnTo>
                <a:lnTo>
                  <a:pt x="0" y="1"/>
                </a:lnTo>
                <a:lnTo>
                  <a:pt x="0" y="0"/>
                </a:lnTo>
                <a:lnTo>
                  <a:pt x="0" y="0"/>
                </a:lnTo>
                <a:lnTo>
                  <a:pt x="1" y="0"/>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sp>
        <p:nvSpPr>
          <p:cNvPr id="53" name="Freeform 27">
            <a:extLst>
              <a:ext uri="{FF2B5EF4-FFF2-40B4-BE49-F238E27FC236}">
                <a16:creationId xmlns:a16="http://schemas.microsoft.com/office/drawing/2014/main" id="{F58304FF-AE5B-40D0-8D04-7B40F8C5B87D}"/>
              </a:ext>
            </a:extLst>
          </p:cNvPr>
          <p:cNvSpPr>
            <a:spLocks noEditPoints="1"/>
          </p:cNvSpPr>
          <p:nvPr/>
        </p:nvSpPr>
        <p:spPr bwMode="auto">
          <a:xfrm>
            <a:off x="3789823" y="5620225"/>
            <a:ext cx="425111" cy="519580"/>
          </a:xfrm>
          <a:custGeom>
            <a:avLst/>
            <a:gdLst>
              <a:gd name="T0" fmla="*/ 166 w 261"/>
              <a:gd name="T1" fmla="*/ 305 h 319"/>
              <a:gd name="T2" fmla="*/ 164 w 261"/>
              <a:gd name="T3" fmla="*/ 300 h 319"/>
              <a:gd name="T4" fmla="*/ 174 w 261"/>
              <a:gd name="T5" fmla="*/ 293 h 319"/>
              <a:gd name="T6" fmla="*/ 178 w 261"/>
              <a:gd name="T7" fmla="*/ 287 h 319"/>
              <a:gd name="T8" fmla="*/ 217 w 261"/>
              <a:gd name="T9" fmla="*/ 249 h 319"/>
              <a:gd name="T10" fmla="*/ 235 w 261"/>
              <a:gd name="T11" fmla="*/ 229 h 319"/>
              <a:gd name="T12" fmla="*/ 74 w 261"/>
              <a:gd name="T13" fmla="*/ 97 h 319"/>
              <a:gd name="T14" fmla="*/ 90 w 261"/>
              <a:gd name="T15" fmla="*/ 105 h 319"/>
              <a:gd name="T16" fmla="*/ 119 w 261"/>
              <a:gd name="T17" fmla="*/ 124 h 319"/>
              <a:gd name="T18" fmla="*/ 154 w 261"/>
              <a:gd name="T19" fmla="*/ 126 h 319"/>
              <a:gd name="T20" fmla="*/ 166 w 261"/>
              <a:gd name="T21" fmla="*/ 131 h 319"/>
              <a:gd name="T22" fmla="*/ 192 w 261"/>
              <a:gd name="T23" fmla="*/ 121 h 319"/>
              <a:gd name="T24" fmla="*/ 221 w 261"/>
              <a:gd name="T25" fmla="*/ 118 h 319"/>
              <a:gd name="T26" fmla="*/ 246 w 261"/>
              <a:gd name="T27" fmla="*/ 124 h 319"/>
              <a:gd name="T28" fmla="*/ 241 w 261"/>
              <a:gd name="T29" fmla="*/ 153 h 319"/>
              <a:gd name="T30" fmla="*/ 239 w 261"/>
              <a:gd name="T31" fmla="*/ 187 h 319"/>
              <a:gd name="T32" fmla="*/ 238 w 261"/>
              <a:gd name="T33" fmla="*/ 223 h 319"/>
              <a:gd name="T34" fmla="*/ 232 w 261"/>
              <a:gd name="T35" fmla="*/ 207 h 319"/>
              <a:gd name="T36" fmla="*/ 228 w 261"/>
              <a:gd name="T37" fmla="*/ 210 h 319"/>
              <a:gd name="T38" fmla="*/ 217 w 261"/>
              <a:gd name="T39" fmla="*/ 233 h 319"/>
              <a:gd name="T40" fmla="*/ 212 w 261"/>
              <a:gd name="T41" fmla="*/ 256 h 319"/>
              <a:gd name="T42" fmla="*/ 211 w 261"/>
              <a:gd name="T43" fmla="*/ 268 h 319"/>
              <a:gd name="T44" fmla="*/ 211 w 261"/>
              <a:gd name="T45" fmla="*/ 289 h 319"/>
              <a:gd name="T46" fmla="*/ 202 w 261"/>
              <a:gd name="T47" fmla="*/ 292 h 319"/>
              <a:gd name="T48" fmla="*/ 196 w 261"/>
              <a:gd name="T49" fmla="*/ 271 h 319"/>
              <a:gd name="T50" fmla="*/ 205 w 261"/>
              <a:gd name="T51" fmla="*/ 273 h 319"/>
              <a:gd name="T52" fmla="*/ 185 w 261"/>
              <a:gd name="T53" fmla="*/ 266 h 319"/>
              <a:gd name="T54" fmla="*/ 184 w 261"/>
              <a:gd name="T55" fmla="*/ 268 h 319"/>
              <a:gd name="T56" fmla="*/ 175 w 261"/>
              <a:gd name="T57" fmla="*/ 272 h 319"/>
              <a:gd name="T58" fmla="*/ 167 w 261"/>
              <a:gd name="T59" fmla="*/ 294 h 319"/>
              <a:gd name="T60" fmla="*/ 155 w 261"/>
              <a:gd name="T61" fmla="*/ 280 h 319"/>
              <a:gd name="T62" fmla="*/ 155 w 261"/>
              <a:gd name="T63" fmla="*/ 298 h 319"/>
              <a:gd name="T64" fmla="*/ 147 w 261"/>
              <a:gd name="T65" fmla="*/ 312 h 319"/>
              <a:gd name="T66" fmla="*/ 129 w 261"/>
              <a:gd name="T67" fmla="*/ 307 h 319"/>
              <a:gd name="T68" fmla="*/ 110 w 261"/>
              <a:gd name="T69" fmla="*/ 305 h 319"/>
              <a:gd name="T70" fmla="*/ 96 w 261"/>
              <a:gd name="T71" fmla="*/ 293 h 319"/>
              <a:gd name="T72" fmla="*/ 111 w 261"/>
              <a:gd name="T73" fmla="*/ 298 h 319"/>
              <a:gd name="T74" fmla="*/ 98 w 261"/>
              <a:gd name="T75" fmla="*/ 287 h 319"/>
              <a:gd name="T76" fmla="*/ 91 w 261"/>
              <a:gd name="T77" fmla="*/ 289 h 319"/>
              <a:gd name="T78" fmla="*/ 83 w 261"/>
              <a:gd name="T79" fmla="*/ 268 h 319"/>
              <a:gd name="T80" fmla="*/ 67 w 261"/>
              <a:gd name="T81" fmla="*/ 235 h 319"/>
              <a:gd name="T82" fmla="*/ 64 w 261"/>
              <a:gd name="T83" fmla="*/ 206 h 319"/>
              <a:gd name="T84" fmla="*/ 81 w 261"/>
              <a:gd name="T85" fmla="*/ 217 h 319"/>
              <a:gd name="T86" fmla="*/ 70 w 261"/>
              <a:gd name="T87" fmla="*/ 199 h 319"/>
              <a:gd name="T88" fmla="*/ 54 w 261"/>
              <a:gd name="T89" fmla="*/ 167 h 319"/>
              <a:gd name="T90" fmla="*/ 40 w 261"/>
              <a:gd name="T91" fmla="*/ 126 h 319"/>
              <a:gd name="T92" fmla="*/ 45 w 261"/>
              <a:gd name="T93" fmla="*/ 84 h 319"/>
              <a:gd name="T94" fmla="*/ 58 w 261"/>
              <a:gd name="T95" fmla="*/ 83 h 319"/>
              <a:gd name="T96" fmla="*/ 247 w 261"/>
              <a:gd name="T97" fmla="*/ 93 h 319"/>
              <a:gd name="T98" fmla="*/ 48 w 261"/>
              <a:gd name="T99" fmla="*/ 70 h 319"/>
              <a:gd name="T100" fmla="*/ 60 w 261"/>
              <a:gd name="T101" fmla="*/ 65 h 319"/>
              <a:gd name="T102" fmla="*/ 256 w 261"/>
              <a:gd name="T103" fmla="*/ 93 h 319"/>
              <a:gd name="T104" fmla="*/ 234 w 261"/>
              <a:gd name="T105" fmla="*/ 86 h 319"/>
              <a:gd name="T106" fmla="*/ 247 w 261"/>
              <a:gd name="T107" fmla="*/ 51 h 319"/>
              <a:gd name="T108" fmla="*/ 254 w 261"/>
              <a:gd name="T109" fmla="*/ 73 h 319"/>
              <a:gd name="T110" fmla="*/ 237 w 261"/>
              <a:gd name="T111" fmla="*/ 62 h 319"/>
              <a:gd name="T112" fmla="*/ 224 w 261"/>
              <a:gd name="T113" fmla="*/ 44 h 319"/>
              <a:gd name="T114" fmla="*/ 3 w 261"/>
              <a:gd name="T115" fmla="*/ 41 h 319"/>
              <a:gd name="T116" fmla="*/ 3 w 261"/>
              <a:gd name="T117" fmla="*/ 12 h 319"/>
              <a:gd name="T118" fmla="*/ 17 w 261"/>
              <a:gd name="T119" fmla="*/ 1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319">
                <a:moveTo>
                  <a:pt x="174" y="303"/>
                </a:moveTo>
                <a:lnTo>
                  <a:pt x="174" y="304"/>
                </a:lnTo>
                <a:lnTo>
                  <a:pt x="174" y="305"/>
                </a:lnTo>
                <a:lnTo>
                  <a:pt x="173" y="305"/>
                </a:lnTo>
                <a:lnTo>
                  <a:pt x="173" y="306"/>
                </a:lnTo>
                <a:lnTo>
                  <a:pt x="173" y="307"/>
                </a:lnTo>
                <a:lnTo>
                  <a:pt x="171" y="307"/>
                </a:lnTo>
                <a:lnTo>
                  <a:pt x="171" y="310"/>
                </a:lnTo>
                <a:lnTo>
                  <a:pt x="170" y="312"/>
                </a:lnTo>
                <a:lnTo>
                  <a:pt x="169" y="312"/>
                </a:lnTo>
                <a:lnTo>
                  <a:pt x="168" y="311"/>
                </a:lnTo>
                <a:lnTo>
                  <a:pt x="167" y="311"/>
                </a:lnTo>
                <a:lnTo>
                  <a:pt x="167" y="310"/>
                </a:lnTo>
                <a:lnTo>
                  <a:pt x="166" y="310"/>
                </a:lnTo>
                <a:lnTo>
                  <a:pt x="166" y="308"/>
                </a:lnTo>
                <a:lnTo>
                  <a:pt x="167" y="308"/>
                </a:lnTo>
                <a:lnTo>
                  <a:pt x="167" y="307"/>
                </a:lnTo>
                <a:lnTo>
                  <a:pt x="166" y="306"/>
                </a:lnTo>
                <a:lnTo>
                  <a:pt x="167" y="306"/>
                </a:lnTo>
                <a:lnTo>
                  <a:pt x="166" y="305"/>
                </a:lnTo>
                <a:lnTo>
                  <a:pt x="164" y="305"/>
                </a:lnTo>
                <a:lnTo>
                  <a:pt x="164" y="308"/>
                </a:lnTo>
                <a:lnTo>
                  <a:pt x="163" y="310"/>
                </a:lnTo>
                <a:lnTo>
                  <a:pt x="162" y="311"/>
                </a:lnTo>
                <a:lnTo>
                  <a:pt x="161" y="311"/>
                </a:lnTo>
                <a:lnTo>
                  <a:pt x="160" y="310"/>
                </a:lnTo>
                <a:lnTo>
                  <a:pt x="160" y="307"/>
                </a:lnTo>
                <a:lnTo>
                  <a:pt x="160" y="306"/>
                </a:lnTo>
                <a:lnTo>
                  <a:pt x="159" y="306"/>
                </a:lnTo>
                <a:lnTo>
                  <a:pt x="159" y="305"/>
                </a:lnTo>
                <a:lnTo>
                  <a:pt x="159" y="304"/>
                </a:lnTo>
                <a:lnTo>
                  <a:pt x="160" y="304"/>
                </a:lnTo>
                <a:lnTo>
                  <a:pt x="162" y="307"/>
                </a:lnTo>
                <a:lnTo>
                  <a:pt x="163" y="307"/>
                </a:lnTo>
                <a:lnTo>
                  <a:pt x="163" y="306"/>
                </a:lnTo>
                <a:lnTo>
                  <a:pt x="163" y="303"/>
                </a:lnTo>
                <a:lnTo>
                  <a:pt x="163" y="301"/>
                </a:lnTo>
                <a:lnTo>
                  <a:pt x="163" y="300"/>
                </a:lnTo>
                <a:lnTo>
                  <a:pt x="164" y="299"/>
                </a:lnTo>
                <a:lnTo>
                  <a:pt x="164" y="300"/>
                </a:lnTo>
                <a:lnTo>
                  <a:pt x="166" y="301"/>
                </a:lnTo>
                <a:lnTo>
                  <a:pt x="166" y="303"/>
                </a:lnTo>
                <a:lnTo>
                  <a:pt x="167" y="301"/>
                </a:lnTo>
                <a:lnTo>
                  <a:pt x="167" y="300"/>
                </a:lnTo>
                <a:lnTo>
                  <a:pt x="167" y="299"/>
                </a:lnTo>
                <a:lnTo>
                  <a:pt x="167" y="298"/>
                </a:lnTo>
                <a:lnTo>
                  <a:pt x="168" y="297"/>
                </a:lnTo>
                <a:lnTo>
                  <a:pt x="170" y="294"/>
                </a:lnTo>
                <a:lnTo>
                  <a:pt x="171" y="293"/>
                </a:lnTo>
                <a:lnTo>
                  <a:pt x="173" y="299"/>
                </a:lnTo>
                <a:lnTo>
                  <a:pt x="173" y="300"/>
                </a:lnTo>
                <a:lnTo>
                  <a:pt x="174" y="301"/>
                </a:lnTo>
                <a:lnTo>
                  <a:pt x="174" y="303"/>
                </a:lnTo>
                <a:close/>
                <a:moveTo>
                  <a:pt x="178" y="292"/>
                </a:moveTo>
                <a:lnTo>
                  <a:pt x="178" y="293"/>
                </a:lnTo>
                <a:lnTo>
                  <a:pt x="177" y="292"/>
                </a:lnTo>
                <a:lnTo>
                  <a:pt x="176" y="292"/>
                </a:lnTo>
                <a:lnTo>
                  <a:pt x="176" y="293"/>
                </a:lnTo>
                <a:lnTo>
                  <a:pt x="175" y="293"/>
                </a:lnTo>
                <a:lnTo>
                  <a:pt x="174" y="293"/>
                </a:lnTo>
                <a:lnTo>
                  <a:pt x="174" y="291"/>
                </a:lnTo>
                <a:lnTo>
                  <a:pt x="175" y="290"/>
                </a:lnTo>
                <a:lnTo>
                  <a:pt x="176" y="290"/>
                </a:lnTo>
                <a:lnTo>
                  <a:pt x="176" y="289"/>
                </a:lnTo>
                <a:lnTo>
                  <a:pt x="176" y="287"/>
                </a:lnTo>
                <a:lnTo>
                  <a:pt x="173" y="287"/>
                </a:lnTo>
                <a:lnTo>
                  <a:pt x="171" y="286"/>
                </a:lnTo>
                <a:lnTo>
                  <a:pt x="171" y="285"/>
                </a:lnTo>
                <a:lnTo>
                  <a:pt x="173" y="285"/>
                </a:lnTo>
                <a:lnTo>
                  <a:pt x="175" y="284"/>
                </a:lnTo>
                <a:lnTo>
                  <a:pt x="174" y="283"/>
                </a:lnTo>
                <a:lnTo>
                  <a:pt x="174" y="282"/>
                </a:lnTo>
                <a:lnTo>
                  <a:pt x="175" y="280"/>
                </a:lnTo>
                <a:lnTo>
                  <a:pt x="176" y="279"/>
                </a:lnTo>
                <a:lnTo>
                  <a:pt x="176" y="282"/>
                </a:lnTo>
                <a:lnTo>
                  <a:pt x="177" y="283"/>
                </a:lnTo>
                <a:lnTo>
                  <a:pt x="178" y="284"/>
                </a:lnTo>
                <a:lnTo>
                  <a:pt x="177" y="285"/>
                </a:lnTo>
                <a:lnTo>
                  <a:pt x="178" y="286"/>
                </a:lnTo>
                <a:lnTo>
                  <a:pt x="178" y="287"/>
                </a:lnTo>
                <a:lnTo>
                  <a:pt x="178" y="289"/>
                </a:lnTo>
                <a:lnTo>
                  <a:pt x="178" y="291"/>
                </a:lnTo>
                <a:lnTo>
                  <a:pt x="178" y="292"/>
                </a:lnTo>
                <a:close/>
                <a:moveTo>
                  <a:pt x="225" y="252"/>
                </a:moveTo>
                <a:lnTo>
                  <a:pt x="223" y="254"/>
                </a:lnTo>
                <a:lnTo>
                  <a:pt x="220" y="254"/>
                </a:lnTo>
                <a:lnTo>
                  <a:pt x="219" y="254"/>
                </a:lnTo>
                <a:lnTo>
                  <a:pt x="219" y="256"/>
                </a:lnTo>
                <a:lnTo>
                  <a:pt x="220" y="257"/>
                </a:lnTo>
                <a:lnTo>
                  <a:pt x="217" y="257"/>
                </a:lnTo>
                <a:lnTo>
                  <a:pt x="216" y="258"/>
                </a:lnTo>
                <a:lnTo>
                  <a:pt x="214" y="259"/>
                </a:lnTo>
                <a:lnTo>
                  <a:pt x="214" y="257"/>
                </a:lnTo>
                <a:lnTo>
                  <a:pt x="216" y="257"/>
                </a:lnTo>
                <a:lnTo>
                  <a:pt x="216" y="256"/>
                </a:lnTo>
                <a:lnTo>
                  <a:pt x="217" y="254"/>
                </a:lnTo>
                <a:lnTo>
                  <a:pt x="216" y="252"/>
                </a:lnTo>
                <a:lnTo>
                  <a:pt x="216" y="251"/>
                </a:lnTo>
                <a:lnTo>
                  <a:pt x="216" y="250"/>
                </a:lnTo>
                <a:lnTo>
                  <a:pt x="217" y="249"/>
                </a:lnTo>
                <a:lnTo>
                  <a:pt x="218" y="248"/>
                </a:lnTo>
                <a:lnTo>
                  <a:pt x="219" y="248"/>
                </a:lnTo>
                <a:lnTo>
                  <a:pt x="220" y="247"/>
                </a:lnTo>
                <a:lnTo>
                  <a:pt x="221" y="248"/>
                </a:lnTo>
                <a:lnTo>
                  <a:pt x="223" y="248"/>
                </a:lnTo>
                <a:lnTo>
                  <a:pt x="223" y="249"/>
                </a:lnTo>
                <a:lnTo>
                  <a:pt x="223" y="250"/>
                </a:lnTo>
                <a:lnTo>
                  <a:pt x="224" y="251"/>
                </a:lnTo>
                <a:lnTo>
                  <a:pt x="225" y="252"/>
                </a:lnTo>
                <a:close/>
                <a:moveTo>
                  <a:pt x="235" y="231"/>
                </a:moveTo>
                <a:lnTo>
                  <a:pt x="234" y="230"/>
                </a:lnTo>
                <a:lnTo>
                  <a:pt x="233" y="229"/>
                </a:lnTo>
                <a:lnTo>
                  <a:pt x="232" y="229"/>
                </a:lnTo>
                <a:lnTo>
                  <a:pt x="231" y="228"/>
                </a:lnTo>
                <a:lnTo>
                  <a:pt x="231" y="227"/>
                </a:lnTo>
                <a:lnTo>
                  <a:pt x="232" y="227"/>
                </a:lnTo>
                <a:lnTo>
                  <a:pt x="233" y="227"/>
                </a:lnTo>
                <a:lnTo>
                  <a:pt x="234" y="228"/>
                </a:lnTo>
                <a:lnTo>
                  <a:pt x="235" y="228"/>
                </a:lnTo>
                <a:lnTo>
                  <a:pt x="235" y="229"/>
                </a:lnTo>
                <a:lnTo>
                  <a:pt x="235" y="230"/>
                </a:lnTo>
                <a:lnTo>
                  <a:pt x="237" y="231"/>
                </a:lnTo>
                <a:lnTo>
                  <a:pt x="235" y="231"/>
                </a:lnTo>
                <a:close/>
                <a:moveTo>
                  <a:pt x="48" y="89"/>
                </a:moveTo>
                <a:lnTo>
                  <a:pt x="48" y="90"/>
                </a:lnTo>
                <a:lnTo>
                  <a:pt x="49" y="89"/>
                </a:lnTo>
                <a:lnTo>
                  <a:pt x="51" y="89"/>
                </a:lnTo>
                <a:lnTo>
                  <a:pt x="55" y="91"/>
                </a:lnTo>
                <a:lnTo>
                  <a:pt x="57" y="93"/>
                </a:lnTo>
                <a:lnTo>
                  <a:pt x="60" y="91"/>
                </a:lnTo>
                <a:lnTo>
                  <a:pt x="61" y="93"/>
                </a:lnTo>
                <a:lnTo>
                  <a:pt x="62" y="94"/>
                </a:lnTo>
                <a:lnTo>
                  <a:pt x="64" y="95"/>
                </a:lnTo>
                <a:lnTo>
                  <a:pt x="65" y="97"/>
                </a:lnTo>
                <a:lnTo>
                  <a:pt x="67" y="97"/>
                </a:lnTo>
                <a:lnTo>
                  <a:pt x="68" y="98"/>
                </a:lnTo>
                <a:lnTo>
                  <a:pt x="69" y="98"/>
                </a:lnTo>
                <a:lnTo>
                  <a:pt x="69" y="97"/>
                </a:lnTo>
                <a:lnTo>
                  <a:pt x="69" y="96"/>
                </a:lnTo>
                <a:lnTo>
                  <a:pt x="74" y="97"/>
                </a:lnTo>
                <a:lnTo>
                  <a:pt x="75" y="97"/>
                </a:lnTo>
                <a:lnTo>
                  <a:pt x="76" y="96"/>
                </a:lnTo>
                <a:lnTo>
                  <a:pt x="76" y="94"/>
                </a:lnTo>
                <a:lnTo>
                  <a:pt x="76" y="93"/>
                </a:lnTo>
                <a:lnTo>
                  <a:pt x="76" y="91"/>
                </a:lnTo>
                <a:lnTo>
                  <a:pt x="77" y="91"/>
                </a:lnTo>
                <a:lnTo>
                  <a:pt x="78" y="93"/>
                </a:lnTo>
                <a:lnTo>
                  <a:pt x="78" y="95"/>
                </a:lnTo>
                <a:lnTo>
                  <a:pt x="77" y="95"/>
                </a:lnTo>
                <a:lnTo>
                  <a:pt x="76" y="96"/>
                </a:lnTo>
                <a:lnTo>
                  <a:pt x="76" y="97"/>
                </a:lnTo>
                <a:lnTo>
                  <a:pt x="76" y="98"/>
                </a:lnTo>
                <a:lnTo>
                  <a:pt x="78" y="100"/>
                </a:lnTo>
                <a:lnTo>
                  <a:pt x="79" y="101"/>
                </a:lnTo>
                <a:lnTo>
                  <a:pt x="81" y="102"/>
                </a:lnTo>
                <a:lnTo>
                  <a:pt x="83" y="102"/>
                </a:lnTo>
                <a:lnTo>
                  <a:pt x="85" y="103"/>
                </a:lnTo>
                <a:lnTo>
                  <a:pt x="86" y="103"/>
                </a:lnTo>
                <a:lnTo>
                  <a:pt x="90" y="102"/>
                </a:lnTo>
                <a:lnTo>
                  <a:pt x="90" y="105"/>
                </a:lnTo>
                <a:lnTo>
                  <a:pt x="92" y="108"/>
                </a:lnTo>
                <a:lnTo>
                  <a:pt x="95" y="109"/>
                </a:lnTo>
                <a:lnTo>
                  <a:pt x="100" y="110"/>
                </a:lnTo>
                <a:lnTo>
                  <a:pt x="102" y="110"/>
                </a:lnTo>
                <a:lnTo>
                  <a:pt x="102" y="112"/>
                </a:lnTo>
                <a:lnTo>
                  <a:pt x="102" y="114"/>
                </a:lnTo>
                <a:lnTo>
                  <a:pt x="103" y="115"/>
                </a:lnTo>
                <a:lnTo>
                  <a:pt x="104" y="116"/>
                </a:lnTo>
                <a:lnTo>
                  <a:pt x="105" y="117"/>
                </a:lnTo>
                <a:lnTo>
                  <a:pt x="106" y="118"/>
                </a:lnTo>
                <a:lnTo>
                  <a:pt x="107" y="118"/>
                </a:lnTo>
                <a:lnTo>
                  <a:pt x="110" y="118"/>
                </a:lnTo>
                <a:lnTo>
                  <a:pt x="111" y="119"/>
                </a:lnTo>
                <a:lnTo>
                  <a:pt x="111" y="121"/>
                </a:lnTo>
                <a:lnTo>
                  <a:pt x="112" y="121"/>
                </a:lnTo>
                <a:lnTo>
                  <a:pt x="113" y="121"/>
                </a:lnTo>
                <a:lnTo>
                  <a:pt x="114" y="121"/>
                </a:lnTo>
                <a:lnTo>
                  <a:pt x="117" y="123"/>
                </a:lnTo>
                <a:lnTo>
                  <a:pt x="118" y="124"/>
                </a:lnTo>
                <a:lnTo>
                  <a:pt x="119" y="124"/>
                </a:lnTo>
                <a:lnTo>
                  <a:pt x="119" y="125"/>
                </a:lnTo>
                <a:lnTo>
                  <a:pt x="121" y="126"/>
                </a:lnTo>
                <a:lnTo>
                  <a:pt x="127" y="129"/>
                </a:lnTo>
                <a:lnTo>
                  <a:pt x="134" y="131"/>
                </a:lnTo>
                <a:lnTo>
                  <a:pt x="139" y="131"/>
                </a:lnTo>
                <a:lnTo>
                  <a:pt x="142" y="130"/>
                </a:lnTo>
                <a:lnTo>
                  <a:pt x="146" y="129"/>
                </a:lnTo>
                <a:lnTo>
                  <a:pt x="146" y="130"/>
                </a:lnTo>
                <a:lnTo>
                  <a:pt x="146" y="131"/>
                </a:lnTo>
                <a:lnTo>
                  <a:pt x="146" y="132"/>
                </a:lnTo>
                <a:lnTo>
                  <a:pt x="147" y="132"/>
                </a:lnTo>
                <a:lnTo>
                  <a:pt x="148" y="133"/>
                </a:lnTo>
                <a:lnTo>
                  <a:pt x="148" y="132"/>
                </a:lnTo>
                <a:lnTo>
                  <a:pt x="147" y="131"/>
                </a:lnTo>
                <a:lnTo>
                  <a:pt x="148" y="131"/>
                </a:lnTo>
                <a:lnTo>
                  <a:pt x="150" y="129"/>
                </a:lnTo>
                <a:lnTo>
                  <a:pt x="152" y="128"/>
                </a:lnTo>
                <a:lnTo>
                  <a:pt x="152" y="126"/>
                </a:lnTo>
                <a:lnTo>
                  <a:pt x="153" y="126"/>
                </a:lnTo>
                <a:lnTo>
                  <a:pt x="154" y="126"/>
                </a:lnTo>
                <a:lnTo>
                  <a:pt x="155" y="126"/>
                </a:lnTo>
                <a:lnTo>
                  <a:pt x="156" y="125"/>
                </a:lnTo>
                <a:lnTo>
                  <a:pt x="157" y="125"/>
                </a:lnTo>
                <a:lnTo>
                  <a:pt x="159" y="125"/>
                </a:lnTo>
                <a:lnTo>
                  <a:pt x="159" y="126"/>
                </a:lnTo>
                <a:lnTo>
                  <a:pt x="160" y="126"/>
                </a:lnTo>
                <a:lnTo>
                  <a:pt x="160" y="128"/>
                </a:lnTo>
                <a:lnTo>
                  <a:pt x="161" y="129"/>
                </a:lnTo>
                <a:lnTo>
                  <a:pt x="161" y="131"/>
                </a:lnTo>
                <a:lnTo>
                  <a:pt x="160" y="131"/>
                </a:lnTo>
                <a:lnTo>
                  <a:pt x="160" y="132"/>
                </a:lnTo>
                <a:lnTo>
                  <a:pt x="161" y="133"/>
                </a:lnTo>
                <a:lnTo>
                  <a:pt x="162" y="133"/>
                </a:lnTo>
                <a:lnTo>
                  <a:pt x="163" y="133"/>
                </a:lnTo>
                <a:lnTo>
                  <a:pt x="164" y="133"/>
                </a:lnTo>
                <a:lnTo>
                  <a:pt x="166" y="133"/>
                </a:lnTo>
                <a:lnTo>
                  <a:pt x="167" y="133"/>
                </a:lnTo>
                <a:lnTo>
                  <a:pt x="168" y="133"/>
                </a:lnTo>
                <a:lnTo>
                  <a:pt x="167" y="132"/>
                </a:lnTo>
                <a:lnTo>
                  <a:pt x="166" y="131"/>
                </a:lnTo>
                <a:lnTo>
                  <a:pt x="163" y="130"/>
                </a:lnTo>
                <a:lnTo>
                  <a:pt x="162" y="130"/>
                </a:lnTo>
                <a:lnTo>
                  <a:pt x="162" y="129"/>
                </a:lnTo>
                <a:lnTo>
                  <a:pt x="162" y="126"/>
                </a:lnTo>
                <a:lnTo>
                  <a:pt x="163" y="124"/>
                </a:lnTo>
                <a:lnTo>
                  <a:pt x="166" y="123"/>
                </a:lnTo>
                <a:lnTo>
                  <a:pt x="168" y="123"/>
                </a:lnTo>
                <a:lnTo>
                  <a:pt x="170" y="122"/>
                </a:lnTo>
                <a:lnTo>
                  <a:pt x="171" y="122"/>
                </a:lnTo>
                <a:lnTo>
                  <a:pt x="171" y="121"/>
                </a:lnTo>
                <a:lnTo>
                  <a:pt x="173" y="121"/>
                </a:lnTo>
                <a:lnTo>
                  <a:pt x="174" y="121"/>
                </a:lnTo>
                <a:lnTo>
                  <a:pt x="174" y="122"/>
                </a:lnTo>
                <a:lnTo>
                  <a:pt x="175" y="122"/>
                </a:lnTo>
                <a:lnTo>
                  <a:pt x="182" y="123"/>
                </a:lnTo>
                <a:lnTo>
                  <a:pt x="184" y="123"/>
                </a:lnTo>
                <a:lnTo>
                  <a:pt x="189" y="119"/>
                </a:lnTo>
                <a:lnTo>
                  <a:pt x="189" y="121"/>
                </a:lnTo>
                <a:lnTo>
                  <a:pt x="192" y="119"/>
                </a:lnTo>
                <a:lnTo>
                  <a:pt x="192" y="121"/>
                </a:lnTo>
                <a:lnTo>
                  <a:pt x="192" y="122"/>
                </a:lnTo>
                <a:lnTo>
                  <a:pt x="193" y="122"/>
                </a:lnTo>
                <a:lnTo>
                  <a:pt x="195" y="123"/>
                </a:lnTo>
                <a:lnTo>
                  <a:pt x="195" y="124"/>
                </a:lnTo>
                <a:lnTo>
                  <a:pt x="197" y="125"/>
                </a:lnTo>
                <a:lnTo>
                  <a:pt x="199" y="124"/>
                </a:lnTo>
                <a:lnTo>
                  <a:pt x="202" y="122"/>
                </a:lnTo>
                <a:lnTo>
                  <a:pt x="206" y="116"/>
                </a:lnTo>
                <a:lnTo>
                  <a:pt x="206" y="115"/>
                </a:lnTo>
                <a:lnTo>
                  <a:pt x="207" y="114"/>
                </a:lnTo>
                <a:lnTo>
                  <a:pt x="210" y="114"/>
                </a:lnTo>
                <a:lnTo>
                  <a:pt x="211" y="114"/>
                </a:lnTo>
                <a:lnTo>
                  <a:pt x="212" y="114"/>
                </a:lnTo>
                <a:lnTo>
                  <a:pt x="213" y="115"/>
                </a:lnTo>
                <a:lnTo>
                  <a:pt x="213" y="116"/>
                </a:lnTo>
                <a:lnTo>
                  <a:pt x="216" y="116"/>
                </a:lnTo>
                <a:lnTo>
                  <a:pt x="217" y="117"/>
                </a:lnTo>
                <a:lnTo>
                  <a:pt x="218" y="118"/>
                </a:lnTo>
                <a:lnTo>
                  <a:pt x="219" y="119"/>
                </a:lnTo>
                <a:lnTo>
                  <a:pt x="221" y="118"/>
                </a:lnTo>
                <a:lnTo>
                  <a:pt x="224" y="118"/>
                </a:lnTo>
                <a:lnTo>
                  <a:pt x="225" y="117"/>
                </a:lnTo>
                <a:lnTo>
                  <a:pt x="226" y="115"/>
                </a:lnTo>
                <a:lnTo>
                  <a:pt x="227" y="112"/>
                </a:lnTo>
                <a:lnTo>
                  <a:pt x="227" y="110"/>
                </a:lnTo>
                <a:lnTo>
                  <a:pt x="228" y="109"/>
                </a:lnTo>
                <a:lnTo>
                  <a:pt x="230" y="108"/>
                </a:lnTo>
                <a:lnTo>
                  <a:pt x="231" y="109"/>
                </a:lnTo>
                <a:lnTo>
                  <a:pt x="232" y="109"/>
                </a:lnTo>
                <a:lnTo>
                  <a:pt x="233" y="110"/>
                </a:lnTo>
                <a:lnTo>
                  <a:pt x="233" y="111"/>
                </a:lnTo>
                <a:lnTo>
                  <a:pt x="234" y="111"/>
                </a:lnTo>
                <a:lnTo>
                  <a:pt x="235" y="111"/>
                </a:lnTo>
                <a:lnTo>
                  <a:pt x="235" y="112"/>
                </a:lnTo>
                <a:lnTo>
                  <a:pt x="237" y="114"/>
                </a:lnTo>
                <a:lnTo>
                  <a:pt x="238" y="116"/>
                </a:lnTo>
                <a:lnTo>
                  <a:pt x="238" y="117"/>
                </a:lnTo>
                <a:lnTo>
                  <a:pt x="239" y="117"/>
                </a:lnTo>
                <a:lnTo>
                  <a:pt x="241" y="117"/>
                </a:lnTo>
                <a:lnTo>
                  <a:pt x="246" y="124"/>
                </a:lnTo>
                <a:lnTo>
                  <a:pt x="247" y="128"/>
                </a:lnTo>
                <a:lnTo>
                  <a:pt x="247" y="129"/>
                </a:lnTo>
                <a:lnTo>
                  <a:pt x="247" y="130"/>
                </a:lnTo>
                <a:lnTo>
                  <a:pt x="247" y="131"/>
                </a:lnTo>
                <a:lnTo>
                  <a:pt x="246" y="131"/>
                </a:lnTo>
                <a:lnTo>
                  <a:pt x="245" y="132"/>
                </a:lnTo>
                <a:lnTo>
                  <a:pt x="243" y="132"/>
                </a:lnTo>
                <a:lnTo>
                  <a:pt x="243" y="133"/>
                </a:lnTo>
                <a:lnTo>
                  <a:pt x="245" y="133"/>
                </a:lnTo>
                <a:lnTo>
                  <a:pt x="245" y="135"/>
                </a:lnTo>
                <a:lnTo>
                  <a:pt x="243" y="138"/>
                </a:lnTo>
                <a:lnTo>
                  <a:pt x="243" y="139"/>
                </a:lnTo>
                <a:lnTo>
                  <a:pt x="242" y="142"/>
                </a:lnTo>
                <a:lnTo>
                  <a:pt x="242" y="143"/>
                </a:lnTo>
                <a:lnTo>
                  <a:pt x="242" y="145"/>
                </a:lnTo>
                <a:lnTo>
                  <a:pt x="242" y="146"/>
                </a:lnTo>
                <a:lnTo>
                  <a:pt x="245" y="149"/>
                </a:lnTo>
                <a:lnTo>
                  <a:pt x="245" y="150"/>
                </a:lnTo>
                <a:lnTo>
                  <a:pt x="243" y="151"/>
                </a:lnTo>
                <a:lnTo>
                  <a:pt x="241" y="153"/>
                </a:lnTo>
                <a:lnTo>
                  <a:pt x="240" y="154"/>
                </a:lnTo>
                <a:lnTo>
                  <a:pt x="240" y="156"/>
                </a:lnTo>
                <a:lnTo>
                  <a:pt x="245" y="152"/>
                </a:lnTo>
                <a:lnTo>
                  <a:pt x="246" y="152"/>
                </a:lnTo>
                <a:lnTo>
                  <a:pt x="245" y="154"/>
                </a:lnTo>
                <a:lnTo>
                  <a:pt x="240" y="164"/>
                </a:lnTo>
                <a:lnTo>
                  <a:pt x="240" y="165"/>
                </a:lnTo>
                <a:lnTo>
                  <a:pt x="240" y="166"/>
                </a:lnTo>
                <a:lnTo>
                  <a:pt x="240" y="167"/>
                </a:lnTo>
                <a:lnTo>
                  <a:pt x="240" y="168"/>
                </a:lnTo>
                <a:lnTo>
                  <a:pt x="240" y="170"/>
                </a:lnTo>
                <a:lnTo>
                  <a:pt x="241" y="173"/>
                </a:lnTo>
                <a:lnTo>
                  <a:pt x="241" y="174"/>
                </a:lnTo>
                <a:lnTo>
                  <a:pt x="241" y="175"/>
                </a:lnTo>
                <a:lnTo>
                  <a:pt x="241" y="177"/>
                </a:lnTo>
                <a:lnTo>
                  <a:pt x="240" y="179"/>
                </a:lnTo>
                <a:lnTo>
                  <a:pt x="239" y="180"/>
                </a:lnTo>
                <a:lnTo>
                  <a:pt x="239" y="181"/>
                </a:lnTo>
                <a:lnTo>
                  <a:pt x="239" y="186"/>
                </a:lnTo>
                <a:lnTo>
                  <a:pt x="239" y="187"/>
                </a:lnTo>
                <a:lnTo>
                  <a:pt x="238" y="188"/>
                </a:lnTo>
                <a:lnTo>
                  <a:pt x="237" y="189"/>
                </a:lnTo>
                <a:lnTo>
                  <a:pt x="237" y="191"/>
                </a:lnTo>
                <a:lnTo>
                  <a:pt x="237" y="192"/>
                </a:lnTo>
                <a:lnTo>
                  <a:pt x="238" y="194"/>
                </a:lnTo>
                <a:lnTo>
                  <a:pt x="238" y="195"/>
                </a:lnTo>
                <a:lnTo>
                  <a:pt x="239" y="196"/>
                </a:lnTo>
                <a:lnTo>
                  <a:pt x="239" y="198"/>
                </a:lnTo>
                <a:lnTo>
                  <a:pt x="239" y="199"/>
                </a:lnTo>
                <a:lnTo>
                  <a:pt x="238" y="201"/>
                </a:lnTo>
                <a:lnTo>
                  <a:pt x="237" y="205"/>
                </a:lnTo>
                <a:lnTo>
                  <a:pt x="237" y="208"/>
                </a:lnTo>
                <a:lnTo>
                  <a:pt x="240" y="213"/>
                </a:lnTo>
                <a:lnTo>
                  <a:pt x="240" y="214"/>
                </a:lnTo>
                <a:lnTo>
                  <a:pt x="239" y="214"/>
                </a:lnTo>
                <a:lnTo>
                  <a:pt x="237" y="216"/>
                </a:lnTo>
                <a:lnTo>
                  <a:pt x="237" y="217"/>
                </a:lnTo>
                <a:lnTo>
                  <a:pt x="239" y="219"/>
                </a:lnTo>
                <a:lnTo>
                  <a:pt x="239" y="220"/>
                </a:lnTo>
                <a:lnTo>
                  <a:pt x="238" y="223"/>
                </a:lnTo>
                <a:lnTo>
                  <a:pt x="237" y="224"/>
                </a:lnTo>
                <a:lnTo>
                  <a:pt x="235" y="226"/>
                </a:lnTo>
                <a:lnTo>
                  <a:pt x="234" y="224"/>
                </a:lnTo>
                <a:lnTo>
                  <a:pt x="233" y="223"/>
                </a:lnTo>
                <a:lnTo>
                  <a:pt x="233" y="222"/>
                </a:lnTo>
                <a:lnTo>
                  <a:pt x="234" y="221"/>
                </a:lnTo>
                <a:lnTo>
                  <a:pt x="235" y="220"/>
                </a:lnTo>
                <a:lnTo>
                  <a:pt x="235" y="219"/>
                </a:lnTo>
                <a:lnTo>
                  <a:pt x="235" y="217"/>
                </a:lnTo>
                <a:lnTo>
                  <a:pt x="234" y="216"/>
                </a:lnTo>
                <a:lnTo>
                  <a:pt x="235" y="215"/>
                </a:lnTo>
                <a:lnTo>
                  <a:pt x="237" y="215"/>
                </a:lnTo>
                <a:lnTo>
                  <a:pt x="237" y="214"/>
                </a:lnTo>
                <a:lnTo>
                  <a:pt x="235" y="214"/>
                </a:lnTo>
                <a:lnTo>
                  <a:pt x="234" y="213"/>
                </a:lnTo>
                <a:lnTo>
                  <a:pt x="233" y="210"/>
                </a:lnTo>
                <a:lnTo>
                  <a:pt x="232" y="209"/>
                </a:lnTo>
                <a:lnTo>
                  <a:pt x="228" y="208"/>
                </a:lnTo>
                <a:lnTo>
                  <a:pt x="231" y="207"/>
                </a:lnTo>
                <a:lnTo>
                  <a:pt x="232" y="207"/>
                </a:lnTo>
                <a:lnTo>
                  <a:pt x="233" y="206"/>
                </a:lnTo>
                <a:lnTo>
                  <a:pt x="233" y="205"/>
                </a:lnTo>
                <a:lnTo>
                  <a:pt x="234" y="203"/>
                </a:lnTo>
                <a:lnTo>
                  <a:pt x="232" y="202"/>
                </a:lnTo>
                <a:lnTo>
                  <a:pt x="232" y="201"/>
                </a:lnTo>
                <a:lnTo>
                  <a:pt x="232" y="200"/>
                </a:lnTo>
                <a:lnTo>
                  <a:pt x="231" y="200"/>
                </a:lnTo>
                <a:lnTo>
                  <a:pt x="231" y="201"/>
                </a:lnTo>
                <a:lnTo>
                  <a:pt x="232" y="202"/>
                </a:lnTo>
                <a:lnTo>
                  <a:pt x="231" y="203"/>
                </a:lnTo>
                <a:lnTo>
                  <a:pt x="230" y="203"/>
                </a:lnTo>
                <a:lnTo>
                  <a:pt x="228" y="203"/>
                </a:lnTo>
                <a:lnTo>
                  <a:pt x="228" y="205"/>
                </a:lnTo>
                <a:lnTo>
                  <a:pt x="228" y="206"/>
                </a:lnTo>
                <a:lnTo>
                  <a:pt x="228" y="207"/>
                </a:lnTo>
                <a:lnTo>
                  <a:pt x="227" y="207"/>
                </a:lnTo>
                <a:lnTo>
                  <a:pt x="227" y="208"/>
                </a:lnTo>
                <a:lnTo>
                  <a:pt x="227" y="209"/>
                </a:lnTo>
                <a:lnTo>
                  <a:pt x="228" y="209"/>
                </a:lnTo>
                <a:lnTo>
                  <a:pt x="228" y="210"/>
                </a:lnTo>
                <a:lnTo>
                  <a:pt x="232" y="212"/>
                </a:lnTo>
                <a:lnTo>
                  <a:pt x="226" y="210"/>
                </a:lnTo>
                <a:lnTo>
                  <a:pt x="225" y="210"/>
                </a:lnTo>
                <a:lnTo>
                  <a:pt x="224" y="212"/>
                </a:lnTo>
                <a:lnTo>
                  <a:pt x="224" y="214"/>
                </a:lnTo>
                <a:lnTo>
                  <a:pt x="223" y="217"/>
                </a:lnTo>
                <a:lnTo>
                  <a:pt x="220" y="220"/>
                </a:lnTo>
                <a:lnTo>
                  <a:pt x="220" y="221"/>
                </a:lnTo>
                <a:lnTo>
                  <a:pt x="220" y="222"/>
                </a:lnTo>
                <a:lnTo>
                  <a:pt x="219" y="222"/>
                </a:lnTo>
                <a:lnTo>
                  <a:pt x="219" y="223"/>
                </a:lnTo>
                <a:lnTo>
                  <a:pt x="217" y="227"/>
                </a:lnTo>
                <a:lnTo>
                  <a:pt x="216" y="228"/>
                </a:lnTo>
                <a:lnTo>
                  <a:pt x="217" y="227"/>
                </a:lnTo>
                <a:lnTo>
                  <a:pt x="218" y="226"/>
                </a:lnTo>
                <a:lnTo>
                  <a:pt x="219" y="227"/>
                </a:lnTo>
                <a:lnTo>
                  <a:pt x="219" y="228"/>
                </a:lnTo>
                <a:lnTo>
                  <a:pt x="219" y="229"/>
                </a:lnTo>
                <a:lnTo>
                  <a:pt x="218" y="230"/>
                </a:lnTo>
                <a:lnTo>
                  <a:pt x="217" y="233"/>
                </a:lnTo>
                <a:lnTo>
                  <a:pt x="217" y="236"/>
                </a:lnTo>
                <a:lnTo>
                  <a:pt x="217" y="240"/>
                </a:lnTo>
                <a:lnTo>
                  <a:pt x="217" y="241"/>
                </a:lnTo>
                <a:lnTo>
                  <a:pt x="216" y="242"/>
                </a:lnTo>
                <a:lnTo>
                  <a:pt x="214" y="242"/>
                </a:lnTo>
                <a:lnTo>
                  <a:pt x="213" y="243"/>
                </a:lnTo>
                <a:lnTo>
                  <a:pt x="213" y="244"/>
                </a:lnTo>
                <a:lnTo>
                  <a:pt x="212" y="243"/>
                </a:lnTo>
                <a:lnTo>
                  <a:pt x="212" y="242"/>
                </a:lnTo>
                <a:lnTo>
                  <a:pt x="211" y="241"/>
                </a:lnTo>
                <a:lnTo>
                  <a:pt x="211" y="242"/>
                </a:lnTo>
                <a:lnTo>
                  <a:pt x="210" y="243"/>
                </a:lnTo>
                <a:lnTo>
                  <a:pt x="212" y="247"/>
                </a:lnTo>
                <a:lnTo>
                  <a:pt x="212" y="248"/>
                </a:lnTo>
                <a:lnTo>
                  <a:pt x="212" y="249"/>
                </a:lnTo>
                <a:lnTo>
                  <a:pt x="212" y="250"/>
                </a:lnTo>
                <a:lnTo>
                  <a:pt x="212" y="251"/>
                </a:lnTo>
                <a:lnTo>
                  <a:pt x="212" y="254"/>
                </a:lnTo>
                <a:lnTo>
                  <a:pt x="212" y="255"/>
                </a:lnTo>
                <a:lnTo>
                  <a:pt x="212" y="256"/>
                </a:lnTo>
                <a:lnTo>
                  <a:pt x="211" y="257"/>
                </a:lnTo>
                <a:lnTo>
                  <a:pt x="210" y="258"/>
                </a:lnTo>
                <a:lnTo>
                  <a:pt x="209" y="258"/>
                </a:lnTo>
                <a:lnTo>
                  <a:pt x="207" y="259"/>
                </a:lnTo>
                <a:lnTo>
                  <a:pt x="207" y="261"/>
                </a:lnTo>
                <a:lnTo>
                  <a:pt x="207" y="263"/>
                </a:lnTo>
                <a:lnTo>
                  <a:pt x="206" y="264"/>
                </a:lnTo>
                <a:lnTo>
                  <a:pt x="205" y="265"/>
                </a:lnTo>
                <a:lnTo>
                  <a:pt x="204" y="266"/>
                </a:lnTo>
                <a:lnTo>
                  <a:pt x="204" y="268"/>
                </a:lnTo>
                <a:lnTo>
                  <a:pt x="205" y="269"/>
                </a:lnTo>
                <a:lnTo>
                  <a:pt x="206" y="269"/>
                </a:lnTo>
                <a:lnTo>
                  <a:pt x="207" y="269"/>
                </a:lnTo>
                <a:lnTo>
                  <a:pt x="209" y="269"/>
                </a:lnTo>
                <a:lnTo>
                  <a:pt x="206" y="268"/>
                </a:lnTo>
                <a:lnTo>
                  <a:pt x="207" y="265"/>
                </a:lnTo>
                <a:lnTo>
                  <a:pt x="209" y="265"/>
                </a:lnTo>
                <a:lnTo>
                  <a:pt x="210" y="266"/>
                </a:lnTo>
                <a:lnTo>
                  <a:pt x="210" y="268"/>
                </a:lnTo>
                <a:lnTo>
                  <a:pt x="211" y="268"/>
                </a:lnTo>
                <a:lnTo>
                  <a:pt x="212" y="268"/>
                </a:lnTo>
                <a:lnTo>
                  <a:pt x="212" y="269"/>
                </a:lnTo>
                <a:lnTo>
                  <a:pt x="212" y="270"/>
                </a:lnTo>
                <a:lnTo>
                  <a:pt x="213" y="271"/>
                </a:lnTo>
                <a:lnTo>
                  <a:pt x="212" y="272"/>
                </a:lnTo>
                <a:lnTo>
                  <a:pt x="212" y="273"/>
                </a:lnTo>
                <a:lnTo>
                  <a:pt x="213" y="273"/>
                </a:lnTo>
                <a:lnTo>
                  <a:pt x="213" y="275"/>
                </a:lnTo>
                <a:lnTo>
                  <a:pt x="212" y="276"/>
                </a:lnTo>
                <a:lnTo>
                  <a:pt x="211" y="276"/>
                </a:lnTo>
                <a:lnTo>
                  <a:pt x="211" y="277"/>
                </a:lnTo>
                <a:lnTo>
                  <a:pt x="210" y="278"/>
                </a:lnTo>
                <a:lnTo>
                  <a:pt x="210" y="282"/>
                </a:lnTo>
                <a:lnTo>
                  <a:pt x="209" y="283"/>
                </a:lnTo>
                <a:lnTo>
                  <a:pt x="210" y="285"/>
                </a:lnTo>
                <a:lnTo>
                  <a:pt x="210" y="286"/>
                </a:lnTo>
                <a:lnTo>
                  <a:pt x="210" y="287"/>
                </a:lnTo>
                <a:lnTo>
                  <a:pt x="209" y="289"/>
                </a:lnTo>
                <a:lnTo>
                  <a:pt x="210" y="289"/>
                </a:lnTo>
                <a:lnTo>
                  <a:pt x="211" y="289"/>
                </a:lnTo>
                <a:lnTo>
                  <a:pt x="211" y="290"/>
                </a:lnTo>
                <a:lnTo>
                  <a:pt x="210" y="291"/>
                </a:lnTo>
                <a:lnTo>
                  <a:pt x="210" y="292"/>
                </a:lnTo>
                <a:lnTo>
                  <a:pt x="209" y="292"/>
                </a:lnTo>
                <a:lnTo>
                  <a:pt x="209" y="293"/>
                </a:lnTo>
                <a:lnTo>
                  <a:pt x="210" y="293"/>
                </a:lnTo>
                <a:lnTo>
                  <a:pt x="210" y="294"/>
                </a:lnTo>
                <a:lnTo>
                  <a:pt x="210" y="296"/>
                </a:lnTo>
                <a:lnTo>
                  <a:pt x="209" y="294"/>
                </a:lnTo>
                <a:lnTo>
                  <a:pt x="207" y="294"/>
                </a:lnTo>
                <a:lnTo>
                  <a:pt x="205" y="291"/>
                </a:lnTo>
                <a:lnTo>
                  <a:pt x="205" y="290"/>
                </a:lnTo>
                <a:lnTo>
                  <a:pt x="204" y="289"/>
                </a:lnTo>
                <a:lnTo>
                  <a:pt x="204" y="287"/>
                </a:lnTo>
                <a:lnTo>
                  <a:pt x="203" y="287"/>
                </a:lnTo>
                <a:lnTo>
                  <a:pt x="203" y="289"/>
                </a:lnTo>
                <a:lnTo>
                  <a:pt x="203" y="290"/>
                </a:lnTo>
                <a:lnTo>
                  <a:pt x="203" y="291"/>
                </a:lnTo>
                <a:lnTo>
                  <a:pt x="203" y="292"/>
                </a:lnTo>
                <a:lnTo>
                  <a:pt x="202" y="292"/>
                </a:lnTo>
                <a:lnTo>
                  <a:pt x="200" y="293"/>
                </a:lnTo>
                <a:lnTo>
                  <a:pt x="199" y="294"/>
                </a:lnTo>
                <a:lnTo>
                  <a:pt x="198" y="294"/>
                </a:lnTo>
                <a:lnTo>
                  <a:pt x="197" y="293"/>
                </a:lnTo>
                <a:lnTo>
                  <a:pt x="193" y="289"/>
                </a:lnTo>
                <a:lnTo>
                  <a:pt x="193" y="286"/>
                </a:lnTo>
                <a:lnTo>
                  <a:pt x="195" y="286"/>
                </a:lnTo>
                <a:lnTo>
                  <a:pt x="196" y="285"/>
                </a:lnTo>
                <a:lnTo>
                  <a:pt x="197" y="284"/>
                </a:lnTo>
                <a:lnTo>
                  <a:pt x="192" y="282"/>
                </a:lnTo>
                <a:lnTo>
                  <a:pt x="191" y="280"/>
                </a:lnTo>
                <a:lnTo>
                  <a:pt x="191" y="279"/>
                </a:lnTo>
                <a:lnTo>
                  <a:pt x="191" y="277"/>
                </a:lnTo>
                <a:lnTo>
                  <a:pt x="191" y="276"/>
                </a:lnTo>
                <a:lnTo>
                  <a:pt x="193" y="275"/>
                </a:lnTo>
                <a:lnTo>
                  <a:pt x="195" y="275"/>
                </a:lnTo>
                <a:lnTo>
                  <a:pt x="195" y="273"/>
                </a:lnTo>
                <a:lnTo>
                  <a:pt x="195" y="272"/>
                </a:lnTo>
                <a:lnTo>
                  <a:pt x="195" y="271"/>
                </a:lnTo>
                <a:lnTo>
                  <a:pt x="196" y="271"/>
                </a:lnTo>
                <a:lnTo>
                  <a:pt x="197" y="271"/>
                </a:lnTo>
                <a:lnTo>
                  <a:pt x="197" y="272"/>
                </a:lnTo>
                <a:lnTo>
                  <a:pt x="197" y="275"/>
                </a:lnTo>
                <a:lnTo>
                  <a:pt x="197" y="276"/>
                </a:lnTo>
                <a:lnTo>
                  <a:pt x="196" y="277"/>
                </a:lnTo>
                <a:lnTo>
                  <a:pt x="198" y="279"/>
                </a:lnTo>
                <a:lnTo>
                  <a:pt x="199" y="280"/>
                </a:lnTo>
                <a:lnTo>
                  <a:pt x="202" y="280"/>
                </a:lnTo>
                <a:lnTo>
                  <a:pt x="203" y="280"/>
                </a:lnTo>
                <a:lnTo>
                  <a:pt x="204" y="280"/>
                </a:lnTo>
                <a:lnTo>
                  <a:pt x="205" y="280"/>
                </a:lnTo>
                <a:lnTo>
                  <a:pt x="205" y="279"/>
                </a:lnTo>
                <a:lnTo>
                  <a:pt x="206" y="278"/>
                </a:lnTo>
                <a:lnTo>
                  <a:pt x="205" y="278"/>
                </a:lnTo>
                <a:lnTo>
                  <a:pt x="204" y="277"/>
                </a:lnTo>
                <a:lnTo>
                  <a:pt x="204" y="276"/>
                </a:lnTo>
                <a:lnTo>
                  <a:pt x="203" y="273"/>
                </a:lnTo>
                <a:lnTo>
                  <a:pt x="204" y="275"/>
                </a:lnTo>
                <a:lnTo>
                  <a:pt x="204" y="273"/>
                </a:lnTo>
                <a:lnTo>
                  <a:pt x="205" y="273"/>
                </a:lnTo>
                <a:lnTo>
                  <a:pt x="203" y="272"/>
                </a:lnTo>
                <a:lnTo>
                  <a:pt x="203" y="271"/>
                </a:lnTo>
                <a:lnTo>
                  <a:pt x="204" y="270"/>
                </a:lnTo>
                <a:lnTo>
                  <a:pt x="203" y="269"/>
                </a:lnTo>
                <a:lnTo>
                  <a:pt x="199" y="269"/>
                </a:lnTo>
                <a:lnTo>
                  <a:pt x="198" y="268"/>
                </a:lnTo>
                <a:lnTo>
                  <a:pt x="197" y="268"/>
                </a:lnTo>
                <a:lnTo>
                  <a:pt x="196" y="268"/>
                </a:lnTo>
                <a:lnTo>
                  <a:pt x="195" y="268"/>
                </a:lnTo>
                <a:lnTo>
                  <a:pt x="195" y="266"/>
                </a:lnTo>
                <a:lnTo>
                  <a:pt x="193" y="265"/>
                </a:lnTo>
                <a:lnTo>
                  <a:pt x="192" y="265"/>
                </a:lnTo>
                <a:lnTo>
                  <a:pt x="192" y="264"/>
                </a:lnTo>
                <a:lnTo>
                  <a:pt x="192" y="263"/>
                </a:lnTo>
                <a:lnTo>
                  <a:pt x="191" y="262"/>
                </a:lnTo>
                <a:lnTo>
                  <a:pt x="190" y="262"/>
                </a:lnTo>
                <a:lnTo>
                  <a:pt x="188" y="263"/>
                </a:lnTo>
                <a:lnTo>
                  <a:pt x="186" y="263"/>
                </a:lnTo>
                <a:lnTo>
                  <a:pt x="185" y="264"/>
                </a:lnTo>
                <a:lnTo>
                  <a:pt x="185" y="266"/>
                </a:lnTo>
                <a:lnTo>
                  <a:pt x="186" y="269"/>
                </a:lnTo>
                <a:lnTo>
                  <a:pt x="188" y="273"/>
                </a:lnTo>
                <a:lnTo>
                  <a:pt x="186" y="276"/>
                </a:lnTo>
                <a:lnTo>
                  <a:pt x="185" y="276"/>
                </a:lnTo>
                <a:lnTo>
                  <a:pt x="184" y="277"/>
                </a:lnTo>
                <a:lnTo>
                  <a:pt x="182" y="277"/>
                </a:lnTo>
                <a:lnTo>
                  <a:pt x="181" y="278"/>
                </a:lnTo>
                <a:lnTo>
                  <a:pt x="179" y="277"/>
                </a:lnTo>
                <a:lnTo>
                  <a:pt x="179" y="276"/>
                </a:lnTo>
                <a:lnTo>
                  <a:pt x="178" y="275"/>
                </a:lnTo>
                <a:lnTo>
                  <a:pt x="179" y="273"/>
                </a:lnTo>
                <a:lnTo>
                  <a:pt x="181" y="273"/>
                </a:lnTo>
                <a:lnTo>
                  <a:pt x="181" y="275"/>
                </a:lnTo>
                <a:lnTo>
                  <a:pt x="182" y="276"/>
                </a:lnTo>
                <a:lnTo>
                  <a:pt x="183" y="276"/>
                </a:lnTo>
                <a:lnTo>
                  <a:pt x="183" y="275"/>
                </a:lnTo>
                <a:lnTo>
                  <a:pt x="183" y="273"/>
                </a:lnTo>
                <a:lnTo>
                  <a:pt x="183" y="272"/>
                </a:lnTo>
                <a:lnTo>
                  <a:pt x="183" y="270"/>
                </a:lnTo>
                <a:lnTo>
                  <a:pt x="184" y="268"/>
                </a:lnTo>
                <a:lnTo>
                  <a:pt x="183" y="268"/>
                </a:lnTo>
                <a:lnTo>
                  <a:pt x="182" y="269"/>
                </a:lnTo>
                <a:lnTo>
                  <a:pt x="181" y="269"/>
                </a:lnTo>
                <a:lnTo>
                  <a:pt x="181" y="268"/>
                </a:lnTo>
                <a:lnTo>
                  <a:pt x="181" y="265"/>
                </a:lnTo>
                <a:lnTo>
                  <a:pt x="179" y="265"/>
                </a:lnTo>
                <a:lnTo>
                  <a:pt x="178" y="264"/>
                </a:lnTo>
                <a:lnTo>
                  <a:pt x="177" y="263"/>
                </a:lnTo>
                <a:lnTo>
                  <a:pt x="175" y="257"/>
                </a:lnTo>
                <a:lnTo>
                  <a:pt x="174" y="257"/>
                </a:lnTo>
                <a:lnTo>
                  <a:pt x="173" y="257"/>
                </a:lnTo>
                <a:lnTo>
                  <a:pt x="173" y="258"/>
                </a:lnTo>
                <a:lnTo>
                  <a:pt x="174" y="259"/>
                </a:lnTo>
                <a:lnTo>
                  <a:pt x="175" y="261"/>
                </a:lnTo>
                <a:lnTo>
                  <a:pt x="176" y="262"/>
                </a:lnTo>
                <a:lnTo>
                  <a:pt x="176" y="265"/>
                </a:lnTo>
                <a:lnTo>
                  <a:pt x="177" y="268"/>
                </a:lnTo>
                <a:lnTo>
                  <a:pt x="177" y="269"/>
                </a:lnTo>
                <a:lnTo>
                  <a:pt x="176" y="271"/>
                </a:lnTo>
                <a:lnTo>
                  <a:pt x="175" y="272"/>
                </a:lnTo>
                <a:lnTo>
                  <a:pt x="175" y="273"/>
                </a:lnTo>
                <a:lnTo>
                  <a:pt x="175" y="277"/>
                </a:lnTo>
                <a:lnTo>
                  <a:pt x="174" y="277"/>
                </a:lnTo>
                <a:lnTo>
                  <a:pt x="174" y="276"/>
                </a:lnTo>
                <a:lnTo>
                  <a:pt x="171" y="275"/>
                </a:lnTo>
                <a:lnTo>
                  <a:pt x="170" y="276"/>
                </a:lnTo>
                <a:lnTo>
                  <a:pt x="171" y="277"/>
                </a:lnTo>
                <a:lnTo>
                  <a:pt x="173" y="278"/>
                </a:lnTo>
                <a:lnTo>
                  <a:pt x="173" y="279"/>
                </a:lnTo>
                <a:lnTo>
                  <a:pt x="173" y="280"/>
                </a:lnTo>
                <a:lnTo>
                  <a:pt x="171" y="280"/>
                </a:lnTo>
                <a:lnTo>
                  <a:pt x="170" y="282"/>
                </a:lnTo>
                <a:lnTo>
                  <a:pt x="169" y="283"/>
                </a:lnTo>
                <a:lnTo>
                  <a:pt x="169" y="284"/>
                </a:lnTo>
                <a:lnTo>
                  <a:pt x="169" y="285"/>
                </a:lnTo>
                <a:lnTo>
                  <a:pt x="169" y="289"/>
                </a:lnTo>
                <a:lnTo>
                  <a:pt x="169" y="290"/>
                </a:lnTo>
                <a:lnTo>
                  <a:pt x="169" y="292"/>
                </a:lnTo>
                <a:lnTo>
                  <a:pt x="168" y="293"/>
                </a:lnTo>
                <a:lnTo>
                  <a:pt x="167" y="294"/>
                </a:lnTo>
                <a:lnTo>
                  <a:pt x="166" y="294"/>
                </a:lnTo>
                <a:lnTo>
                  <a:pt x="164" y="293"/>
                </a:lnTo>
                <a:lnTo>
                  <a:pt x="163" y="293"/>
                </a:lnTo>
                <a:lnTo>
                  <a:pt x="163" y="292"/>
                </a:lnTo>
                <a:lnTo>
                  <a:pt x="163" y="291"/>
                </a:lnTo>
                <a:lnTo>
                  <a:pt x="161" y="291"/>
                </a:lnTo>
                <a:lnTo>
                  <a:pt x="160" y="290"/>
                </a:lnTo>
                <a:lnTo>
                  <a:pt x="161" y="289"/>
                </a:lnTo>
                <a:lnTo>
                  <a:pt x="162" y="287"/>
                </a:lnTo>
                <a:lnTo>
                  <a:pt x="162" y="286"/>
                </a:lnTo>
                <a:lnTo>
                  <a:pt x="161" y="284"/>
                </a:lnTo>
                <a:lnTo>
                  <a:pt x="161" y="285"/>
                </a:lnTo>
                <a:lnTo>
                  <a:pt x="160" y="286"/>
                </a:lnTo>
                <a:lnTo>
                  <a:pt x="159" y="287"/>
                </a:lnTo>
                <a:lnTo>
                  <a:pt x="157" y="286"/>
                </a:lnTo>
                <a:lnTo>
                  <a:pt x="156" y="285"/>
                </a:lnTo>
                <a:lnTo>
                  <a:pt x="157" y="283"/>
                </a:lnTo>
                <a:lnTo>
                  <a:pt x="157" y="280"/>
                </a:lnTo>
                <a:lnTo>
                  <a:pt x="156" y="280"/>
                </a:lnTo>
                <a:lnTo>
                  <a:pt x="155" y="280"/>
                </a:lnTo>
                <a:lnTo>
                  <a:pt x="154" y="282"/>
                </a:lnTo>
                <a:lnTo>
                  <a:pt x="154" y="283"/>
                </a:lnTo>
                <a:lnTo>
                  <a:pt x="153" y="285"/>
                </a:lnTo>
                <a:lnTo>
                  <a:pt x="153" y="286"/>
                </a:lnTo>
                <a:lnTo>
                  <a:pt x="154" y="287"/>
                </a:lnTo>
                <a:lnTo>
                  <a:pt x="155" y="287"/>
                </a:lnTo>
                <a:lnTo>
                  <a:pt x="159" y="291"/>
                </a:lnTo>
                <a:lnTo>
                  <a:pt x="159" y="292"/>
                </a:lnTo>
                <a:lnTo>
                  <a:pt x="160" y="293"/>
                </a:lnTo>
                <a:lnTo>
                  <a:pt x="160" y="294"/>
                </a:lnTo>
                <a:lnTo>
                  <a:pt x="160" y="296"/>
                </a:lnTo>
                <a:lnTo>
                  <a:pt x="159" y="296"/>
                </a:lnTo>
                <a:lnTo>
                  <a:pt x="159" y="297"/>
                </a:lnTo>
                <a:lnTo>
                  <a:pt x="157" y="297"/>
                </a:lnTo>
                <a:lnTo>
                  <a:pt x="156" y="296"/>
                </a:lnTo>
                <a:lnTo>
                  <a:pt x="155" y="296"/>
                </a:lnTo>
                <a:lnTo>
                  <a:pt x="154" y="296"/>
                </a:lnTo>
                <a:lnTo>
                  <a:pt x="153" y="297"/>
                </a:lnTo>
                <a:lnTo>
                  <a:pt x="152" y="297"/>
                </a:lnTo>
                <a:lnTo>
                  <a:pt x="155" y="298"/>
                </a:lnTo>
                <a:lnTo>
                  <a:pt x="156" y="298"/>
                </a:lnTo>
                <a:lnTo>
                  <a:pt x="157" y="298"/>
                </a:lnTo>
                <a:lnTo>
                  <a:pt x="157" y="299"/>
                </a:lnTo>
                <a:lnTo>
                  <a:pt x="155" y="300"/>
                </a:lnTo>
                <a:lnTo>
                  <a:pt x="155" y="301"/>
                </a:lnTo>
                <a:lnTo>
                  <a:pt x="154" y="303"/>
                </a:lnTo>
                <a:lnTo>
                  <a:pt x="153" y="304"/>
                </a:lnTo>
                <a:lnTo>
                  <a:pt x="152" y="304"/>
                </a:lnTo>
                <a:lnTo>
                  <a:pt x="149" y="304"/>
                </a:lnTo>
                <a:lnTo>
                  <a:pt x="150" y="305"/>
                </a:lnTo>
                <a:lnTo>
                  <a:pt x="153" y="306"/>
                </a:lnTo>
                <a:lnTo>
                  <a:pt x="154" y="308"/>
                </a:lnTo>
                <a:lnTo>
                  <a:pt x="150" y="307"/>
                </a:lnTo>
                <a:lnTo>
                  <a:pt x="149" y="308"/>
                </a:lnTo>
                <a:lnTo>
                  <a:pt x="149" y="310"/>
                </a:lnTo>
                <a:lnTo>
                  <a:pt x="150" y="310"/>
                </a:lnTo>
                <a:lnTo>
                  <a:pt x="150" y="311"/>
                </a:lnTo>
                <a:lnTo>
                  <a:pt x="149" y="312"/>
                </a:lnTo>
                <a:lnTo>
                  <a:pt x="148" y="312"/>
                </a:lnTo>
                <a:lnTo>
                  <a:pt x="147" y="312"/>
                </a:lnTo>
                <a:lnTo>
                  <a:pt x="147" y="313"/>
                </a:lnTo>
                <a:lnTo>
                  <a:pt x="147" y="314"/>
                </a:lnTo>
                <a:lnTo>
                  <a:pt x="148" y="314"/>
                </a:lnTo>
                <a:lnTo>
                  <a:pt x="149" y="315"/>
                </a:lnTo>
                <a:lnTo>
                  <a:pt x="149" y="317"/>
                </a:lnTo>
                <a:lnTo>
                  <a:pt x="148" y="318"/>
                </a:lnTo>
                <a:lnTo>
                  <a:pt x="143" y="319"/>
                </a:lnTo>
                <a:lnTo>
                  <a:pt x="142" y="319"/>
                </a:lnTo>
                <a:lnTo>
                  <a:pt x="142" y="318"/>
                </a:lnTo>
                <a:lnTo>
                  <a:pt x="141" y="317"/>
                </a:lnTo>
                <a:lnTo>
                  <a:pt x="140" y="317"/>
                </a:lnTo>
                <a:lnTo>
                  <a:pt x="139" y="317"/>
                </a:lnTo>
                <a:lnTo>
                  <a:pt x="136" y="318"/>
                </a:lnTo>
                <a:lnTo>
                  <a:pt x="135" y="317"/>
                </a:lnTo>
                <a:lnTo>
                  <a:pt x="135" y="315"/>
                </a:lnTo>
                <a:lnTo>
                  <a:pt x="134" y="314"/>
                </a:lnTo>
                <a:lnTo>
                  <a:pt x="131" y="312"/>
                </a:lnTo>
                <a:lnTo>
                  <a:pt x="131" y="311"/>
                </a:lnTo>
                <a:lnTo>
                  <a:pt x="131" y="310"/>
                </a:lnTo>
                <a:lnTo>
                  <a:pt x="129" y="307"/>
                </a:lnTo>
                <a:lnTo>
                  <a:pt x="129" y="305"/>
                </a:lnTo>
                <a:lnTo>
                  <a:pt x="128" y="305"/>
                </a:lnTo>
                <a:lnTo>
                  <a:pt x="128" y="306"/>
                </a:lnTo>
                <a:lnTo>
                  <a:pt x="128" y="307"/>
                </a:lnTo>
                <a:lnTo>
                  <a:pt x="128" y="308"/>
                </a:lnTo>
                <a:lnTo>
                  <a:pt x="127" y="308"/>
                </a:lnTo>
                <a:lnTo>
                  <a:pt x="126" y="310"/>
                </a:lnTo>
                <a:lnTo>
                  <a:pt x="125" y="310"/>
                </a:lnTo>
                <a:lnTo>
                  <a:pt x="119" y="308"/>
                </a:lnTo>
                <a:lnTo>
                  <a:pt x="118" y="307"/>
                </a:lnTo>
                <a:lnTo>
                  <a:pt x="117" y="306"/>
                </a:lnTo>
                <a:lnTo>
                  <a:pt x="115" y="307"/>
                </a:lnTo>
                <a:lnTo>
                  <a:pt x="114" y="308"/>
                </a:lnTo>
                <a:lnTo>
                  <a:pt x="113" y="308"/>
                </a:lnTo>
                <a:lnTo>
                  <a:pt x="113" y="307"/>
                </a:lnTo>
                <a:lnTo>
                  <a:pt x="113" y="306"/>
                </a:lnTo>
                <a:lnTo>
                  <a:pt x="112" y="305"/>
                </a:lnTo>
                <a:lnTo>
                  <a:pt x="111" y="304"/>
                </a:lnTo>
                <a:lnTo>
                  <a:pt x="110" y="304"/>
                </a:lnTo>
                <a:lnTo>
                  <a:pt x="110" y="305"/>
                </a:lnTo>
                <a:lnTo>
                  <a:pt x="109" y="305"/>
                </a:lnTo>
                <a:lnTo>
                  <a:pt x="109" y="306"/>
                </a:lnTo>
                <a:lnTo>
                  <a:pt x="109" y="307"/>
                </a:lnTo>
                <a:lnTo>
                  <a:pt x="109" y="308"/>
                </a:lnTo>
                <a:lnTo>
                  <a:pt x="107" y="307"/>
                </a:lnTo>
                <a:lnTo>
                  <a:pt x="107" y="306"/>
                </a:lnTo>
                <a:lnTo>
                  <a:pt x="106" y="305"/>
                </a:lnTo>
                <a:lnTo>
                  <a:pt x="104" y="306"/>
                </a:lnTo>
                <a:lnTo>
                  <a:pt x="104" y="307"/>
                </a:lnTo>
                <a:lnTo>
                  <a:pt x="104" y="308"/>
                </a:lnTo>
                <a:lnTo>
                  <a:pt x="103" y="308"/>
                </a:lnTo>
                <a:lnTo>
                  <a:pt x="103" y="307"/>
                </a:lnTo>
                <a:lnTo>
                  <a:pt x="102" y="307"/>
                </a:lnTo>
                <a:lnTo>
                  <a:pt x="99" y="308"/>
                </a:lnTo>
                <a:lnTo>
                  <a:pt x="99" y="303"/>
                </a:lnTo>
                <a:lnTo>
                  <a:pt x="99" y="300"/>
                </a:lnTo>
                <a:lnTo>
                  <a:pt x="98" y="298"/>
                </a:lnTo>
                <a:lnTo>
                  <a:pt x="96" y="296"/>
                </a:lnTo>
                <a:lnTo>
                  <a:pt x="96" y="294"/>
                </a:lnTo>
                <a:lnTo>
                  <a:pt x="96" y="293"/>
                </a:lnTo>
                <a:lnTo>
                  <a:pt x="97" y="294"/>
                </a:lnTo>
                <a:lnTo>
                  <a:pt x="98" y="294"/>
                </a:lnTo>
                <a:lnTo>
                  <a:pt x="99" y="296"/>
                </a:lnTo>
                <a:lnTo>
                  <a:pt x="99" y="294"/>
                </a:lnTo>
                <a:lnTo>
                  <a:pt x="98" y="292"/>
                </a:lnTo>
                <a:lnTo>
                  <a:pt x="99" y="292"/>
                </a:lnTo>
                <a:lnTo>
                  <a:pt x="104" y="293"/>
                </a:lnTo>
                <a:lnTo>
                  <a:pt x="105" y="294"/>
                </a:lnTo>
                <a:lnTo>
                  <a:pt x="106" y="296"/>
                </a:lnTo>
                <a:lnTo>
                  <a:pt x="106" y="297"/>
                </a:lnTo>
                <a:lnTo>
                  <a:pt x="107" y="299"/>
                </a:lnTo>
                <a:lnTo>
                  <a:pt x="107" y="298"/>
                </a:lnTo>
                <a:lnTo>
                  <a:pt x="107" y="297"/>
                </a:lnTo>
                <a:lnTo>
                  <a:pt x="107" y="296"/>
                </a:lnTo>
                <a:lnTo>
                  <a:pt x="109" y="296"/>
                </a:lnTo>
                <a:lnTo>
                  <a:pt x="109" y="294"/>
                </a:lnTo>
                <a:lnTo>
                  <a:pt x="110" y="294"/>
                </a:lnTo>
                <a:lnTo>
                  <a:pt x="110" y="296"/>
                </a:lnTo>
                <a:lnTo>
                  <a:pt x="111" y="297"/>
                </a:lnTo>
                <a:lnTo>
                  <a:pt x="111" y="298"/>
                </a:lnTo>
                <a:lnTo>
                  <a:pt x="112" y="297"/>
                </a:lnTo>
                <a:lnTo>
                  <a:pt x="112" y="294"/>
                </a:lnTo>
                <a:lnTo>
                  <a:pt x="112" y="293"/>
                </a:lnTo>
                <a:lnTo>
                  <a:pt x="112" y="292"/>
                </a:lnTo>
                <a:lnTo>
                  <a:pt x="112" y="291"/>
                </a:lnTo>
                <a:lnTo>
                  <a:pt x="110" y="290"/>
                </a:lnTo>
                <a:lnTo>
                  <a:pt x="110" y="289"/>
                </a:lnTo>
                <a:lnTo>
                  <a:pt x="109" y="289"/>
                </a:lnTo>
                <a:lnTo>
                  <a:pt x="106" y="292"/>
                </a:lnTo>
                <a:lnTo>
                  <a:pt x="105" y="292"/>
                </a:lnTo>
                <a:lnTo>
                  <a:pt x="104" y="291"/>
                </a:lnTo>
                <a:lnTo>
                  <a:pt x="104" y="289"/>
                </a:lnTo>
                <a:lnTo>
                  <a:pt x="103" y="287"/>
                </a:lnTo>
                <a:lnTo>
                  <a:pt x="103" y="289"/>
                </a:lnTo>
                <a:lnTo>
                  <a:pt x="103" y="290"/>
                </a:lnTo>
                <a:lnTo>
                  <a:pt x="102" y="291"/>
                </a:lnTo>
                <a:lnTo>
                  <a:pt x="100" y="291"/>
                </a:lnTo>
                <a:lnTo>
                  <a:pt x="99" y="290"/>
                </a:lnTo>
                <a:lnTo>
                  <a:pt x="99" y="289"/>
                </a:lnTo>
                <a:lnTo>
                  <a:pt x="98" y="287"/>
                </a:lnTo>
                <a:lnTo>
                  <a:pt x="98" y="286"/>
                </a:lnTo>
                <a:lnTo>
                  <a:pt x="98" y="285"/>
                </a:lnTo>
                <a:lnTo>
                  <a:pt x="98" y="283"/>
                </a:lnTo>
                <a:lnTo>
                  <a:pt x="97" y="282"/>
                </a:lnTo>
                <a:lnTo>
                  <a:pt x="96" y="280"/>
                </a:lnTo>
                <a:lnTo>
                  <a:pt x="96" y="283"/>
                </a:lnTo>
                <a:lnTo>
                  <a:pt x="96" y="284"/>
                </a:lnTo>
                <a:lnTo>
                  <a:pt x="95" y="284"/>
                </a:lnTo>
                <a:lnTo>
                  <a:pt x="95" y="285"/>
                </a:lnTo>
                <a:lnTo>
                  <a:pt x="93" y="285"/>
                </a:lnTo>
                <a:lnTo>
                  <a:pt x="92" y="285"/>
                </a:lnTo>
                <a:lnTo>
                  <a:pt x="92" y="286"/>
                </a:lnTo>
                <a:lnTo>
                  <a:pt x="93" y="286"/>
                </a:lnTo>
                <a:lnTo>
                  <a:pt x="95" y="286"/>
                </a:lnTo>
                <a:lnTo>
                  <a:pt x="96" y="286"/>
                </a:lnTo>
                <a:lnTo>
                  <a:pt x="96" y="287"/>
                </a:lnTo>
                <a:lnTo>
                  <a:pt x="95" y="289"/>
                </a:lnTo>
                <a:lnTo>
                  <a:pt x="93" y="289"/>
                </a:lnTo>
                <a:lnTo>
                  <a:pt x="92" y="289"/>
                </a:lnTo>
                <a:lnTo>
                  <a:pt x="91" y="289"/>
                </a:lnTo>
                <a:lnTo>
                  <a:pt x="90" y="287"/>
                </a:lnTo>
                <a:lnTo>
                  <a:pt x="89" y="284"/>
                </a:lnTo>
                <a:lnTo>
                  <a:pt x="89" y="283"/>
                </a:lnTo>
                <a:lnTo>
                  <a:pt x="89" y="282"/>
                </a:lnTo>
                <a:lnTo>
                  <a:pt x="89" y="280"/>
                </a:lnTo>
                <a:lnTo>
                  <a:pt x="88" y="279"/>
                </a:lnTo>
                <a:lnTo>
                  <a:pt x="86" y="278"/>
                </a:lnTo>
                <a:lnTo>
                  <a:pt x="86" y="277"/>
                </a:lnTo>
                <a:lnTo>
                  <a:pt x="86" y="276"/>
                </a:lnTo>
                <a:lnTo>
                  <a:pt x="85" y="275"/>
                </a:lnTo>
                <a:lnTo>
                  <a:pt x="85" y="273"/>
                </a:lnTo>
                <a:lnTo>
                  <a:pt x="86" y="272"/>
                </a:lnTo>
                <a:lnTo>
                  <a:pt x="85" y="272"/>
                </a:lnTo>
                <a:lnTo>
                  <a:pt x="84" y="273"/>
                </a:lnTo>
                <a:lnTo>
                  <a:pt x="84" y="272"/>
                </a:lnTo>
                <a:lnTo>
                  <a:pt x="83" y="272"/>
                </a:lnTo>
                <a:lnTo>
                  <a:pt x="83" y="271"/>
                </a:lnTo>
                <a:lnTo>
                  <a:pt x="83" y="270"/>
                </a:lnTo>
                <a:lnTo>
                  <a:pt x="84" y="269"/>
                </a:lnTo>
                <a:lnTo>
                  <a:pt x="83" y="268"/>
                </a:lnTo>
                <a:lnTo>
                  <a:pt x="82" y="268"/>
                </a:lnTo>
                <a:lnTo>
                  <a:pt x="81" y="266"/>
                </a:lnTo>
                <a:lnTo>
                  <a:pt x="79" y="262"/>
                </a:lnTo>
                <a:lnTo>
                  <a:pt x="78" y="262"/>
                </a:lnTo>
                <a:lnTo>
                  <a:pt x="75" y="261"/>
                </a:lnTo>
                <a:lnTo>
                  <a:pt x="72" y="257"/>
                </a:lnTo>
                <a:lnTo>
                  <a:pt x="72" y="255"/>
                </a:lnTo>
                <a:lnTo>
                  <a:pt x="71" y="251"/>
                </a:lnTo>
                <a:lnTo>
                  <a:pt x="70" y="248"/>
                </a:lnTo>
                <a:lnTo>
                  <a:pt x="70" y="247"/>
                </a:lnTo>
                <a:lnTo>
                  <a:pt x="70" y="245"/>
                </a:lnTo>
                <a:lnTo>
                  <a:pt x="69" y="245"/>
                </a:lnTo>
                <a:lnTo>
                  <a:pt x="68" y="244"/>
                </a:lnTo>
                <a:lnTo>
                  <a:pt x="69" y="244"/>
                </a:lnTo>
                <a:lnTo>
                  <a:pt x="69" y="242"/>
                </a:lnTo>
                <a:lnTo>
                  <a:pt x="70" y="242"/>
                </a:lnTo>
                <a:lnTo>
                  <a:pt x="69" y="241"/>
                </a:lnTo>
                <a:lnTo>
                  <a:pt x="68" y="236"/>
                </a:lnTo>
                <a:lnTo>
                  <a:pt x="67" y="236"/>
                </a:lnTo>
                <a:lnTo>
                  <a:pt x="67" y="235"/>
                </a:lnTo>
                <a:lnTo>
                  <a:pt x="67" y="234"/>
                </a:lnTo>
                <a:lnTo>
                  <a:pt x="65" y="234"/>
                </a:lnTo>
                <a:lnTo>
                  <a:pt x="65" y="233"/>
                </a:lnTo>
                <a:lnTo>
                  <a:pt x="63" y="233"/>
                </a:lnTo>
                <a:lnTo>
                  <a:pt x="65" y="229"/>
                </a:lnTo>
                <a:lnTo>
                  <a:pt x="64" y="228"/>
                </a:lnTo>
                <a:lnTo>
                  <a:pt x="63" y="226"/>
                </a:lnTo>
                <a:lnTo>
                  <a:pt x="63" y="222"/>
                </a:lnTo>
                <a:lnTo>
                  <a:pt x="63" y="220"/>
                </a:lnTo>
                <a:lnTo>
                  <a:pt x="63" y="215"/>
                </a:lnTo>
                <a:lnTo>
                  <a:pt x="62" y="213"/>
                </a:lnTo>
                <a:lnTo>
                  <a:pt x="62" y="210"/>
                </a:lnTo>
                <a:lnTo>
                  <a:pt x="63" y="206"/>
                </a:lnTo>
                <a:lnTo>
                  <a:pt x="62" y="205"/>
                </a:lnTo>
                <a:lnTo>
                  <a:pt x="62" y="203"/>
                </a:lnTo>
                <a:lnTo>
                  <a:pt x="62" y="201"/>
                </a:lnTo>
                <a:lnTo>
                  <a:pt x="63" y="202"/>
                </a:lnTo>
                <a:lnTo>
                  <a:pt x="63" y="203"/>
                </a:lnTo>
                <a:lnTo>
                  <a:pt x="64" y="205"/>
                </a:lnTo>
                <a:lnTo>
                  <a:pt x="64" y="206"/>
                </a:lnTo>
                <a:lnTo>
                  <a:pt x="64" y="207"/>
                </a:lnTo>
                <a:lnTo>
                  <a:pt x="65" y="208"/>
                </a:lnTo>
                <a:lnTo>
                  <a:pt x="68" y="208"/>
                </a:lnTo>
                <a:lnTo>
                  <a:pt x="68" y="209"/>
                </a:lnTo>
                <a:lnTo>
                  <a:pt x="69" y="210"/>
                </a:lnTo>
                <a:lnTo>
                  <a:pt x="69" y="212"/>
                </a:lnTo>
                <a:lnTo>
                  <a:pt x="70" y="213"/>
                </a:lnTo>
                <a:lnTo>
                  <a:pt x="74" y="216"/>
                </a:lnTo>
                <a:lnTo>
                  <a:pt x="75" y="216"/>
                </a:lnTo>
                <a:lnTo>
                  <a:pt x="75" y="217"/>
                </a:lnTo>
                <a:lnTo>
                  <a:pt x="75" y="221"/>
                </a:lnTo>
                <a:lnTo>
                  <a:pt x="75" y="223"/>
                </a:lnTo>
                <a:lnTo>
                  <a:pt x="75" y="226"/>
                </a:lnTo>
                <a:lnTo>
                  <a:pt x="76" y="227"/>
                </a:lnTo>
                <a:lnTo>
                  <a:pt x="76" y="224"/>
                </a:lnTo>
                <a:lnTo>
                  <a:pt x="77" y="220"/>
                </a:lnTo>
                <a:lnTo>
                  <a:pt x="78" y="221"/>
                </a:lnTo>
                <a:lnTo>
                  <a:pt x="79" y="221"/>
                </a:lnTo>
                <a:lnTo>
                  <a:pt x="79" y="219"/>
                </a:lnTo>
                <a:lnTo>
                  <a:pt x="81" y="217"/>
                </a:lnTo>
                <a:lnTo>
                  <a:pt x="82" y="215"/>
                </a:lnTo>
                <a:lnTo>
                  <a:pt x="82" y="214"/>
                </a:lnTo>
                <a:lnTo>
                  <a:pt x="81" y="214"/>
                </a:lnTo>
                <a:lnTo>
                  <a:pt x="81" y="215"/>
                </a:lnTo>
                <a:lnTo>
                  <a:pt x="79" y="215"/>
                </a:lnTo>
                <a:lnTo>
                  <a:pt x="79" y="214"/>
                </a:lnTo>
                <a:lnTo>
                  <a:pt x="79" y="213"/>
                </a:lnTo>
                <a:lnTo>
                  <a:pt x="78" y="213"/>
                </a:lnTo>
                <a:lnTo>
                  <a:pt x="78" y="214"/>
                </a:lnTo>
                <a:lnTo>
                  <a:pt x="77" y="214"/>
                </a:lnTo>
                <a:lnTo>
                  <a:pt x="77" y="213"/>
                </a:lnTo>
                <a:lnTo>
                  <a:pt x="74" y="208"/>
                </a:lnTo>
                <a:lnTo>
                  <a:pt x="72" y="207"/>
                </a:lnTo>
                <a:lnTo>
                  <a:pt x="72" y="206"/>
                </a:lnTo>
                <a:lnTo>
                  <a:pt x="71" y="206"/>
                </a:lnTo>
                <a:lnTo>
                  <a:pt x="71" y="203"/>
                </a:lnTo>
                <a:lnTo>
                  <a:pt x="71" y="201"/>
                </a:lnTo>
                <a:lnTo>
                  <a:pt x="71" y="200"/>
                </a:lnTo>
                <a:lnTo>
                  <a:pt x="71" y="199"/>
                </a:lnTo>
                <a:lnTo>
                  <a:pt x="70" y="199"/>
                </a:lnTo>
                <a:lnTo>
                  <a:pt x="69" y="199"/>
                </a:lnTo>
                <a:lnTo>
                  <a:pt x="69" y="200"/>
                </a:lnTo>
                <a:lnTo>
                  <a:pt x="68" y="200"/>
                </a:lnTo>
                <a:lnTo>
                  <a:pt x="68" y="201"/>
                </a:lnTo>
                <a:lnTo>
                  <a:pt x="67" y="201"/>
                </a:lnTo>
                <a:lnTo>
                  <a:pt x="67" y="202"/>
                </a:lnTo>
                <a:lnTo>
                  <a:pt x="68" y="202"/>
                </a:lnTo>
                <a:lnTo>
                  <a:pt x="68" y="203"/>
                </a:lnTo>
                <a:lnTo>
                  <a:pt x="67" y="205"/>
                </a:lnTo>
                <a:lnTo>
                  <a:pt x="67" y="203"/>
                </a:lnTo>
                <a:lnTo>
                  <a:pt x="64" y="202"/>
                </a:lnTo>
                <a:lnTo>
                  <a:pt x="67" y="196"/>
                </a:lnTo>
                <a:lnTo>
                  <a:pt x="67" y="191"/>
                </a:lnTo>
                <a:lnTo>
                  <a:pt x="64" y="185"/>
                </a:lnTo>
                <a:lnTo>
                  <a:pt x="62" y="180"/>
                </a:lnTo>
                <a:lnTo>
                  <a:pt x="58" y="175"/>
                </a:lnTo>
                <a:lnTo>
                  <a:pt x="57" y="175"/>
                </a:lnTo>
                <a:lnTo>
                  <a:pt x="57" y="173"/>
                </a:lnTo>
                <a:lnTo>
                  <a:pt x="56" y="172"/>
                </a:lnTo>
                <a:lnTo>
                  <a:pt x="54" y="167"/>
                </a:lnTo>
                <a:lnTo>
                  <a:pt x="53" y="166"/>
                </a:lnTo>
                <a:lnTo>
                  <a:pt x="53" y="165"/>
                </a:lnTo>
                <a:lnTo>
                  <a:pt x="53" y="164"/>
                </a:lnTo>
                <a:lnTo>
                  <a:pt x="51" y="164"/>
                </a:lnTo>
                <a:lnTo>
                  <a:pt x="50" y="164"/>
                </a:lnTo>
                <a:lnTo>
                  <a:pt x="50" y="163"/>
                </a:lnTo>
                <a:lnTo>
                  <a:pt x="50" y="161"/>
                </a:lnTo>
                <a:lnTo>
                  <a:pt x="50" y="159"/>
                </a:lnTo>
                <a:lnTo>
                  <a:pt x="48" y="151"/>
                </a:lnTo>
                <a:lnTo>
                  <a:pt x="46" y="146"/>
                </a:lnTo>
                <a:lnTo>
                  <a:pt x="45" y="144"/>
                </a:lnTo>
                <a:lnTo>
                  <a:pt x="45" y="143"/>
                </a:lnTo>
                <a:lnTo>
                  <a:pt x="43" y="142"/>
                </a:lnTo>
                <a:lnTo>
                  <a:pt x="42" y="140"/>
                </a:lnTo>
                <a:lnTo>
                  <a:pt x="43" y="140"/>
                </a:lnTo>
                <a:lnTo>
                  <a:pt x="45" y="139"/>
                </a:lnTo>
                <a:lnTo>
                  <a:pt x="45" y="137"/>
                </a:lnTo>
                <a:lnTo>
                  <a:pt x="45" y="135"/>
                </a:lnTo>
                <a:lnTo>
                  <a:pt x="41" y="128"/>
                </a:lnTo>
                <a:lnTo>
                  <a:pt x="40" y="126"/>
                </a:lnTo>
                <a:lnTo>
                  <a:pt x="41" y="124"/>
                </a:lnTo>
                <a:lnTo>
                  <a:pt x="41" y="122"/>
                </a:lnTo>
                <a:lnTo>
                  <a:pt x="41" y="119"/>
                </a:lnTo>
                <a:lnTo>
                  <a:pt x="40" y="118"/>
                </a:lnTo>
                <a:lnTo>
                  <a:pt x="41" y="116"/>
                </a:lnTo>
                <a:lnTo>
                  <a:pt x="40" y="114"/>
                </a:lnTo>
                <a:lnTo>
                  <a:pt x="38" y="109"/>
                </a:lnTo>
                <a:lnTo>
                  <a:pt x="39" y="108"/>
                </a:lnTo>
                <a:lnTo>
                  <a:pt x="40" y="107"/>
                </a:lnTo>
                <a:lnTo>
                  <a:pt x="39" y="104"/>
                </a:lnTo>
                <a:lnTo>
                  <a:pt x="40" y="103"/>
                </a:lnTo>
                <a:lnTo>
                  <a:pt x="41" y="102"/>
                </a:lnTo>
                <a:lnTo>
                  <a:pt x="42" y="102"/>
                </a:lnTo>
                <a:lnTo>
                  <a:pt x="43" y="101"/>
                </a:lnTo>
                <a:lnTo>
                  <a:pt x="43" y="100"/>
                </a:lnTo>
                <a:lnTo>
                  <a:pt x="45" y="97"/>
                </a:lnTo>
                <a:lnTo>
                  <a:pt x="45" y="96"/>
                </a:lnTo>
                <a:lnTo>
                  <a:pt x="43" y="88"/>
                </a:lnTo>
                <a:lnTo>
                  <a:pt x="45" y="86"/>
                </a:lnTo>
                <a:lnTo>
                  <a:pt x="45" y="84"/>
                </a:lnTo>
                <a:lnTo>
                  <a:pt x="46" y="83"/>
                </a:lnTo>
                <a:lnTo>
                  <a:pt x="46" y="84"/>
                </a:lnTo>
                <a:lnTo>
                  <a:pt x="47" y="86"/>
                </a:lnTo>
                <a:lnTo>
                  <a:pt x="48" y="87"/>
                </a:lnTo>
                <a:lnTo>
                  <a:pt x="48" y="88"/>
                </a:lnTo>
                <a:lnTo>
                  <a:pt x="48" y="89"/>
                </a:lnTo>
                <a:close/>
                <a:moveTo>
                  <a:pt x="64" y="88"/>
                </a:moveTo>
                <a:lnTo>
                  <a:pt x="64" y="89"/>
                </a:lnTo>
                <a:lnTo>
                  <a:pt x="65" y="90"/>
                </a:lnTo>
                <a:lnTo>
                  <a:pt x="63" y="89"/>
                </a:lnTo>
                <a:lnTo>
                  <a:pt x="62" y="88"/>
                </a:lnTo>
                <a:lnTo>
                  <a:pt x="61" y="89"/>
                </a:lnTo>
                <a:lnTo>
                  <a:pt x="57" y="90"/>
                </a:lnTo>
                <a:lnTo>
                  <a:pt x="56" y="90"/>
                </a:lnTo>
                <a:lnTo>
                  <a:pt x="55" y="90"/>
                </a:lnTo>
                <a:lnTo>
                  <a:pt x="54" y="89"/>
                </a:lnTo>
                <a:lnTo>
                  <a:pt x="54" y="86"/>
                </a:lnTo>
                <a:lnTo>
                  <a:pt x="57" y="82"/>
                </a:lnTo>
                <a:lnTo>
                  <a:pt x="58" y="82"/>
                </a:lnTo>
                <a:lnTo>
                  <a:pt x="58" y="83"/>
                </a:lnTo>
                <a:lnTo>
                  <a:pt x="58" y="84"/>
                </a:lnTo>
                <a:lnTo>
                  <a:pt x="60" y="84"/>
                </a:lnTo>
                <a:lnTo>
                  <a:pt x="61" y="84"/>
                </a:lnTo>
                <a:lnTo>
                  <a:pt x="62" y="86"/>
                </a:lnTo>
                <a:lnTo>
                  <a:pt x="62" y="87"/>
                </a:lnTo>
                <a:lnTo>
                  <a:pt x="63" y="87"/>
                </a:lnTo>
                <a:lnTo>
                  <a:pt x="64" y="88"/>
                </a:lnTo>
                <a:close/>
                <a:moveTo>
                  <a:pt x="243" y="98"/>
                </a:moveTo>
                <a:lnTo>
                  <a:pt x="242" y="100"/>
                </a:lnTo>
                <a:lnTo>
                  <a:pt x="241" y="98"/>
                </a:lnTo>
                <a:lnTo>
                  <a:pt x="241" y="97"/>
                </a:lnTo>
                <a:lnTo>
                  <a:pt x="240" y="97"/>
                </a:lnTo>
                <a:lnTo>
                  <a:pt x="239" y="96"/>
                </a:lnTo>
                <a:lnTo>
                  <a:pt x="239" y="95"/>
                </a:lnTo>
                <a:lnTo>
                  <a:pt x="239" y="94"/>
                </a:lnTo>
                <a:lnTo>
                  <a:pt x="240" y="93"/>
                </a:lnTo>
                <a:lnTo>
                  <a:pt x="242" y="93"/>
                </a:lnTo>
                <a:lnTo>
                  <a:pt x="243" y="93"/>
                </a:lnTo>
                <a:lnTo>
                  <a:pt x="247" y="91"/>
                </a:lnTo>
                <a:lnTo>
                  <a:pt x="247" y="93"/>
                </a:lnTo>
                <a:lnTo>
                  <a:pt x="246" y="93"/>
                </a:lnTo>
                <a:lnTo>
                  <a:pt x="246" y="94"/>
                </a:lnTo>
                <a:lnTo>
                  <a:pt x="246" y="95"/>
                </a:lnTo>
                <a:lnTo>
                  <a:pt x="245" y="96"/>
                </a:lnTo>
                <a:lnTo>
                  <a:pt x="243" y="97"/>
                </a:lnTo>
                <a:lnTo>
                  <a:pt x="243" y="98"/>
                </a:lnTo>
                <a:close/>
                <a:moveTo>
                  <a:pt x="51" y="67"/>
                </a:moveTo>
                <a:lnTo>
                  <a:pt x="50" y="73"/>
                </a:lnTo>
                <a:lnTo>
                  <a:pt x="50" y="74"/>
                </a:lnTo>
                <a:lnTo>
                  <a:pt x="49" y="75"/>
                </a:lnTo>
                <a:lnTo>
                  <a:pt x="49" y="79"/>
                </a:lnTo>
                <a:lnTo>
                  <a:pt x="48" y="80"/>
                </a:lnTo>
                <a:lnTo>
                  <a:pt x="47" y="79"/>
                </a:lnTo>
                <a:lnTo>
                  <a:pt x="47" y="77"/>
                </a:lnTo>
                <a:lnTo>
                  <a:pt x="47" y="74"/>
                </a:lnTo>
                <a:lnTo>
                  <a:pt x="47" y="73"/>
                </a:lnTo>
                <a:lnTo>
                  <a:pt x="47" y="72"/>
                </a:lnTo>
                <a:lnTo>
                  <a:pt x="46" y="72"/>
                </a:lnTo>
                <a:lnTo>
                  <a:pt x="47" y="70"/>
                </a:lnTo>
                <a:lnTo>
                  <a:pt x="48" y="70"/>
                </a:lnTo>
                <a:lnTo>
                  <a:pt x="49" y="70"/>
                </a:lnTo>
                <a:lnTo>
                  <a:pt x="50" y="69"/>
                </a:lnTo>
                <a:lnTo>
                  <a:pt x="50" y="66"/>
                </a:lnTo>
                <a:lnTo>
                  <a:pt x="51" y="66"/>
                </a:lnTo>
                <a:lnTo>
                  <a:pt x="51" y="67"/>
                </a:lnTo>
                <a:close/>
                <a:moveTo>
                  <a:pt x="57" y="70"/>
                </a:moveTo>
                <a:lnTo>
                  <a:pt x="57" y="72"/>
                </a:lnTo>
                <a:lnTo>
                  <a:pt x="56" y="70"/>
                </a:lnTo>
                <a:lnTo>
                  <a:pt x="55" y="70"/>
                </a:lnTo>
                <a:lnTo>
                  <a:pt x="55" y="69"/>
                </a:lnTo>
                <a:lnTo>
                  <a:pt x="54" y="68"/>
                </a:lnTo>
                <a:lnTo>
                  <a:pt x="55" y="67"/>
                </a:lnTo>
                <a:lnTo>
                  <a:pt x="56" y="67"/>
                </a:lnTo>
                <a:lnTo>
                  <a:pt x="56" y="66"/>
                </a:lnTo>
                <a:lnTo>
                  <a:pt x="57" y="66"/>
                </a:lnTo>
                <a:lnTo>
                  <a:pt x="56" y="66"/>
                </a:lnTo>
                <a:lnTo>
                  <a:pt x="56" y="65"/>
                </a:lnTo>
                <a:lnTo>
                  <a:pt x="57" y="65"/>
                </a:lnTo>
                <a:lnTo>
                  <a:pt x="58" y="65"/>
                </a:lnTo>
                <a:lnTo>
                  <a:pt x="60" y="65"/>
                </a:lnTo>
                <a:lnTo>
                  <a:pt x="61" y="66"/>
                </a:lnTo>
                <a:lnTo>
                  <a:pt x="61" y="67"/>
                </a:lnTo>
                <a:lnTo>
                  <a:pt x="61" y="68"/>
                </a:lnTo>
                <a:lnTo>
                  <a:pt x="60" y="69"/>
                </a:lnTo>
                <a:lnTo>
                  <a:pt x="61" y="69"/>
                </a:lnTo>
                <a:lnTo>
                  <a:pt x="60" y="70"/>
                </a:lnTo>
                <a:lnTo>
                  <a:pt x="58" y="70"/>
                </a:lnTo>
                <a:lnTo>
                  <a:pt x="57" y="70"/>
                </a:lnTo>
                <a:close/>
                <a:moveTo>
                  <a:pt x="256" y="83"/>
                </a:moveTo>
                <a:lnTo>
                  <a:pt x="257" y="83"/>
                </a:lnTo>
                <a:lnTo>
                  <a:pt x="259" y="84"/>
                </a:lnTo>
                <a:lnTo>
                  <a:pt x="260" y="88"/>
                </a:lnTo>
                <a:lnTo>
                  <a:pt x="261" y="89"/>
                </a:lnTo>
                <a:lnTo>
                  <a:pt x="260" y="89"/>
                </a:lnTo>
                <a:lnTo>
                  <a:pt x="259" y="88"/>
                </a:lnTo>
                <a:lnTo>
                  <a:pt x="259" y="89"/>
                </a:lnTo>
                <a:lnTo>
                  <a:pt x="259" y="90"/>
                </a:lnTo>
                <a:lnTo>
                  <a:pt x="257" y="90"/>
                </a:lnTo>
                <a:lnTo>
                  <a:pt x="256" y="91"/>
                </a:lnTo>
                <a:lnTo>
                  <a:pt x="256" y="93"/>
                </a:lnTo>
                <a:lnTo>
                  <a:pt x="255" y="93"/>
                </a:lnTo>
                <a:lnTo>
                  <a:pt x="254" y="93"/>
                </a:lnTo>
                <a:lnTo>
                  <a:pt x="253" y="93"/>
                </a:lnTo>
                <a:lnTo>
                  <a:pt x="252" y="94"/>
                </a:lnTo>
                <a:lnTo>
                  <a:pt x="252" y="90"/>
                </a:lnTo>
                <a:lnTo>
                  <a:pt x="252" y="88"/>
                </a:lnTo>
                <a:lnTo>
                  <a:pt x="250" y="88"/>
                </a:lnTo>
                <a:lnTo>
                  <a:pt x="246" y="89"/>
                </a:lnTo>
                <a:lnTo>
                  <a:pt x="246" y="88"/>
                </a:lnTo>
                <a:lnTo>
                  <a:pt x="245" y="88"/>
                </a:lnTo>
                <a:lnTo>
                  <a:pt x="243" y="88"/>
                </a:lnTo>
                <a:lnTo>
                  <a:pt x="243" y="89"/>
                </a:lnTo>
                <a:lnTo>
                  <a:pt x="242" y="89"/>
                </a:lnTo>
                <a:lnTo>
                  <a:pt x="242" y="88"/>
                </a:lnTo>
                <a:lnTo>
                  <a:pt x="241" y="88"/>
                </a:lnTo>
                <a:lnTo>
                  <a:pt x="238" y="88"/>
                </a:lnTo>
                <a:lnTo>
                  <a:pt x="237" y="88"/>
                </a:lnTo>
                <a:lnTo>
                  <a:pt x="237" y="87"/>
                </a:lnTo>
                <a:lnTo>
                  <a:pt x="235" y="86"/>
                </a:lnTo>
                <a:lnTo>
                  <a:pt x="234" y="86"/>
                </a:lnTo>
                <a:lnTo>
                  <a:pt x="233" y="86"/>
                </a:lnTo>
                <a:lnTo>
                  <a:pt x="233" y="84"/>
                </a:lnTo>
                <a:lnTo>
                  <a:pt x="234" y="83"/>
                </a:lnTo>
                <a:lnTo>
                  <a:pt x="234" y="82"/>
                </a:lnTo>
                <a:lnTo>
                  <a:pt x="238" y="80"/>
                </a:lnTo>
                <a:lnTo>
                  <a:pt x="239" y="80"/>
                </a:lnTo>
                <a:lnTo>
                  <a:pt x="242" y="80"/>
                </a:lnTo>
                <a:lnTo>
                  <a:pt x="243" y="81"/>
                </a:lnTo>
                <a:lnTo>
                  <a:pt x="245" y="82"/>
                </a:lnTo>
                <a:lnTo>
                  <a:pt x="246" y="82"/>
                </a:lnTo>
                <a:lnTo>
                  <a:pt x="246" y="80"/>
                </a:lnTo>
                <a:lnTo>
                  <a:pt x="248" y="80"/>
                </a:lnTo>
                <a:lnTo>
                  <a:pt x="250" y="80"/>
                </a:lnTo>
                <a:lnTo>
                  <a:pt x="253" y="79"/>
                </a:lnTo>
                <a:lnTo>
                  <a:pt x="254" y="79"/>
                </a:lnTo>
                <a:lnTo>
                  <a:pt x="256" y="83"/>
                </a:lnTo>
                <a:close/>
                <a:moveTo>
                  <a:pt x="237" y="32"/>
                </a:moveTo>
                <a:lnTo>
                  <a:pt x="246" y="47"/>
                </a:lnTo>
                <a:lnTo>
                  <a:pt x="246" y="48"/>
                </a:lnTo>
                <a:lnTo>
                  <a:pt x="247" y="51"/>
                </a:lnTo>
                <a:lnTo>
                  <a:pt x="249" y="52"/>
                </a:lnTo>
                <a:lnTo>
                  <a:pt x="254" y="53"/>
                </a:lnTo>
                <a:lnTo>
                  <a:pt x="254" y="54"/>
                </a:lnTo>
                <a:lnTo>
                  <a:pt x="253" y="60"/>
                </a:lnTo>
                <a:lnTo>
                  <a:pt x="253" y="61"/>
                </a:lnTo>
                <a:lnTo>
                  <a:pt x="249" y="63"/>
                </a:lnTo>
                <a:lnTo>
                  <a:pt x="248" y="65"/>
                </a:lnTo>
                <a:lnTo>
                  <a:pt x="249" y="65"/>
                </a:lnTo>
                <a:lnTo>
                  <a:pt x="250" y="65"/>
                </a:lnTo>
                <a:lnTo>
                  <a:pt x="252" y="65"/>
                </a:lnTo>
                <a:lnTo>
                  <a:pt x="253" y="63"/>
                </a:lnTo>
                <a:lnTo>
                  <a:pt x="254" y="65"/>
                </a:lnTo>
                <a:lnTo>
                  <a:pt x="254" y="66"/>
                </a:lnTo>
                <a:lnTo>
                  <a:pt x="254" y="69"/>
                </a:lnTo>
                <a:lnTo>
                  <a:pt x="254" y="70"/>
                </a:lnTo>
                <a:lnTo>
                  <a:pt x="252" y="68"/>
                </a:lnTo>
                <a:lnTo>
                  <a:pt x="252" y="69"/>
                </a:lnTo>
                <a:lnTo>
                  <a:pt x="253" y="70"/>
                </a:lnTo>
                <a:lnTo>
                  <a:pt x="254" y="72"/>
                </a:lnTo>
                <a:lnTo>
                  <a:pt x="254" y="73"/>
                </a:lnTo>
                <a:lnTo>
                  <a:pt x="253" y="74"/>
                </a:lnTo>
                <a:lnTo>
                  <a:pt x="252" y="73"/>
                </a:lnTo>
                <a:lnTo>
                  <a:pt x="250" y="72"/>
                </a:lnTo>
                <a:lnTo>
                  <a:pt x="249" y="70"/>
                </a:lnTo>
                <a:lnTo>
                  <a:pt x="248" y="70"/>
                </a:lnTo>
                <a:lnTo>
                  <a:pt x="247" y="70"/>
                </a:lnTo>
                <a:lnTo>
                  <a:pt x="246" y="72"/>
                </a:lnTo>
                <a:lnTo>
                  <a:pt x="246" y="73"/>
                </a:lnTo>
                <a:lnTo>
                  <a:pt x="246" y="74"/>
                </a:lnTo>
                <a:lnTo>
                  <a:pt x="245" y="74"/>
                </a:lnTo>
                <a:lnTo>
                  <a:pt x="243" y="74"/>
                </a:lnTo>
                <a:lnTo>
                  <a:pt x="241" y="75"/>
                </a:lnTo>
                <a:lnTo>
                  <a:pt x="239" y="73"/>
                </a:lnTo>
                <a:lnTo>
                  <a:pt x="238" y="72"/>
                </a:lnTo>
                <a:lnTo>
                  <a:pt x="238" y="70"/>
                </a:lnTo>
                <a:lnTo>
                  <a:pt x="239" y="69"/>
                </a:lnTo>
                <a:lnTo>
                  <a:pt x="237" y="67"/>
                </a:lnTo>
                <a:lnTo>
                  <a:pt x="237" y="66"/>
                </a:lnTo>
                <a:lnTo>
                  <a:pt x="237" y="65"/>
                </a:lnTo>
                <a:lnTo>
                  <a:pt x="237" y="62"/>
                </a:lnTo>
                <a:lnTo>
                  <a:pt x="237" y="61"/>
                </a:lnTo>
                <a:lnTo>
                  <a:pt x="235" y="61"/>
                </a:lnTo>
                <a:lnTo>
                  <a:pt x="234" y="60"/>
                </a:lnTo>
                <a:lnTo>
                  <a:pt x="233" y="60"/>
                </a:lnTo>
                <a:lnTo>
                  <a:pt x="233" y="58"/>
                </a:lnTo>
                <a:lnTo>
                  <a:pt x="233" y="56"/>
                </a:lnTo>
                <a:lnTo>
                  <a:pt x="232" y="56"/>
                </a:lnTo>
                <a:lnTo>
                  <a:pt x="231" y="55"/>
                </a:lnTo>
                <a:lnTo>
                  <a:pt x="230" y="55"/>
                </a:lnTo>
                <a:lnTo>
                  <a:pt x="231" y="55"/>
                </a:lnTo>
                <a:lnTo>
                  <a:pt x="232" y="53"/>
                </a:lnTo>
                <a:lnTo>
                  <a:pt x="232" y="52"/>
                </a:lnTo>
                <a:lnTo>
                  <a:pt x="232" y="51"/>
                </a:lnTo>
                <a:lnTo>
                  <a:pt x="231" y="48"/>
                </a:lnTo>
                <a:lnTo>
                  <a:pt x="231" y="47"/>
                </a:lnTo>
                <a:lnTo>
                  <a:pt x="231" y="45"/>
                </a:lnTo>
                <a:lnTo>
                  <a:pt x="230" y="45"/>
                </a:lnTo>
                <a:lnTo>
                  <a:pt x="227" y="46"/>
                </a:lnTo>
                <a:lnTo>
                  <a:pt x="226" y="46"/>
                </a:lnTo>
                <a:lnTo>
                  <a:pt x="224" y="44"/>
                </a:lnTo>
                <a:lnTo>
                  <a:pt x="225" y="42"/>
                </a:lnTo>
                <a:lnTo>
                  <a:pt x="226" y="41"/>
                </a:lnTo>
                <a:lnTo>
                  <a:pt x="227" y="40"/>
                </a:lnTo>
                <a:lnTo>
                  <a:pt x="230" y="40"/>
                </a:lnTo>
                <a:lnTo>
                  <a:pt x="231" y="39"/>
                </a:lnTo>
                <a:lnTo>
                  <a:pt x="231" y="38"/>
                </a:lnTo>
                <a:lnTo>
                  <a:pt x="232" y="37"/>
                </a:lnTo>
                <a:lnTo>
                  <a:pt x="231" y="35"/>
                </a:lnTo>
                <a:lnTo>
                  <a:pt x="231" y="34"/>
                </a:lnTo>
                <a:lnTo>
                  <a:pt x="232" y="34"/>
                </a:lnTo>
                <a:lnTo>
                  <a:pt x="233" y="35"/>
                </a:lnTo>
                <a:lnTo>
                  <a:pt x="234" y="34"/>
                </a:lnTo>
                <a:lnTo>
                  <a:pt x="237" y="32"/>
                </a:lnTo>
                <a:close/>
                <a:moveTo>
                  <a:pt x="13" y="35"/>
                </a:moveTo>
                <a:lnTo>
                  <a:pt x="12" y="37"/>
                </a:lnTo>
                <a:lnTo>
                  <a:pt x="12" y="38"/>
                </a:lnTo>
                <a:lnTo>
                  <a:pt x="11" y="38"/>
                </a:lnTo>
                <a:lnTo>
                  <a:pt x="10" y="38"/>
                </a:lnTo>
                <a:lnTo>
                  <a:pt x="4" y="41"/>
                </a:lnTo>
                <a:lnTo>
                  <a:pt x="3" y="41"/>
                </a:lnTo>
                <a:lnTo>
                  <a:pt x="1" y="39"/>
                </a:lnTo>
                <a:lnTo>
                  <a:pt x="1" y="38"/>
                </a:lnTo>
                <a:lnTo>
                  <a:pt x="1" y="35"/>
                </a:lnTo>
                <a:lnTo>
                  <a:pt x="3" y="35"/>
                </a:lnTo>
                <a:lnTo>
                  <a:pt x="3" y="34"/>
                </a:lnTo>
                <a:lnTo>
                  <a:pt x="3" y="31"/>
                </a:lnTo>
                <a:lnTo>
                  <a:pt x="3" y="28"/>
                </a:lnTo>
                <a:lnTo>
                  <a:pt x="1" y="28"/>
                </a:lnTo>
                <a:lnTo>
                  <a:pt x="0" y="27"/>
                </a:lnTo>
                <a:lnTo>
                  <a:pt x="0" y="26"/>
                </a:lnTo>
                <a:lnTo>
                  <a:pt x="0" y="25"/>
                </a:lnTo>
                <a:lnTo>
                  <a:pt x="0" y="21"/>
                </a:lnTo>
                <a:lnTo>
                  <a:pt x="1" y="20"/>
                </a:lnTo>
                <a:lnTo>
                  <a:pt x="1" y="19"/>
                </a:lnTo>
                <a:lnTo>
                  <a:pt x="3" y="18"/>
                </a:lnTo>
                <a:lnTo>
                  <a:pt x="3" y="14"/>
                </a:lnTo>
                <a:lnTo>
                  <a:pt x="3" y="13"/>
                </a:lnTo>
                <a:lnTo>
                  <a:pt x="1" y="13"/>
                </a:lnTo>
                <a:lnTo>
                  <a:pt x="3" y="13"/>
                </a:lnTo>
                <a:lnTo>
                  <a:pt x="3" y="12"/>
                </a:lnTo>
                <a:lnTo>
                  <a:pt x="3" y="10"/>
                </a:lnTo>
                <a:lnTo>
                  <a:pt x="3" y="9"/>
                </a:lnTo>
                <a:lnTo>
                  <a:pt x="4" y="9"/>
                </a:lnTo>
                <a:lnTo>
                  <a:pt x="5" y="9"/>
                </a:lnTo>
                <a:lnTo>
                  <a:pt x="6" y="7"/>
                </a:lnTo>
                <a:lnTo>
                  <a:pt x="7" y="7"/>
                </a:lnTo>
                <a:lnTo>
                  <a:pt x="8" y="6"/>
                </a:lnTo>
                <a:lnTo>
                  <a:pt x="8" y="4"/>
                </a:lnTo>
                <a:lnTo>
                  <a:pt x="7" y="3"/>
                </a:lnTo>
                <a:lnTo>
                  <a:pt x="7" y="0"/>
                </a:lnTo>
                <a:lnTo>
                  <a:pt x="8" y="0"/>
                </a:lnTo>
                <a:lnTo>
                  <a:pt x="10" y="0"/>
                </a:lnTo>
                <a:lnTo>
                  <a:pt x="11" y="0"/>
                </a:lnTo>
                <a:lnTo>
                  <a:pt x="13" y="3"/>
                </a:lnTo>
                <a:lnTo>
                  <a:pt x="15" y="4"/>
                </a:lnTo>
                <a:lnTo>
                  <a:pt x="17" y="6"/>
                </a:lnTo>
                <a:lnTo>
                  <a:pt x="18" y="7"/>
                </a:lnTo>
                <a:lnTo>
                  <a:pt x="18" y="9"/>
                </a:lnTo>
                <a:lnTo>
                  <a:pt x="17" y="12"/>
                </a:lnTo>
                <a:lnTo>
                  <a:pt x="17" y="13"/>
                </a:lnTo>
                <a:lnTo>
                  <a:pt x="18" y="17"/>
                </a:lnTo>
                <a:lnTo>
                  <a:pt x="18" y="18"/>
                </a:lnTo>
                <a:lnTo>
                  <a:pt x="17" y="20"/>
                </a:lnTo>
                <a:lnTo>
                  <a:pt x="15" y="23"/>
                </a:lnTo>
                <a:lnTo>
                  <a:pt x="15" y="25"/>
                </a:lnTo>
                <a:lnTo>
                  <a:pt x="17" y="25"/>
                </a:lnTo>
                <a:lnTo>
                  <a:pt x="17" y="26"/>
                </a:lnTo>
                <a:lnTo>
                  <a:pt x="18" y="26"/>
                </a:lnTo>
                <a:lnTo>
                  <a:pt x="18" y="27"/>
                </a:lnTo>
                <a:lnTo>
                  <a:pt x="18" y="28"/>
                </a:lnTo>
                <a:lnTo>
                  <a:pt x="17" y="31"/>
                </a:lnTo>
                <a:lnTo>
                  <a:pt x="17" y="32"/>
                </a:lnTo>
                <a:lnTo>
                  <a:pt x="15" y="32"/>
                </a:lnTo>
                <a:lnTo>
                  <a:pt x="15" y="33"/>
                </a:lnTo>
                <a:lnTo>
                  <a:pt x="15" y="34"/>
                </a:lnTo>
                <a:lnTo>
                  <a:pt x="14" y="35"/>
                </a:lnTo>
                <a:lnTo>
                  <a:pt x="13" y="35"/>
                </a:lnTo>
                <a:close/>
              </a:path>
            </a:pathLst>
          </a:custGeom>
          <a:solidFill>
            <a:srgbClr val="CCCCCC"/>
          </a:solidFill>
          <a:ln w="3257">
            <a:solidFill>
              <a:schemeClr val="bg1"/>
            </a:solidFill>
            <a:round/>
            <a:headEnd/>
            <a:tailEnd/>
          </a:ln>
        </p:spPr>
        <p:txBody>
          <a:bodyPr vert="horz" wrap="square" lIns="93817" tIns="46909" rIns="93817" bIns="46909" numCol="1" anchor="t" anchorCtr="0" compatLnSpc="1">
            <a:prstTxWarp prst="textNoShape">
              <a:avLst/>
            </a:prstTxWarp>
          </a:bodyPr>
          <a:lstStyle/>
          <a:p>
            <a:endParaRPr lang="en-US" dirty="0">
              <a:latin typeface="Trebuchet MS" panose="020B0603020202020204" pitchFamily="34" charset="0"/>
              <a:sym typeface="Trebuchet MS" panose="020B0603020202020204" pitchFamily="34" charset="0"/>
            </a:endParaRPr>
          </a:p>
        </p:txBody>
      </p:sp>
      <p:grpSp>
        <p:nvGrpSpPr>
          <p:cNvPr id="25" name="Group 24"/>
          <p:cNvGrpSpPr/>
          <p:nvPr/>
        </p:nvGrpSpPr>
        <p:grpSpPr>
          <a:xfrm>
            <a:off x="1076285" y="3197093"/>
            <a:ext cx="4176583" cy="2834567"/>
            <a:chOff x="4108451" y="3270250"/>
            <a:chExt cx="4070744" cy="2762736"/>
          </a:xfrm>
        </p:grpSpPr>
        <p:sp>
          <p:nvSpPr>
            <p:cNvPr id="28" name="Rectangle 33">
              <a:extLst>
                <a:ext uri="{FF2B5EF4-FFF2-40B4-BE49-F238E27FC236}">
                  <a16:creationId xmlns:a16="http://schemas.microsoft.com/office/drawing/2014/main" id="{0A263193-4D23-42A9-9042-1435B470533D}"/>
                </a:ext>
              </a:extLst>
            </p:cNvPr>
            <p:cNvSpPr>
              <a:spLocks noChangeArrowheads="1"/>
            </p:cNvSpPr>
            <p:nvPr/>
          </p:nvSpPr>
          <p:spPr bwMode="auto">
            <a:xfrm>
              <a:off x="5489659" y="3270250"/>
              <a:ext cx="661826" cy="3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Northern </a:t>
              </a:r>
            </a:p>
            <a:p>
              <a:pPr marR="0" lvl="0" algn="ctr"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Territory</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sp>
          <p:nvSpPr>
            <p:cNvPr id="29" name="Rectangle 34">
              <a:extLst>
                <a:ext uri="{FF2B5EF4-FFF2-40B4-BE49-F238E27FC236}">
                  <a16:creationId xmlns:a16="http://schemas.microsoft.com/office/drawing/2014/main" id="{CF67C131-D395-46C7-B4C2-A9A68251A25E}"/>
                </a:ext>
              </a:extLst>
            </p:cNvPr>
            <p:cNvSpPr>
              <a:spLocks noChangeArrowheads="1"/>
            </p:cNvSpPr>
            <p:nvPr/>
          </p:nvSpPr>
          <p:spPr bwMode="auto">
            <a:xfrm>
              <a:off x="4108451" y="3925888"/>
              <a:ext cx="1222407" cy="18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Western Australia</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sp>
          <p:nvSpPr>
            <p:cNvPr id="30" name="Rectangle 35">
              <a:extLst>
                <a:ext uri="{FF2B5EF4-FFF2-40B4-BE49-F238E27FC236}">
                  <a16:creationId xmlns:a16="http://schemas.microsoft.com/office/drawing/2014/main" id="{28591B3B-D0A4-435D-B6BD-CCEFB77DFA65}"/>
                </a:ext>
              </a:extLst>
            </p:cNvPr>
            <p:cNvSpPr>
              <a:spLocks noChangeArrowheads="1"/>
            </p:cNvSpPr>
            <p:nvPr/>
          </p:nvSpPr>
          <p:spPr bwMode="auto">
            <a:xfrm>
              <a:off x="7907340" y="5126038"/>
              <a:ext cx="271855" cy="18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smtClean="0">
                  <a:ln>
                    <a:noFill/>
                  </a:ln>
                  <a:solidFill>
                    <a:srgbClr val="4E4E4E"/>
                  </a:solidFill>
                  <a:effectLst/>
                  <a:latin typeface="Trebuchet MS" panose="020B0603020202020204" pitchFamily="34" charset="0"/>
                  <a:sym typeface="Trebuchet MS" panose="020B0603020202020204" pitchFamily="34" charset="0"/>
                </a:rPr>
                <a:t>ACT</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sp>
          <p:nvSpPr>
            <p:cNvPr id="31" name="Rectangle 36">
              <a:extLst>
                <a:ext uri="{FF2B5EF4-FFF2-40B4-BE49-F238E27FC236}">
                  <a16:creationId xmlns:a16="http://schemas.microsoft.com/office/drawing/2014/main" id="{73E610C3-CF55-4B60-A547-DE1355D5CAD8}"/>
                </a:ext>
              </a:extLst>
            </p:cNvPr>
            <p:cNvSpPr>
              <a:spLocks noChangeArrowheads="1"/>
            </p:cNvSpPr>
            <p:nvPr/>
          </p:nvSpPr>
          <p:spPr bwMode="auto">
            <a:xfrm>
              <a:off x="6661150" y="4687888"/>
              <a:ext cx="1179286" cy="18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New South Wales</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sp>
          <p:nvSpPr>
            <p:cNvPr id="32" name="Rectangle 37">
              <a:extLst>
                <a:ext uri="{FF2B5EF4-FFF2-40B4-BE49-F238E27FC236}">
                  <a16:creationId xmlns:a16="http://schemas.microsoft.com/office/drawing/2014/main" id="{B2A275D9-B5B6-458F-A5D7-1A474934B768}"/>
                </a:ext>
              </a:extLst>
            </p:cNvPr>
            <p:cNvSpPr>
              <a:spLocks noChangeArrowheads="1"/>
            </p:cNvSpPr>
            <p:nvPr/>
          </p:nvSpPr>
          <p:spPr bwMode="auto">
            <a:xfrm>
              <a:off x="5527675" y="4276724"/>
              <a:ext cx="1040547" cy="18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South Australia</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sp>
          <p:nvSpPr>
            <p:cNvPr id="33" name="Rectangle 38">
              <a:extLst>
                <a:ext uri="{FF2B5EF4-FFF2-40B4-BE49-F238E27FC236}">
                  <a16:creationId xmlns:a16="http://schemas.microsoft.com/office/drawing/2014/main" id="{A0AE3348-611B-4038-BF5A-DD9B1A2AB7BE}"/>
                </a:ext>
              </a:extLst>
            </p:cNvPr>
            <p:cNvSpPr>
              <a:spLocks noChangeArrowheads="1"/>
            </p:cNvSpPr>
            <p:nvPr/>
          </p:nvSpPr>
          <p:spPr bwMode="auto">
            <a:xfrm>
              <a:off x="6610350" y="5251450"/>
              <a:ext cx="538084" cy="18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Victoria</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sp>
          <p:nvSpPr>
            <p:cNvPr id="34" name="Rectangle 39">
              <a:extLst>
                <a:ext uri="{FF2B5EF4-FFF2-40B4-BE49-F238E27FC236}">
                  <a16:creationId xmlns:a16="http://schemas.microsoft.com/office/drawing/2014/main" id="{214FE876-FA23-4D3A-B503-36C98972313C}"/>
                </a:ext>
              </a:extLst>
            </p:cNvPr>
            <p:cNvSpPr>
              <a:spLocks noChangeArrowheads="1"/>
            </p:cNvSpPr>
            <p:nvPr/>
          </p:nvSpPr>
          <p:spPr bwMode="auto">
            <a:xfrm>
              <a:off x="6645274" y="3636964"/>
              <a:ext cx="798689" cy="18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Queensland</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sp>
          <p:nvSpPr>
            <p:cNvPr id="36" name="Rectangle 41">
              <a:extLst>
                <a:ext uri="{FF2B5EF4-FFF2-40B4-BE49-F238E27FC236}">
                  <a16:creationId xmlns:a16="http://schemas.microsoft.com/office/drawing/2014/main" id="{1A5BC837-19FF-4EA0-90F0-76CC4D3786D0}"/>
                </a:ext>
              </a:extLst>
            </p:cNvPr>
            <p:cNvSpPr>
              <a:spLocks noChangeArrowheads="1"/>
            </p:cNvSpPr>
            <p:nvPr/>
          </p:nvSpPr>
          <p:spPr bwMode="auto">
            <a:xfrm>
              <a:off x="6729413" y="5848350"/>
              <a:ext cx="648701" cy="18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026" b="0" i="0" u="none" strike="noStrike" cap="none" normalizeH="0" baseline="0" dirty="0">
                  <a:ln>
                    <a:noFill/>
                  </a:ln>
                  <a:solidFill>
                    <a:srgbClr val="4E4E4E"/>
                  </a:solidFill>
                  <a:effectLst/>
                  <a:latin typeface="Trebuchet MS" panose="020B0603020202020204" pitchFamily="34" charset="0"/>
                  <a:sym typeface="Trebuchet MS" panose="020B0603020202020204" pitchFamily="34" charset="0"/>
                </a:rPr>
                <a:t>Tasmania</a:t>
              </a:r>
              <a:endParaRPr kumimoji="0" lang="en-US" altLang="en-US" sz="1026" b="0" i="0" u="none" strike="noStrike" cap="none" normalizeH="0" baseline="0" dirty="0">
                <a:ln>
                  <a:noFill/>
                </a:ln>
                <a:solidFill>
                  <a:schemeClr val="tx1"/>
                </a:solidFill>
                <a:effectLst/>
                <a:latin typeface="Trebuchet MS" panose="020B0603020202020204" pitchFamily="34" charset="0"/>
                <a:sym typeface="Trebuchet MS" panose="020B0603020202020204" pitchFamily="34" charset="0"/>
              </a:endParaRPr>
            </a:p>
          </p:txBody>
        </p:sp>
        <p:cxnSp>
          <p:nvCxnSpPr>
            <p:cNvPr id="38" name="Straight Connector 37">
              <a:extLst>
                <a:ext uri="{FF2B5EF4-FFF2-40B4-BE49-F238E27FC236}">
                  <a16:creationId xmlns:a16="http://schemas.microsoft.com/office/drawing/2014/main" id="{B55BB021-1504-43F0-AD65-3AD834191918}"/>
                </a:ext>
              </a:extLst>
            </p:cNvPr>
            <p:cNvCxnSpPr>
              <a:cxnSpLocks/>
            </p:cNvCxnSpPr>
            <p:nvPr/>
          </p:nvCxnSpPr>
          <p:spPr>
            <a:xfrm>
              <a:off x="7294563" y="5203352"/>
              <a:ext cx="584200" cy="0"/>
            </a:xfrm>
            <a:prstGeom prst="line">
              <a:avLst/>
            </a:prstGeom>
            <a:ln w="9772" cap="rnd">
              <a:solidFill>
                <a:srgbClr val="6E6F73"/>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068411" y="2869234"/>
            <a:ext cx="3721905" cy="472786"/>
            <a:chOff x="7157119" y="2998122"/>
            <a:chExt cx="4261297" cy="492443"/>
          </a:xfrm>
        </p:grpSpPr>
        <p:grpSp>
          <p:nvGrpSpPr>
            <p:cNvPr id="10" name="Group 9"/>
            <p:cNvGrpSpPr/>
            <p:nvPr/>
          </p:nvGrpSpPr>
          <p:grpSpPr>
            <a:xfrm>
              <a:off x="7157119" y="3090888"/>
              <a:ext cx="306910" cy="306910"/>
              <a:chOff x="5942545" y="3294062"/>
              <a:chExt cx="306910" cy="306910"/>
            </a:xfrm>
          </p:grpSpPr>
          <p:sp>
            <p:nvSpPr>
              <p:cNvPr id="57" name="Oval 50"/>
              <p:cNvSpPr>
                <a:spLocks noChangeArrowheads="1"/>
              </p:cNvSpPr>
              <p:nvPr/>
            </p:nvSpPr>
            <p:spPr bwMode="auto">
              <a:xfrm>
                <a:off x="5942545" y="3294062"/>
                <a:ext cx="306910" cy="306910"/>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sz="2000" dirty="0">
                  <a:solidFill>
                    <a:schemeClr val="bg1"/>
                  </a:solidFill>
                </a:endParaRPr>
              </a:p>
            </p:txBody>
          </p:sp>
          <p:sp>
            <p:nvSpPr>
              <p:cNvPr id="58" name="Freeform 51"/>
              <p:cNvSpPr>
                <a:spLocks/>
              </p:cNvSpPr>
              <p:nvPr/>
            </p:nvSpPr>
            <p:spPr bwMode="auto">
              <a:xfrm>
                <a:off x="6056283" y="3348223"/>
                <a:ext cx="110126" cy="198589"/>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2000" dirty="0">
                  <a:solidFill>
                    <a:schemeClr val="bg1"/>
                  </a:solidFill>
                </a:endParaRPr>
              </a:p>
            </p:txBody>
          </p:sp>
        </p:grpSp>
        <p:sp>
          <p:nvSpPr>
            <p:cNvPr id="11" name="TextBox 10"/>
            <p:cNvSpPr txBox="1"/>
            <p:nvPr/>
          </p:nvSpPr>
          <p:spPr>
            <a:xfrm>
              <a:off x="7660487" y="2998122"/>
              <a:ext cx="3757929"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sz="1600" dirty="0" smtClean="0">
                  <a:solidFill>
                    <a:srgbClr val="575757"/>
                  </a:solidFill>
                </a:rPr>
                <a:t>All technology related trends as lower impact</a:t>
              </a:r>
              <a:endParaRPr lang="en-AU" sz="1600" dirty="0">
                <a:solidFill>
                  <a:srgbClr val="575757"/>
                </a:solidFill>
              </a:endParaRPr>
            </a:p>
          </p:txBody>
        </p:sp>
      </p:grpSp>
      <p:grpSp>
        <p:nvGrpSpPr>
          <p:cNvPr id="13" name="Group 12"/>
          <p:cNvGrpSpPr/>
          <p:nvPr/>
        </p:nvGrpSpPr>
        <p:grpSpPr>
          <a:xfrm>
            <a:off x="8068411" y="4300538"/>
            <a:ext cx="3721905" cy="472786"/>
            <a:chOff x="7157119" y="3843573"/>
            <a:chExt cx="4261297" cy="492443"/>
          </a:xfrm>
        </p:grpSpPr>
        <p:grpSp>
          <p:nvGrpSpPr>
            <p:cNvPr id="63" name="Group 62"/>
            <p:cNvGrpSpPr/>
            <p:nvPr/>
          </p:nvGrpSpPr>
          <p:grpSpPr>
            <a:xfrm>
              <a:off x="7157119" y="3936340"/>
              <a:ext cx="306910" cy="306910"/>
              <a:chOff x="5942545" y="3294062"/>
              <a:chExt cx="306910" cy="306910"/>
            </a:xfrm>
          </p:grpSpPr>
          <p:sp>
            <p:nvSpPr>
              <p:cNvPr id="64" name="Oval 50"/>
              <p:cNvSpPr>
                <a:spLocks noChangeArrowheads="1"/>
              </p:cNvSpPr>
              <p:nvPr/>
            </p:nvSpPr>
            <p:spPr bwMode="auto">
              <a:xfrm>
                <a:off x="5942545" y="3294062"/>
                <a:ext cx="306910" cy="306910"/>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sz="2000" dirty="0">
                  <a:solidFill>
                    <a:schemeClr val="bg1"/>
                  </a:solidFill>
                </a:endParaRPr>
              </a:p>
            </p:txBody>
          </p:sp>
          <p:sp>
            <p:nvSpPr>
              <p:cNvPr id="65" name="Freeform 51"/>
              <p:cNvSpPr>
                <a:spLocks/>
              </p:cNvSpPr>
              <p:nvPr/>
            </p:nvSpPr>
            <p:spPr bwMode="auto">
              <a:xfrm>
                <a:off x="6056283" y="3348223"/>
                <a:ext cx="110126" cy="198589"/>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2000" dirty="0">
                  <a:solidFill>
                    <a:schemeClr val="bg1"/>
                  </a:solidFill>
                </a:endParaRPr>
              </a:p>
            </p:txBody>
          </p:sp>
        </p:grpSp>
        <p:sp>
          <p:nvSpPr>
            <p:cNvPr id="66" name="TextBox 65"/>
            <p:cNvSpPr txBox="1"/>
            <p:nvPr/>
          </p:nvSpPr>
          <p:spPr>
            <a:xfrm>
              <a:off x="7660487" y="3843573"/>
              <a:ext cx="3757929"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sz="1600" dirty="0" smtClean="0">
                  <a:solidFill>
                    <a:srgbClr val="575757"/>
                  </a:solidFill>
                </a:rPr>
                <a:t>All societal and geo-political shifts as higher impact</a:t>
              </a:r>
              <a:endParaRPr lang="en-AU" sz="1600" dirty="0">
                <a:solidFill>
                  <a:srgbClr val="575757"/>
                </a:solidFill>
              </a:endParaRPr>
            </a:p>
          </p:txBody>
        </p:sp>
      </p:grpSp>
      <p:sp>
        <p:nvSpPr>
          <p:cNvPr id="67" name="TextBox 66"/>
          <p:cNvSpPr txBox="1"/>
          <p:nvPr/>
        </p:nvSpPr>
        <p:spPr>
          <a:xfrm>
            <a:off x="6225116" y="1878310"/>
            <a:ext cx="5565200" cy="553998"/>
          </a:xfrm>
          <a:prstGeom prst="rect">
            <a:avLst/>
          </a:prstGeom>
          <a:noFill/>
          <a:ln w="3175" cap="rnd" cmpd="sng" algn="ctr">
            <a:noFill/>
            <a:prstDash val="lgDash"/>
            <a:roun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3175" cap="rnd" cmpd="sng" algn="ctr">
                <a:solidFill>
                  <a:schemeClr val="accent5">
                    <a:lumMod val="40000"/>
                    <a:lumOff val="60000"/>
                  </a:schemeClr>
                </a:solidFill>
                <a:prstDash val="lgDash"/>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b="1" dirty="0" smtClean="0">
                <a:solidFill>
                  <a:srgbClr val="575757"/>
                </a:solidFill>
              </a:rPr>
              <a:t>Compared to non-ACT based respondents, those based in the ACT ranked…</a:t>
            </a:r>
            <a:endParaRPr lang="en-AU" b="1" dirty="0">
              <a:solidFill>
                <a:srgbClr val="575757"/>
              </a:solidFill>
            </a:endParaRPr>
          </a:p>
        </p:txBody>
      </p:sp>
      <p:grpSp>
        <p:nvGrpSpPr>
          <p:cNvPr id="12" name="Group 11"/>
          <p:cNvGrpSpPr/>
          <p:nvPr/>
        </p:nvGrpSpPr>
        <p:grpSpPr>
          <a:xfrm>
            <a:off x="8068411" y="5479753"/>
            <a:ext cx="3721905" cy="492443"/>
            <a:chOff x="7157118" y="4466352"/>
            <a:chExt cx="4261297" cy="512917"/>
          </a:xfrm>
        </p:grpSpPr>
        <p:grpSp>
          <p:nvGrpSpPr>
            <p:cNvPr id="68" name="Group 67"/>
            <p:cNvGrpSpPr/>
            <p:nvPr/>
          </p:nvGrpSpPr>
          <p:grpSpPr>
            <a:xfrm>
              <a:off x="7157118" y="4569356"/>
              <a:ext cx="306910" cy="306910"/>
              <a:chOff x="5942545" y="3294062"/>
              <a:chExt cx="306910" cy="306910"/>
            </a:xfrm>
          </p:grpSpPr>
          <p:sp>
            <p:nvSpPr>
              <p:cNvPr id="69" name="Oval 50"/>
              <p:cNvSpPr>
                <a:spLocks noChangeArrowheads="1"/>
              </p:cNvSpPr>
              <p:nvPr/>
            </p:nvSpPr>
            <p:spPr bwMode="auto">
              <a:xfrm>
                <a:off x="5942545" y="3294062"/>
                <a:ext cx="306910" cy="306910"/>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sz="2000" dirty="0">
                  <a:solidFill>
                    <a:schemeClr val="bg1"/>
                  </a:solidFill>
                </a:endParaRPr>
              </a:p>
            </p:txBody>
          </p:sp>
          <p:sp>
            <p:nvSpPr>
              <p:cNvPr id="70" name="Freeform 51"/>
              <p:cNvSpPr>
                <a:spLocks/>
              </p:cNvSpPr>
              <p:nvPr/>
            </p:nvSpPr>
            <p:spPr bwMode="auto">
              <a:xfrm>
                <a:off x="6056283" y="3348223"/>
                <a:ext cx="110126" cy="198589"/>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2000" dirty="0">
                  <a:solidFill>
                    <a:schemeClr val="bg1"/>
                  </a:solidFill>
                </a:endParaRPr>
              </a:p>
            </p:txBody>
          </p:sp>
        </p:grpSp>
        <p:sp>
          <p:nvSpPr>
            <p:cNvPr id="71" name="TextBox 70"/>
            <p:cNvSpPr txBox="1"/>
            <p:nvPr/>
          </p:nvSpPr>
          <p:spPr>
            <a:xfrm>
              <a:off x="7660486" y="4466352"/>
              <a:ext cx="3757929" cy="5129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sz="1600" dirty="0" smtClean="0">
                  <a:solidFill>
                    <a:srgbClr val="575757"/>
                  </a:solidFill>
                </a:rPr>
                <a:t>The risk of growing Asian countries as being more impactful</a:t>
              </a:r>
              <a:endParaRPr lang="en-AU" sz="1600" dirty="0">
                <a:solidFill>
                  <a:srgbClr val="575757"/>
                </a:solidFill>
              </a:endParaRPr>
            </a:p>
          </p:txBody>
        </p:sp>
      </p:gr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276660248"/>
              </p:ext>
            </p:extLst>
          </p:nvPr>
        </p:nvGraphicFramePr>
        <p:xfrm>
          <a:off x="6858000" y="5270500"/>
          <a:ext cx="1377814" cy="977856"/>
        </p:xfrm>
        <a:graphic>
          <a:graphicData uri="http://schemas.openxmlformats.org/presentationml/2006/ole">
            <mc:AlternateContent xmlns:mc="http://schemas.openxmlformats.org/markup-compatibility/2006">
              <mc:Choice xmlns:v="urn:schemas-microsoft-com:vml" Requires="v">
                <p:oleObj spid="_x0000_s129042" name="Chart" r:id="rId25" imgW="1377814" imgH="977856" progId="MSGraph.Chart.8">
                  <p:embed followColorScheme="full"/>
                </p:oleObj>
              </mc:Choice>
              <mc:Fallback>
                <p:oleObj name="Chart" r:id="rId25" imgW="1377814" imgH="977856" progId="MSGraph.Chart.8">
                  <p:embed followColorScheme="full"/>
                  <p:pic>
                    <p:nvPicPr>
                      <p:cNvPr id="0" name=""/>
                      <p:cNvPicPr/>
                      <p:nvPr/>
                    </p:nvPicPr>
                    <p:blipFill>
                      <a:blip r:embed="rId26"/>
                      <a:stretch>
                        <a:fillRect/>
                      </a:stretch>
                    </p:blipFill>
                    <p:spPr>
                      <a:xfrm>
                        <a:off x="6858000" y="5270500"/>
                        <a:ext cx="1377814" cy="977856"/>
                      </a:xfrm>
                      <a:prstGeom prst="rect">
                        <a:avLst/>
                      </a:prstGeom>
                    </p:spPr>
                  </p:pic>
                </p:oleObj>
              </mc:Fallback>
            </mc:AlternateContent>
          </a:graphicData>
        </a:graphic>
      </p:graphicFrame>
      <p:sp>
        <p:nvSpPr>
          <p:cNvPr id="74" name="Text Placeholder 3"/>
          <p:cNvSpPr>
            <a:spLocks noGrp="1"/>
          </p:cNvSpPr>
          <p:nvPr>
            <p:custDataLst>
              <p:tags r:id="rId5"/>
            </p:custDataLst>
          </p:nvPr>
        </p:nvSpPr>
        <p:spPr bwMode="gray">
          <a:xfrm>
            <a:off x="6251575" y="5380038"/>
            <a:ext cx="554038" cy="6413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050" dirty="0" smtClean="0">
                <a:sym typeface="+mn-lt"/>
              </a:rPr>
              <a:t>Impact</a:t>
            </a:r>
            <a:br>
              <a:rPr lang="en-US" altLang="en-US" sz="1050" dirty="0" smtClean="0">
                <a:sym typeface="+mn-lt"/>
              </a:rPr>
            </a:br>
            <a:r>
              <a:rPr lang="en-US" altLang="en-US" sz="1050" dirty="0" smtClean="0">
                <a:sym typeface="+mn-lt"/>
              </a:rPr>
              <a:t>of rising</a:t>
            </a:r>
            <a:br>
              <a:rPr lang="en-US" altLang="en-US" sz="1050" dirty="0" smtClean="0">
                <a:sym typeface="+mn-lt"/>
              </a:rPr>
            </a:br>
            <a:r>
              <a:rPr lang="en-US" altLang="en-US" sz="1050" dirty="0" smtClean="0">
                <a:sym typeface="+mn-lt"/>
              </a:rPr>
              <a:t>Asian</a:t>
            </a:r>
            <a:br>
              <a:rPr lang="en-US" altLang="en-US" sz="1050" dirty="0" smtClean="0">
                <a:sym typeface="+mn-lt"/>
              </a:rPr>
            </a:br>
            <a:r>
              <a:rPr lang="en-US" altLang="en-US" sz="1050" dirty="0" smtClean="0">
                <a:sym typeface="+mn-lt"/>
              </a:rPr>
              <a:t>countries</a:t>
            </a:r>
            <a:endParaRPr lang="en-US" sz="1600" dirty="0">
              <a:sym typeface="+mn-lt"/>
            </a:endParaRPr>
          </a:p>
        </p:txBody>
      </p:sp>
      <p:sp>
        <p:nvSpPr>
          <p:cNvPr id="73" name="Text Placeholder 3"/>
          <p:cNvSpPr>
            <a:spLocks noGrp="1"/>
          </p:cNvSpPr>
          <p:nvPr>
            <p:custDataLst>
              <p:tags r:id="rId6"/>
            </p:custDataLst>
          </p:nvPr>
        </p:nvSpPr>
        <p:spPr bwMode="gray">
          <a:xfrm>
            <a:off x="7473950" y="6221413"/>
            <a:ext cx="50165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16E5591-BF54-4613-BFA3-9519DA8785AE}" type="datetime'''N''''''''o''''''''n''''-A''''''''C''''''''''T'">
              <a:rPr lang="en-US" altLang="en-US" sz="1000"/>
              <a:pPr/>
              <a:t>Non-ACT</a:t>
            </a:fld>
            <a:endParaRPr lang="en-US" sz="1000" dirty="0">
              <a:sym typeface="+mn-lt"/>
            </a:endParaRPr>
          </a:p>
        </p:txBody>
      </p:sp>
      <p:sp>
        <p:nvSpPr>
          <p:cNvPr id="61" name="Text Placeholder 3"/>
          <p:cNvSpPr>
            <a:spLocks noGrp="1"/>
          </p:cNvSpPr>
          <p:nvPr>
            <p:custDataLst>
              <p:tags r:id="rId7"/>
            </p:custDataLst>
          </p:nvPr>
        </p:nvSpPr>
        <p:spPr bwMode="gray">
          <a:xfrm>
            <a:off x="7620000" y="5664200"/>
            <a:ext cx="211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5DC05CE-965D-4AE3-A7F3-C10DDCB50AFA}" type="datetime'2''''''''''''.''''''''''3'">
              <a:rPr lang="en-US" altLang="en-US" sz="1000"/>
              <a:pPr/>
              <a:t>2.3</a:t>
            </a:fld>
            <a:endParaRPr lang="en-US" sz="1000" dirty="0">
              <a:sym typeface="+mn-lt"/>
            </a:endParaRPr>
          </a:p>
        </p:txBody>
      </p:sp>
      <p:sp>
        <p:nvSpPr>
          <p:cNvPr id="60" name="Text Placeholder 3"/>
          <p:cNvSpPr>
            <a:spLocks noGrp="1"/>
          </p:cNvSpPr>
          <p:nvPr>
            <p:custDataLst>
              <p:tags r:id="rId8"/>
            </p:custDataLst>
          </p:nvPr>
        </p:nvSpPr>
        <p:spPr bwMode="gray">
          <a:xfrm>
            <a:off x="7118350" y="5207000"/>
            <a:ext cx="211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1C8AC28-B48E-4B42-BE3C-76CC9BDF61FB}" type="datetime'''''''''''''''''2''.''6'''''''''''''''''''''''''''''''">
              <a:rPr lang="en-US" altLang="en-US" sz="1000"/>
              <a:pPr/>
              <a:t>2.6</a:t>
            </a:fld>
            <a:endParaRPr lang="en-US" sz="1000" dirty="0">
              <a:sym typeface="+mn-lt"/>
            </a:endParaRPr>
          </a:p>
        </p:txBody>
      </p:sp>
      <p:sp>
        <p:nvSpPr>
          <p:cNvPr id="47" name="Text Placeholder 3"/>
          <p:cNvSpPr>
            <a:spLocks noGrp="1"/>
          </p:cNvSpPr>
          <p:nvPr>
            <p:custDataLst>
              <p:tags r:id="rId9"/>
            </p:custDataLst>
          </p:nvPr>
        </p:nvSpPr>
        <p:spPr bwMode="gray">
          <a:xfrm>
            <a:off x="7105650" y="6221413"/>
            <a:ext cx="236538"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F79F4FE-B810-49AA-A465-9605F6D34C59}" type="datetime'A''''''C''''''''''''''''''''''''''''T'''''''''''''''''">
              <a:rPr lang="en-US" altLang="en-US" sz="1000"/>
              <a:pPr/>
              <a:t>ACT</a:t>
            </a:fld>
            <a:endParaRPr lang="en-US" sz="1000" dirty="0">
              <a:sym typeface="+mn-lt"/>
            </a:endParaRPr>
          </a:p>
        </p:txBody>
      </p:sp>
      <p:graphicFrame>
        <p:nvGraphicFramePr>
          <p:cNvPr id="80" name="Object 79"/>
          <p:cNvGraphicFramePr>
            <a:graphicFrameLocks/>
          </p:cNvGraphicFramePr>
          <p:nvPr>
            <p:custDataLst>
              <p:tags r:id="rId10"/>
            </p:custDataLst>
            <p:extLst>
              <p:ext uri="{D42A27DB-BD31-4B8C-83A1-F6EECF244321}">
                <p14:modId xmlns:p14="http://schemas.microsoft.com/office/powerpoint/2010/main" val="4119577882"/>
              </p:ext>
            </p:extLst>
          </p:nvPr>
        </p:nvGraphicFramePr>
        <p:xfrm>
          <a:off x="6858000" y="3937000"/>
          <a:ext cx="1377814" cy="1016088"/>
        </p:xfrm>
        <a:graphic>
          <a:graphicData uri="http://schemas.openxmlformats.org/presentationml/2006/ole">
            <mc:AlternateContent xmlns:mc="http://schemas.openxmlformats.org/markup-compatibility/2006">
              <mc:Choice xmlns:v="urn:schemas-microsoft-com:vml" Requires="v">
                <p:oleObj spid="_x0000_s129043" name="Chart" r:id="rId27" imgW="1377814" imgH="1016088" progId="MSGraph.Chart.8">
                  <p:embed followColorScheme="full"/>
                </p:oleObj>
              </mc:Choice>
              <mc:Fallback>
                <p:oleObj name="Chart" r:id="rId27" imgW="1377814" imgH="1016088" progId="MSGraph.Chart.8">
                  <p:embed followColorScheme="full"/>
                  <p:pic>
                    <p:nvPicPr>
                      <p:cNvPr id="0" name=""/>
                      <p:cNvPicPr/>
                      <p:nvPr/>
                    </p:nvPicPr>
                    <p:blipFill>
                      <a:blip r:embed="rId28"/>
                      <a:stretch>
                        <a:fillRect/>
                      </a:stretch>
                    </p:blipFill>
                    <p:spPr>
                      <a:xfrm>
                        <a:off x="6858000" y="3937000"/>
                        <a:ext cx="1377814" cy="1016088"/>
                      </a:xfrm>
                      <a:prstGeom prst="rect">
                        <a:avLst/>
                      </a:prstGeom>
                    </p:spPr>
                  </p:pic>
                </p:oleObj>
              </mc:Fallback>
            </mc:AlternateContent>
          </a:graphicData>
        </a:graphic>
      </p:graphicFrame>
      <p:sp>
        <p:nvSpPr>
          <p:cNvPr id="81" name="Text Placeholder 3"/>
          <p:cNvSpPr>
            <a:spLocks noGrp="1"/>
          </p:cNvSpPr>
          <p:nvPr>
            <p:custDataLst>
              <p:tags r:id="rId11"/>
            </p:custDataLst>
          </p:nvPr>
        </p:nvSpPr>
        <p:spPr bwMode="gray">
          <a:xfrm>
            <a:off x="6054725" y="4033838"/>
            <a:ext cx="750888" cy="6413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050" dirty="0" smtClean="0">
                <a:sym typeface="+mn-lt"/>
              </a:rPr>
              <a:t>Impact of</a:t>
            </a:r>
          </a:p>
          <a:p>
            <a:pPr algn="r">
              <a:lnSpc>
                <a:spcPct val="100000"/>
              </a:lnSpc>
              <a:spcBef>
                <a:spcPct val="0"/>
              </a:spcBef>
              <a:spcAft>
                <a:spcPct val="0"/>
              </a:spcAft>
            </a:pPr>
            <a:r>
              <a:rPr lang="en-US" altLang="en-US" sz="1050" dirty="0" smtClean="0">
                <a:sym typeface="+mn-lt"/>
              </a:rPr>
              <a:t>societal &amp; </a:t>
            </a:r>
          </a:p>
          <a:p>
            <a:pPr algn="r">
              <a:lnSpc>
                <a:spcPct val="100000"/>
              </a:lnSpc>
              <a:spcBef>
                <a:spcPct val="0"/>
              </a:spcBef>
              <a:spcAft>
                <a:spcPct val="0"/>
              </a:spcAft>
            </a:pPr>
            <a:r>
              <a:rPr lang="en-US" altLang="en-US" sz="1050" dirty="0" smtClean="0">
                <a:sym typeface="+mn-lt"/>
              </a:rPr>
              <a:t>geo-political</a:t>
            </a:r>
          </a:p>
          <a:p>
            <a:pPr algn="r">
              <a:lnSpc>
                <a:spcPct val="100000"/>
              </a:lnSpc>
              <a:spcBef>
                <a:spcPct val="0"/>
              </a:spcBef>
              <a:spcAft>
                <a:spcPct val="0"/>
              </a:spcAft>
            </a:pPr>
            <a:r>
              <a:rPr lang="en-US" altLang="en-US" sz="1050" dirty="0" smtClean="0">
                <a:sym typeface="+mn-lt"/>
              </a:rPr>
              <a:t>shifts</a:t>
            </a:r>
          </a:p>
        </p:txBody>
      </p:sp>
      <p:sp>
        <p:nvSpPr>
          <p:cNvPr id="82" name="Text Placeholder 3"/>
          <p:cNvSpPr>
            <a:spLocks noGrp="1"/>
          </p:cNvSpPr>
          <p:nvPr>
            <p:custDataLst>
              <p:tags r:id="rId12"/>
            </p:custDataLst>
          </p:nvPr>
        </p:nvSpPr>
        <p:spPr bwMode="gray">
          <a:xfrm>
            <a:off x="7473950" y="4926013"/>
            <a:ext cx="50165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F1A1D48-01C6-467A-8C8E-C3044A4BBD28}" type="datetime'N''''''''''''''''''on''-''A''''''''C''''''''T'''''''''''''">
              <a:rPr lang="en-US" altLang="en-US" sz="1000"/>
              <a:pPr/>
              <a:t>Non-ACT</a:t>
            </a:fld>
            <a:endParaRPr lang="en-US" sz="1000" dirty="0">
              <a:sym typeface="+mn-lt"/>
            </a:endParaRPr>
          </a:p>
        </p:txBody>
      </p:sp>
      <p:sp>
        <p:nvSpPr>
          <p:cNvPr id="83" name="Text Placeholder 3"/>
          <p:cNvSpPr>
            <a:spLocks noGrp="1"/>
          </p:cNvSpPr>
          <p:nvPr>
            <p:custDataLst>
              <p:tags r:id="rId13"/>
            </p:custDataLst>
          </p:nvPr>
        </p:nvSpPr>
        <p:spPr bwMode="gray">
          <a:xfrm>
            <a:off x="7620000" y="4064000"/>
            <a:ext cx="211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4AA8135-521E-436D-B836-830337615510}" type="datetime'2''''.''''''''''''''''''''''''''''''''''''7'''''''''''''''''''">
              <a:rPr lang="en-US" altLang="en-US" sz="1000"/>
              <a:pPr/>
              <a:t>2.7</a:t>
            </a:fld>
            <a:endParaRPr lang="en-US" sz="1000" dirty="0">
              <a:sym typeface="+mn-lt"/>
            </a:endParaRPr>
          </a:p>
        </p:txBody>
      </p:sp>
      <p:sp>
        <p:nvSpPr>
          <p:cNvPr id="84" name="Text Placeholder 3"/>
          <p:cNvSpPr>
            <a:spLocks noGrp="1"/>
          </p:cNvSpPr>
          <p:nvPr>
            <p:custDataLst>
              <p:tags r:id="rId14"/>
            </p:custDataLst>
          </p:nvPr>
        </p:nvSpPr>
        <p:spPr bwMode="gray">
          <a:xfrm>
            <a:off x="7118350" y="3860800"/>
            <a:ext cx="211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39CCB4E-2A83-42B7-A29A-E42E48706BF5}" type="datetime'''''''2''''''''''''.''''''''''''''''''''''''''''''''''''''''9'">
              <a:rPr lang="en-US" altLang="en-US" sz="1000"/>
              <a:pPr/>
              <a:t>2.9</a:t>
            </a:fld>
            <a:endParaRPr lang="en-US" sz="1000" dirty="0">
              <a:sym typeface="+mn-lt"/>
            </a:endParaRPr>
          </a:p>
        </p:txBody>
      </p:sp>
      <p:sp>
        <p:nvSpPr>
          <p:cNvPr id="85" name="Text Placeholder 3"/>
          <p:cNvSpPr>
            <a:spLocks noGrp="1"/>
          </p:cNvSpPr>
          <p:nvPr>
            <p:custDataLst>
              <p:tags r:id="rId15"/>
            </p:custDataLst>
          </p:nvPr>
        </p:nvSpPr>
        <p:spPr bwMode="gray">
          <a:xfrm>
            <a:off x="7105650" y="4926013"/>
            <a:ext cx="236538"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7887067-0BC0-4760-8FFB-A525F32FA34A}" type="datetime'''''''''''''''''''''''''''A''''''''C''T'''''''''''">
              <a:rPr lang="en-US" altLang="en-US" sz="1000"/>
              <a:pPr/>
              <a:t>ACT</a:t>
            </a:fld>
            <a:endParaRPr lang="en-US" sz="1000" dirty="0">
              <a:sym typeface="+mn-lt"/>
            </a:endParaRPr>
          </a:p>
        </p:txBody>
      </p:sp>
      <p:graphicFrame>
        <p:nvGraphicFramePr>
          <p:cNvPr id="86" name="Object 85"/>
          <p:cNvGraphicFramePr>
            <a:graphicFrameLocks/>
          </p:cNvGraphicFramePr>
          <p:nvPr>
            <p:custDataLst>
              <p:tags r:id="rId16"/>
            </p:custDataLst>
            <p:extLst>
              <p:ext uri="{D42A27DB-BD31-4B8C-83A1-F6EECF244321}">
                <p14:modId xmlns:p14="http://schemas.microsoft.com/office/powerpoint/2010/main" val="2865224485"/>
              </p:ext>
            </p:extLst>
          </p:nvPr>
        </p:nvGraphicFramePr>
        <p:xfrm>
          <a:off x="6883400" y="2641600"/>
          <a:ext cx="1377814" cy="977856"/>
        </p:xfrm>
        <a:graphic>
          <a:graphicData uri="http://schemas.openxmlformats.org/presentationml/2006/ole">
            <mc:AlternateContent xmlns:mc="http://schemas.openxmlformats.org/markup-compatibility/2006">
              <mc:Choice xmlns:v="urn:schemas-microsoft-com:vml" Requires="v">
                <p:oleObj spid="_x0000_s129044" name="Chart" r:id="rId29" imgW="1377814" imgH="977856" progId="MSGraph.Chart.8">
                  <p:embed followColorScheme="full"/>
                </p:oleObj>
              </mc:Choice>
              <mc:Fallback>
                <p:oleObj name="Chart" r:id="rId29" imgW="1377814" imgH="977856" progId="MSGraph.Chart.8">
                  <p:embed followColorScheme="full"/>
                  <p:pic>
                    <p:nvPicPr>
                      <p:cNvPr id="0" name=""/>
                      <p:cNvPicPr/>
                      <p:nvPr/>
                    </p:nvPicPr>
                    <p:blipFill>
                      <a:blip r:embed="rId30"/>
                      <a:stretch>
                        <a:fillRect/>
                      </a:stretch>
                    </p:blipFill>
                    <p:spPr>
                      <a:xfrm>
                        <a:off x="6883400" y="2641600"/>
                        <a:ext cx="1377814" cy="977856"/>
                      </a:xfrm>
                      <a:prstGeom prst="rect">
                        <a:avLst/>
                      </a:prstGeom>
                    </p:spPr>
                  </p:pic>
                </p:oleObj>
              </mc:Fallback>
            </mc:AlternateContent>
          </a:graphicData>
        </a:graphic>
      </p:graphicFrame>
      <p:sp>
        <p:nvSpPr>
          <p:cNvPr id="87" name="Text Placeholder 3"/>
          <p:cNvSpPr>
            <a:spLocks noGrp="1"/>
          </p:cNvSpPr>
          <p:nvPr>
            <p:custDataLst>
              <p:tags r:id="rId17"/>
            </p:custDataLst>
          </p:nvPr>
        </p:nvSpPr>
        <p:spPr bwMode="gray">
          <a:xfrm>
            <a:off x="6018213" y="2751139"/>
            <a:ext cx="812800" cy="48101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050" dirty="0" smtClean="0">
                <a:sym typeface="+mn-lt"/>
              </a:rPr>
              <a:t>Impact</a:t>
            </a:r>
            <a:br>
              <a:rPr lang="en-US" altLang="en-US" sz="1050" dirty="0" smtClean="0">
                <a:sym typeface="+mn-lt"/>
              </a:rPr>
            </a:br>
            <a:r>
              <a:rPr lang="en-US" altLang="en-US" sz="1050" dirty="0" smtClean="0">
                <a:sym typeface="+mn-lt"/>
              </a:rPr>
              <a:t>of technology</a:t>
            </a:r>
            <a:br>
              <a:rPr lang="en-US" altLang="en-US" sz="1050" dirty="0" smtClean="0">
                <a:sym typeface="+mn-lt"/>
              </a:rPr>
            </a:br>
            <a:r>
              <a:rPr lang="en-US" altLang="en-US" sz="1050" dirty="0" smtClean="0">
                <a:sym typeface="+mn-lt"/>
              </a:rPr>
              <a:t>trends</a:t>
            </a:r>
            <a:endParaRPr lang="en-US" sz="1600" dirty="0">
              <a:sym typeface="+mn-lt"/>
            </a:endParaRPr>
          </a:p>
        </p:txBody>
      </p:sp>
      <p:sp>
        <p:nvSpPr>
          <p:cNvPr id="88" name="Text Placeholder 3"/>
          <p:cNvSpPr>
            <a:spLocks noGrp="1"/>
          </p:cNvSpPr>
          <p:nvPr>
            <p:custDataLst>
              <p:tags r:id="rId18"/>
            </p:custDataLst>
          </p:nvPr>
        </p:nvSpPr>
        <p:spPr bwMode="gray">
          <a:xfrm>
            <a:off x="7499350" y="3592513"/>
            <a:ext cx="50165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725251B-1E31-4E43-8F04-F153FE067717}" type="datetime'N''''''on''''''-''''''''A''''''C''''''''''''''''T'''''''''">
              <a:rPr lang="en-US" altLang="en-US" sz="1000"/>
              <a:pPr/>
              <a:t>Non-ACT</a:t>
            </a:fld>
            <a:endParaRPr lang="en-US" sz="1000" dirty="0">
              <a:sym typeface="+mn-lt"/>
            </a:endParaRPr>
          </a:p>
        </p:txBody>
      </p:sp>
      <p:sp>
        <p:nvSpPr>
          <p:cNvPr id="89" name="Text Placeholder 3"/>
          <p:cNvSpPr>
            <a:spLocks noGrp="1"/>
          </p:cNvSpPr>
          <p:nvPr>
            <p:custDataLst>
              <p:tags r:id="rId19"/>
            </p:custDataLst>
          </p:nvPr>
        </p:nvSpPr>
        <p:spPr bwMode="gray">
          <a:xfrm>
            <a:off x="7645400" y="2578100"/>
            <a:ext cx="211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2A2F999-788F-42A7-A20F-5A0D10DBA849}" type="datetime'''''''''2.''''''''''''''''''''''''''''''8'''''''''''''''''">
              <a:rPr lang="en-US" altLang="en-US" sz="1000"/>
              <a:pPr/>
              <a:t>2.8</a:t>
            </a:fld>
            <a:endParaRPr lang="en-US" sz="1000" dirty="0">
              <a:sym typeface="+mn-lt"/>
            </a:endParaRPr>
          </a:p>
        </p:txBody>
      </p:sp>
      <p:sp>
        <p:nvSpPr>
          <p:cNvPr id="90" name="Text Placeholder 3"/>
          <p:cNvSpPr>
            <a:spLocks noGrp="1"/>
          </p:cNvSpPr>
          <p:nvPr>
            <p:custDataLst>
              <p:tags r:id="rId20"/>
            </p:custDataLst>
          </p:nvPr>
        </p:nvSpPr>
        <p:spPr bwMode="gray">
          <a:xfrm>
            <a:off x="7143750" y="2901950"/>
            <a:ext cx="211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1CD4D6A-6D2B-4A95-AA09-2C828152AE90}" type="datetime'''2''.''''''''''''''''''''5'">
              <a:rPr lang="en-US" altLang="en-US" sz="1000"/>
              <a:pPr/>
              <a:t>2.5</a:t>
            </a:fld>
            <a:endParaRPr lang="en-US" sz="1000" dirty="0">
              <a:sym typeface="+mn-lt"/>
            </a:endParaRPr>
          </a:p>
        </p:txBody>
      </p:sp>
      <p:sp>
        <p:nvSpPr>
          <p:cNvPr id="91" name="Text Placeholder 3"/>
          <p:cNvSpPr>
            <a:spLocks noGrp="1"/>
          </p:cNvSpPr>
          <p:nvPr>
            <p:custDataLst>
              <p:tags r:id="rId21"/>
            </p:custDataLst>
          </p:nvPr>
        </p:nvSpPr>
        <p:spPr bwMode="gray">
          <a:xfrm>
            <a:off x="7131050" y="3592513"/>
            <a:ext cx="236538"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4406E24-1C74-4582-B157-B7E4A85CAE42}" type="datetime'A''''''''C''''''''''''''''''''''T'">
              <a:rPr lang="en-US" altLang="en-US" sz="1000"/>
              <a:pPr/>
              <a:t>ACT</a:t>
            </a:fld>
            <a:endParaRPr lang="en-US" sz="1000" dirty="0">
              <a:sym typeface="+mn-lt"/>
            </a:endParaRPr>
          </a:p>
        </p:txBody>
      </p:sp>
      <p:cxnSp>
        <p:nvCxnSpPr>
          <p:cNvPr id="9" name="Straight Connector 8"/>
          <p:cNvCxnSpPr/>
          <p:nvPr/>
        </p:nvCxnSpPr>
        <p:spPr>
          <a:xfrm>
            <a:off x="6041323" y="3812928"/>
            <a:ext cx="5748993" cy="0"/>
          </a:xfrm>
          <a:prstGeom prst="line">
            <a:avLst/>
          </a:prstGeom>
          <a:ln w="3175" cap="rnd">
            <a:solidFill>
              <a:schemeClr val="accent5">
                <a:lumMod val="40000"/>
                <a:lumOff val="60000"/>
              </a:schemeClr>
            </a:solidFill>
            <a:prstDash val="lgDash"/>
            <a:roun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041323" y="5143501"/>
            <a:ext cx="5748993" cy="0"/>
          </a:xfrm>
          <a:prstGeom prst="line">
            <a:avLst/>
          </a:prstGeom>
          <a:ln w="3175" cap="rnd">
            <a:solidFill>
              <a:schemeClr val="accent5">
                <a:lumMod val="40000"/>
                <a:lumOff val="60000"/>
              </a:schemeClr>
            </a:solidFill>
            <a:prstDash val="lgDash"/>
            <a:round/>
          </a:ln>
        </p:spPr>
        <p:style>
          <a:lnRef idx="1">
            <a:schemeClr val="accent1"/>
          </a:lnRef>
          <a:fillRef idx="0">
            <a:schemeClr val="accent1"/>
          </a:fillRef>
          <a:effectRef idx="0">
            <a:schemeClr val="accent1"/>
          </a:effectRef>
          <a:fontRef idx="minor">
            <a:schemeClr val="tx1"/>
          </a:fontRef>
        </p:style>
      </p:cxnSp>
      <p:sp>
        <p:nvSpPr>
          <p:cNvPr id="72" name="ee4pFootnotes"/>
          <p:cNvSpPr>
            <a:spLocks noChangeArrowheads="1"/>
          </p:cNvSpPr>
          <p:nvPr/>
        </p:nvSpPr>
        <p:spPr bwMode="auto">
          <a:xfrm>
            <a:off x="629999" y="6579922"/>
            <a:ext cx="1050643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schemeClr val="bg1">
                    <a:lumMod val="50000"/>
                  </a:schemeClr>
                </a:solidFill>
                <a:latin typeface="Trebuchet MS" panose="020B0603020202020204" pitchFamily="34" charset="0"/>
                <a:cs typeface="Arial" pitchFamily="34" charset="0"/>
              </a:rPr>
              <a:t>Note: Quantitative impact scores should be interpreted as: 1 - Limited impact; 2 - Noticeable impact; 3 – Substantial impact; 4 – Pervasive impact</a:t>
            </a:r>
          </a:p>
        </p:txBody>
      </p:sp>
    </p:spTree>
    <p:extLst>
      <p:ext uri="{BB962C8B-B14F-4D97-AF65-F5344CB8AC3E}">
        <p14:creationId xmlns:p14="http://schemas.microsoft.com/office/powerpoint/2010/main" val="922281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2740032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73" name="think-cell Slide" r:id="rId16" imgW="395" imgH="394" progId="TCLayout.ActiveDocument.1">
                  <p:embed/>
                </p:oleObj>
              </mc:Choice>
              <mc:Fallback>
                <p:oleObj name="think-cell Slide" r:id="rId16" imgW="395" imgH="394"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600" dirty="0" smtClean="0">
              <a:solidFill>
                <a:srgbClr val="FFFFFF"/>
              </a:solidFill>
              <a:sym typeface="+mn-lt"/>
            </a:endParaRPr>
          </a:p>
        </p:txBody>
      </p:sp>
      <p:sp>
        <p:nvSpPr>
          <p:cNvPr id="2" name="Title 1"/>
          <p:cNvSpPr>
            <a:spLocks noGrp="1"/>
          </p:cNvSpPr>
          <p:nvPr>
            <p:ph type="title"/>
          </p:nvPr>
        </p:nvSpPr>
        <p:spPr>
          <a:xfrm>
            <a:off x="630000" y="622800"/>
            <a:ext cx="11107474" cy="941796"/>
          </a:xfrm>
        </p:spPr>
        <p:txBody>
          <a:bodyPr/>
          <a:lstStyle/>
          <a:p>
            <a:r>
              <a:rPr lang="en-US" dirty="0" smtClean="0"/>
              <a:t>No variation in ACT vs non-ACT impact scores for most trend themes</a:t>
            </a:r>
            <a:endParaRPr lang="en-US" dirty="0"/>
          </a:p>
        </p:txBody>
      </p:sp>
      <p:sp>
        <p:nvSpPr>
          <p:cNvPr id="15" name="TextBox 14"/>
          <p:cNvSpPr txBox="1"/>
          <p:nvPr/>
        </p:nvSpPr>
        <p:spPr>
          <a:xfrm>
            <a:off x="7917899" y="1755346"/>
            <a:ext cx="3218530" cy="215443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sz="1400" dirty="0" smtClean="0">
                <a:solidFill>
                  <a:srgbClr val="575757"/>
                </a:solidFill>
              </a:rPr>
              <a:t>ACT vs non-ACT respondents had similar perception regarding the impact of </a:t>
            </a:r>
            <a:r>
              <a:rPr lang="en-AU" sz="1400" b="1" dirty="0" smtClean="0">
                <a:solidFill>
                  <a:srgbClr val="29BA74"/>
                </a:solidFill>
              </a:rPr>
              <a:t>most trend themes, </a:t>
            </a:r>
            <a:r>
              <a:rPr lang="en-AU" sz="1400" b="1" dirty="0" smtClean="0">
                <a:solidFill>
                  <a:srgbClr val="575757"/>
                </a:solidFill>
              </a:rPr>
              <a:t>with</a:t>
            </a:r>
            <a:r>
              <a:rPr lang="en-AU" sz="1400" b="1" dirty="0" smtClean="0">
                <a:solidFill>
                  <a:srgbClr val="29BA74"/>
                </a:solidFill>
              </a:rPr>
              <a:t> </a:t>
            </a:r>
            <a:r>
              <a:rPr lang="en-AU" sz="1400" dirty="0" smtClean="0">
                <a:solidFill>
                  <a:srgbClr val="575757"/>
                </a:solidFill>
              </a:rPr>
              <a:t>technology trends being the only exception</a:t>
            </a:r>
          </a:p>
          <a:p>
            <a:endParaRPr lang="en-AU" sz="1400" dirty="0">
              <a:solidFill>
                <a:srgbClr val="575757"/>
              </a:solidFill>
            </a:endParaRPr>
          </a:p>
          <a:p>
            <a:r>
              <a:rPr lang="en-AU" sz="1400" dirty="0" smtClean="0">
                <a:solidFill>
                  <a:srgbClr val="575757"/>
                </a:solidFill>
              </a:rPr>
              <a:t>Hypothesis that non-ACT respondents are more likely to be in roles that are related to service delivery and will be obviously impacted by advances in technology</a:t>
            </a:r>
            <a:endParaRPr lang="en-AU" sz="1400" dirty="0">
              <a:solidFill>
                <a:srgbClr val="575757"/>
              </a:solidFill>
            </a:endParaRPr>
          </a:p>
        </p:txBody>
      </p:sp>
      <p:graphicFrame>
        <p:nvGraphicFramePr>
          <p:cNvPr id="11" name="Object 10"/>
          <p:cNvGraphicFramePr>
            <a:graphicFrameLocks/>
          </p:cNvGraphicFramePr>
          <p:nvPr>
            <p:custDataLst>
              <p:tags r:id="rId4"/>
            </p:custDataLst>
            <p:extLst>
              <p:ext uri="{D42A27DB-BD31-4B8C-83A1-F6EECF244321}">
                <p14:modId xmlns:p14="http://schemas.microsoft.com/office/powerpoint/2010/main" val="3190013755"/>
              </p:ext>
            </p:extLst>
          </p:nvPr>
        </p:nvGraphicFramePr>
        <p:xfrm>
          <a:off x="952500" y="2197100"/>
          <a:ext cx="6369038" cy="3098712"/>
        </p:xfrm>
        <a:graphic>
          <a:graphicData uri="http://schemas.openxmlformats.org/presentationml/2006/ole">
            <mc:AlternateContent xmlns:mc="http://schemas.openxmlformats.org/markup-compatibility/2006">
              <mc:Choice xmlns:v="urn:schemas-microsoft-com:vml" Requires="v">
                <p:oleObj spid="_x0000_s139274" name="Chart" r:id="rId18" imgW="6369038" imgH="3098712" progId="MSGraph.Chart.8">
                  <p:embed followColorScheme="full"/>
                </p:oleObj>
              </mc:Choice>
              <mc:Fallback>
                <p:oleObj name="Chart" r:id="rId18" imgW="6369038" imgH="3098712" progId="MSGraph.Chart.8">
                  <p:embed followColorScheme="full"/>
                  <p:pic>
                    <p:nvPicPr>
                      <p:cNvPr id="0" name=""/>
                      <p:cNvPicPr/>
                      <p:nvPr/>
                    </p:nvPicPr>
                    <p:blipFill>
                      <a:blip r:embed="rId19"/>
                      <a:stretch>
                        <a:fillRect/>
                      </a:stretch>
                    </p:blipFill>
                    <p:spPr>
                      <a:xfrm>
                        <a:off x="952500" y="2197100"/>
                        <a:ext cx="6369038" cy="3098712"/>
                      </a:xfrm>
                      <a:prstGeom prst="rect">
                        <a:avLst/>
                      </a:prstGeom>
                    </p:spPr>
                  </p:pic>
                </p:oleObj>
              </mc:Fallback>
            </mc:AlternateContent>
          </a:graphicData>
        </a:graphic>
      </p:graphicFrame>
      <p:sp>
        <p:nvSpPr>
          <p:cNvPr id="22" name="Text Placeholder 3"/>
          <p:cNvSpPr>
            <a:spLocks noGrp="1"/>
          </p:cNvSpPr>
          <p:nvPr>
            <p:custDataLst>
              <p:tags r:id="rId5"/>
            </p:custDataLst>
          </p:nvPr>
        </p:nvSpPr>
        <p:spPr bwMode="gray">
          <a:xfrm>
            <a:off x="5767388" y="5283200"/>
            <a:ext cx="1368425"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E56CCD6-78D7-4F87-9EAE-26F99642E25C}" type="datetime'''Cha''n''gin''''g ''''''w''''''''or''''''''kpl''a''c''e'">
              <a:rPr lang="en-US" altLang="en-US"/>
              <a:pPr/>
              <a:t>Changing workplace</a:t>
            </a:fld>
            <a:endParaRPr lang="en-US" dirty="0">
              <a:sym typeface="+mn-lt"/>
            </a:endParaRPr>
          </a:p>
        </p:txBody>
      </p:sp>
      <p:sp>
        <p:nvSpPr>
          <p:cNvPr id="23" name="Text Placeholder 3"/>
          <p:cNvSpPr>
            <a:spLocks noGrp="1"/>
          </p:cNvSpPr>
          <p:nvPr>
            <p:custDataLst>
              <p:tags r:id="rId6"/>
            </p:custDataLst>
          </p:nvPr>
        </p:nvSpPr>
        <p:spPr bwMode="gray">
          <a:xfrm>
            <a:off x="2968625" y="5283200"/>
            <a:ext cx="882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4D895B3-A125-4DAD-90FA-006B63E9474A}" type="datetime'Ch''a''n''''''g''i''ng E''xpect''''ati''''''o''''''''n''''''s'">
              <a:rPr lang="en-US" altLang="en-US"/>
              <a:pPr/>
              <a:t>Changing Expectations</a:t>
            </a:fld>
            <a:endParaRPr lang="en-US" dirty="0">
              <a:sym typeface="+mn-lt"/>
            </a:endParaRPr>
          </a:p>
        </p:txBody>
      </p:sp>
      <p:sp>
        <p:nvSpPr>
          <p:cNvPr id="89" name="Text Placeholder 3"/>
          <p:cNvSpPr>
            <a:spLocks noGrp="1"/>
          </p:cNvSpPr>
          <p:nvPr>
            <p:custDataLst>
              <p:tags r:id="rId7"/>
            </p:custDataLst>
          </p:nvPr>
        </p:nvSpPr>
        <p:spPr bwMode="gray">
          <a:xfrm>
            <a:off x="354013" y="2293938"/>
            <a:ext cx="5461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400" dirty="0" smtClean="0">
                <a:sym typeface="+mn-lt"/>
              </a:rPr>
              <a:t>Impact</a:t>
            </a:r>
            <a:endParaRPr lang="en-US" sz="1400" dirty="0">
              <a:sym typeface="+mn-lt"/>
            </a:endParaRPr>
          </a:p>
        </p:txBody>
      </p:sp>
      <p:sp>
        <p:nvSpPr>
          <p:cNvPr id="21" name="Text Placeholder 3"/>
          <p:cNvSpPr>
            <a:spLocks noGrp="1"/>
          </p:cNvSpPr>
          <p:nvPr>
            <p:custDataLst>
              <p:tags r:id="rId8"/>
            </p:custDataLst>
          </p:nvPr>
        </p:nvSpPr>
        <p:spPr bwMode="gray">
          <a:xfrm>
            <a:off x="1481138" y="5283200"/>
            <a:ext cx="815975"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6801353-9191-4816-8039-266E2F5D4061}" type="datetime'''Ad''vanc''e''''s in'' ''''''''T''ec''h''''n''ol''''ogy'''">
              <a:rPr lang="en-US" altLang="en-US"/>
              <a:pPr/>
              <a:t>Advances in Technology</a:t>
            </a:fld>
            <a:endParaRPr lang="en-US" dirty="0">
              <a:sym typeface="+mn-lt"/>
            </a:endParaRPr>
          </a:p>
        </p:txBody>
      </p:sp>
      <p:sp>
        <p:nvSpPr>
          <p:cNvPr id="40" name="Text Placeholder 3"/>
          <p:cNvSpPr>
            <a:spLocks noGrp="1"/>
          </p:cNvSpPr>
          <p:nvPr>
            <p:custDataLst>
              <p:tags r:id="rId9"/>
            </p:custDataLst>
          </p:nvPr>
        </p:nvSpPr>
        <p:spPr bwMode="gray">
          <a:xfrm>
            <a:off x="5718175" y="5810251"/>
            <a:ext cx="15001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sz="1400" dirty="0" smtClean="0">
                <a:sym typeface="+mn-lt"/>
              </a:rPr>
              <a:t>Megatrend Themes</a:t>
            </a:r>
            <a:endParaRPr lang="en-US" sz="1400" dirty="0">
              <a:sym typeface="+mn-lt"/>
            </a:endParaRPr>
          </a:p>
        </p:txBody>
      </p:sp>
      <p:sp>
        <p:nvSpPr>
          <p:cNvPr id="31" name="Text Placeholder 3"/>
          <p:cNvSpPr>
            <a:spLocks noGrp="1"/>
          </p:cNvSpPr>
          <p:nvPr>
            <p:custDataLst>
              <p:tags r:id="rId10"/>
            </p:custDataLst>
          </p:nvPr>
        </p:nvSpPr>
        <p:spPr bwMode="gray">
          <a:xfrm>
            <a:off x="4337050" y="5283200"/>
            <a:ext cx="1189038"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ABC238D-109F-4B41-832E-79EFB039C436}" type="datetime'Societ''al ''and ge''o-politic''''''a''''l shi''f''''''''ts'">
              <a:rPr lang="en-US" altLang="en-US">
                <a:sym typeface="+mn-lt"/>
              </a:rPr>
              <a:pPr algn="ctr">
                <a:lnSpc>
                  <a:spcPct val="100000"/>
                </a:lnSpc>
                <a:spcBef>
                  <a:spcPct val="0"/>
                </a:spcBef>
                <a:spcAft>
                  <a:spcPct val="0"/>
                </a:spcAft>
              </a:pPr>
              <a:t>Societal and geo-political shifts</a:t>
            </a:fld>
            <a:endParaRPr lang="en-US" dirty="0">
              <a:sym typeface="+mn-lt"/>
            </a:endParaRPr>
          </a:p>
        </p:txBody>
      </p:sp>
      <p:sp>
        <p:nvSpPr>
          <p:cNvPr id="14" name="Rectangle 13"/>
          <p:cNvSpPr/>
          <p:nvPr>
            <p:custDataLst>
              <p:tags r:id="rId11"/>
            </p:custDataLst>
          </p:nvPr>
        </p:nvSpPr>
        <p:spPr bwMode="gray">
          <a:xfrm>
            <a:off x="3538538" y="5848350"/>
            <a:ext cx="250825" cy="187325"/>
          </a:xfrm>
          <a:prstGeom prst="rect">
            <a:avLst/>
          </a:prstGeom>
          <a:solidFill>
            <a:srgbClr val="29BA74"/>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6" name="Rectangle 15"/>
          <p:cNvSpPr/>
          <p:nvPr>
            <p:custDataLst>
              <p:tags r:id="rId12"/>
            </p:custDataLst>
          </p:nvPr>
        </p:nvSpPr>
        <p:spPr bwMode="gray">
          <a:xfrm>
            <a:off x="4256088" y="5848350"/>
            <a:ext cx="250825" cy="187325"/>
          </a:xfrm>
          <a:prstGeom prst="rect">
            <a:avLst/>
          </a:prstGeom>
          <a:solidFill>
            <a:srgbClr val="197A56"/>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71" name="Text Placeholder 3"/>
          <p:cNvSpPr>
            <a:spLocks noGrp="1"/>
          </p:cNvSpPr>
          <p:nvPr>
            <p:custDataLst>
              <p:tags r:id="rId13"/>
            </p:custDataLst>
          </p:nvPr>
        </p:nvSpPr>
        <p:spPr bwMode="gray">
          <a:xfrm>
            <a:off x="3840163" y="5843588"/>
            <a:ext cx="314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FD7D16D-AE91-4E02-B7C7-A2601E7ADA05}" type="datetime'A''''''''''''''''''''''C''''''''''''''T'''''''''''''''''''">
              <a:rPr lang="en-US" altLang="en-US" sz="1400"/>
              <a:pPr/>
              <a:t>ACT</a:t>
            </a:fld>
            <a:endParaRPr lang="en-US" sz="1400" dirty="0">
              <a:sym typeface="+mn-lt"/>
            </a:endParaRPr>
          </a:p>
        </p:txBody>
      </p:sp>
      <p:sp>
        <p:nvSpPr>
          <p:cNvPr id="72" name="Text Placeholder 3"/>
          <p:cNvSpPr>
            <a:spLocks noGrp="1"/>
          </p:cNvSpPr>
          <p:nvPr>
            <p:custDataLst>
              <p:tags r:id="rId14"/>
            </p:custDataLst>
          </p:nvPr>
        </p:nvSpPr>
        <p:spPr bwMode="gray">
          <a:xfrm>
            <a:off x="4557713" y="5843588"/>
            <a:ext cx="6842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4E4F022-22A2-456F-B5BE-78BFEBC73DCA}" type="datetime'''''''''N''''''''''''o''''''n''''''''''''-''A''C''T'''''''''">
              <a:rPr lang="en-US" altLang="en-US" sz="1400"/>
              <a:pPr/>
              <a:t>Non-ACT</a:t>
            </a:fld>
            <a:endParaRPr lang="en-US" sz="1400" dirty="0">
              <a:sym typeface="+mn-lt"/>
            </a:endParaRPr>
          </a:p>
        </p:txBody>
      </p:sp>
      <p:sp>
        <p:nvSpPr>
          <p:cNvPr id="45" name="Line Callout 2 (Accent Bar) 44"/>
          <p:cNvSpPr>
            <a:spLocks/>
          </p:cNvSpPr>
          <p:nvPr/>
        </p:nvSpPr>
        <p:spPr bwMode="auto">
          <a:xfrm>
            <a:off x="7917899" y="1771048"/>
            <a:ext cx="1095154" cy="532551"/>
          </a:xfrm>
          <a:prstGeom prst="accentCallout2">
            <a:avLst>
              <a:gd name="adj1" fmla="val 38785"/>
              <a:gd name="adj2" fmla="val -8305"/>
              <a:gd name="adj3" fmla="val 37741"/>
              <a:gd name="adj4" fmla="val -118100"/>
              <a:gd name="adj5" fmla="val 80133"/>
              <a:gd name="adj6" fmla="val -143437"/>
            </a:avLst>
          </a:prstGeom>
          <a:ln w="22860" cap="rnd" cmpd="sng" algn="ctr">
            <a:solidFill>
              <a:srgbClr val="63A64E"/>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0" tIns="0" rIns="0" bIns="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9" indent="-1429" fontAlgn="base">
              <a:buClr>
                <a:srgbClr val="414042"/>
              </a:buClr>
              <a:buSzPct val="100000"/>
            </a:pPr>
            <a:endParaRPr lang="en-AU" sz="1400" dirty="0">
              <a:solidFill>
                <a:srgbClr val="7F7F7F"/>
              </a:solidFill>
            </a:endParaRPr>
          </a:p>
        </p:txBody>
      </p:sp>
      <p:sp>
        <p:nvSpPr>
          <p:cNvPr id="28" name="ee4pFootnotes"/>
          <p:cNvSpPr>
            <a:spLocks noChangeArrowheads="1"/>
          </p:cNvSpPr>
          <p:nvPr/>
        </p:nvSpPr>
        <p:spPr bwMode="auto">
          <a:xfrm>
            <a:off x="629999" y="6508363"/>
            <a:ext cx="1050643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schemeClr val="bg1">
                    <a:lumMod val="50000"/>
                  </a:schemeClr>
                </a:solidFill>
                <a:latin typeface="Trebuchet MS" panose="020B0603020202020204" pitchFamily="34" charset="0"/>
                <a:cs typeface="Arial" pitchFamily="34" charset="0"/>
              </a:rPr>
              <a:t>Note: Quantitative impact scores should be interpreted as: 1 - Limited impact; 2 - Noticeable impact; 3 – Substantial impact; 4 – Pervasive impact</a:t>
            </a:r>
            <a:endParaRPr lang="en-US" sz="1000" dirty="0">
              <a:solidFill>
                <a:schemeClr val="bg1">
                  <a:lumMod val="50000"/>
                </a:schemeClr>
              </a:solidFill>
              <a:latin typeface="Trebuchet MS" panose="020B0603020202020204" pitchFamily="34" charset="0"/>
              <a:cs typeface="Arial" pitchFamily="34" charset="0"/>
            </a:endParaRPr>
          </a:p>
        </p:txBody>
      </p:sp>
      <p:sp>
        <p:nvSpPr>
          <p:cNvPr id="4" name="Rectangle 3"/>
          <p:cNvSpPr/>
          <p:nvPr/>
        </p:nvSpPr>
        <p:spPr>
          <a:xfrm>
            <a:off x="2714324" y="2293938"/>
            <a:ext cx="4438016" cy="3354387"/>
          </a:xfrm>
          <a:prstGeom prst="rect">
            <a:avLst/>
          </a:prstGeom>
          <a:noFill/>
          <a:ln w="9525" cap="rnd" cmpd="sng" algn="ctr">
            <a:solidFill>
              <a:srgbClr val="9A9A9A"/>
            </a:solidFill>
            <a:prstDash val="dash"/>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Tree>
    <p:extLst>
      <p:ext uri="{BB962C8B-B14F-4D97-AF65-F5344CB8AC3E}">
        <p14:creationId xmlns:p14="http://schemas.microsoft.com/office/powerpoint/2010/main" val="4066579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01" name="think-cell Slide" r:id="rId18" imgW="395" imgH="394" progId="TCLayout.ActiveDocument.1">
                  <p:embed/>
                </p:oleObj>
              </mc:Choice>
              <mc:Fallback>
                <p:oleObj name="think-cell Slide" r:id="rId18" imgW="395" imgH="394"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dirty="0" smtClean="0">
              <a:solidFill>
                <a:srgbClr val="FFFFFF"/>
              </a:solidFill>
              <a:latin typeface="Trebuchet MS" panose="020B0603020202020204" pitchFamily="34" charset="0"/>
              <a:sym typeface="Trebuchet MS" panose="020B0603020202020204" pitchFamily="34" charset="0"/>
            </a:endParaRPr>
          </a:p>
        </p:txBody>
      </p:sp>
      <p:sp>
        <p:nvSpPr>
          <p:cNvPr id="2" name="Title 1"/>
          <p:cNvSpPr>
            <a:spLocks noGrp="1"/>
          </p:cNvSpPr>
          <p:nvPr>
            <p:ph type="title"/>
          </p:nvPr>
        </p:nvSpPr>
        <p:spPr>
          <a:xfrm>
            <a:off x="630000" y="622800"/>
            <a:ext cx="11107474" cy="941796"/>
          </a:xfrm>
        </p:spPr>
        <p:txBody>
          <a:bodyPr/>
          <a:lstStyle/>
          <a:p>
            <a:r>
              <a:rPr lang="en-US" dirty="0" smtClean="0"/>
              <a:t>No variation in perception of impact scores between policy focused and service focused agencies</a:t>
            </a:r>
            <a:endParaRPr lang="en-US" dirty="0"/>
          </a:p>
        </p:txBody>
      </p:sp>
      <p:sp>
        <p:nvSpPr>
          <p:cNvPr id="15" name="TextBox 14"/>
          <p:cNvSpPr txBox="1"/>
          <p:nvPr/>
        </p:nvSpPr>
        <p:spPr>
          <a:xfrm>
            <a:off x="7917899" y="2156919"/>
            <a:ext cx="3613166"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sz="1400" dirty="0" smtClean="0">
                <a:solidFill>
                  <a:srgbClr val="575757"/>
                </a:solidFill>
              </a:rPr>
              <a:t>There is insignificant variation in perception of impact between policy focused, service focused and other agencies</a:t>
            </a:r>
            <a:endParaRPr lang="en-AU" sz="1400" dirty="0">
              <a:solidFill>
                <a:srgbClr val="575757"/>
              </a:solidFill>
            </a:endParaRPr>
          </a:p>
        </p:txBody>
      </p:sp>
      <p:graphicFrame>
        <p:nvGraphicFramePr>
          <p:cNvPr id="11" name="Object 10"/>
          <p:cNvGraphicFramePr>
            <a:graphicFrameLocks/>
          </p:cNvGraphicFramePr>
          <p:nvPr>
            <p:custDataLst>
              <p:tags r:id="rId4"/>
            </p:custDataLst>
            <p:extLst/>
          </p:nvPr>
        </p:nvGraphicFramePr>
        <p:xfrm>
          <a:off x="952500" y="2197100"/>
          <a:ext cx="6369038" cy="3098712"/>
        </p:xfrm>
        <a:graphic>
          <a:graphicData uri="http://schemas.openxmlformats.org/presentationml/2006/ole">
            <mc:AlternateContent xmlns:mc="http://schemas.openxmlformats.org/markup-compatibility/2006">
              <mc:Choice xmlns:v="urn:schemas-microsoft-com:vml" Requires="v">
                <p:oleObj spid="_x0000_s136202" name="Chart" r:id="rId20" imgW="6370196" imgH="3101312" progId="MSGraph.Chart.8">
                  <p:embed followColorScheme="full"/>
                </p:oleObj>
              </mc:Choice>
              <mc:Fallback>
                <p:oleObj name="Chart" r:id="rId20" imgW="6370196" imgH="3101312" progId="MSGraph.Chart.8">
                  <p:embed followColorScheme="full"/>
                  <p:pic>
                    <p:nvPicPr>
                      <p:cNvPr id="0" name=""/>
                      <p:cNvPicPr/>
                      <p:nvPr/>
                    </p:nvPicPr>
                    <p:blipFill>
                      <a:blip r:embed="rId21"/>
                      <a:stretch>
                        <a:fillRect/>
                      </a:stretch>
                    </p:blipFill>
                    <p:spPr>
                      <a:xfrm>
                        <a:off x="952500" y="2197100"/>
                        <a:ext cx="6369038" cy="3098712"/>
                      </a:xfrm>
                      <a:prstGeom prst="rect">
                        <a:avLst/>
                      </a:prstGeom>
                    </p:spPr>
                  </p:pic>
                </p:oleObj>
              </mc:Fallback>
            </mc:AlternateContent>
          </a:graphicData>
        </a:graphic>
      </p:graphicFrame>
      <p:sp>
        <p:nvSpPr>
          <p:cNvPr id="22" name="Text Placeholder 3"/>
          <p:cNvSpPr>
            <a:spLocks noGrp="1"/>
          </p:cNvSpPr>
          <p:nvPr>
            <p:custDataLst>
              <p:tags r:id="rId5"/>
            </p:custDataLst>
          </p:nvPr>
        </p:nvSpPr>
        <p:spPr bwMode="gray">
          <a:xfrm>
            <a:off x="5770563" y="5283200"/>
            <a:ext cx="1368425"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E56CCD6-78D7-4F87-9EAE-26F99642E25C}" type="datetime'''Cha''n''gin''''g ''''''w''''''''or''''''''kpl''a''c''e'">
              <a:rPr lang="en-US" altLang="en-US"/>
              <a:pPr/>
              <a:t>Changing workplace</a:t>
            </a:fld>
            <a:endParaRPr lang="en-US" dirty="0">
              <a:sym typeface="+mn-lt"/>
            </a:endParaRPr>
          </a:p>
        </p:txBody>
      </p:sp>
      <p:sp>
        <p:nvSpPr>
          <p:cNvPr id="21" name="Text Placeholder 3"/>
          <p:cNvSpPr>
            <a:spLocks noGrp="1"/>
          </p:cNvSpPr>
          <p:nvPr>
            <p:custDataLst>
              <p:tags r:id="rId6"/>
            </p:custDataLst>
          </p:nvPr>
        </p:nvSpPr>
        <p:spPr bwMode="gray">
          <a:xfrm>
            <a:off x="1484313" y="5283200"/>
            <a:ext cx="815975"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6801353-9191-4816-8039-266E2F5D4061}" type="datetime'''Ad''vanc''e''''s in'' ''''''''T''ec''h''''n''ol''''ogy'''">
              <a:rPr lang="en-US" altLang="en-US"/>
              <a:pPr/>
              <a:t>Advances in Technology</a:t>
            </a:fld>
            <a:endParaRPr lang="en-US" dirty="0">
              <a:sym typeface="+mn-lt"/>
            </a:endParaRPr>
          </a:p>
        </p:txBody>
      </p:sp>
      <p:sp>
        <p:nvSpPr>
          <p:cNvPr id="31" name="Text Placeholder 3"/>
          <p:cNvSpPr>
            <a:spLocks noGrp="1"/>
          </p:cNvSpPr>
          <p:nvPr>
            <p:custDataLst>
              <p:tags r:id="rId7"/>
            </p:custDataLst>
          </p:nvPr>
        </p:nvSpPr>
        <p:spPr bwMode="gray">
          <a:xfrm>
            <a:off x="4340225" y="5283200"/>
            <a:ext cx="1189038"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ABC238D-109F-4B41-832E-79EFB039C436}" type="datetime'Societ''al ''and ge''o-politic''''''a''''l shi''f''''''''ts'">
              <a:rPr lang="en-US" altLang="en-US">
                <a:sym typeface="+mn-lt"/>
              </a:rPr>
              <a:pPr algn="ctr">
                <a:lnSpc>
                  <a:spcPct val="100000"/>
                </a:lnSpc>
                <a:spcBef>
                  <a:spcPct val="0"/>
                </a:spcBef>
                <a:spcAft>
                  <a:spcPct val="0"/>
                </a:spcAft>
              </a:pPr>
              <a:t>Societal and geo-political shifts</a:t>
            </a:fld>
            <a:endParaRPr lang="en-US" dirty="0">
              <a:sym typeface="+mn-lt"/>
            </a:endParaRPr>
          </a:p>
        </p:txBody>
      </p:sp>
      <p:sp>
        <p:nvSpPr>
          <p:cNvPr id="23" name="Text Placeholder 3"/>
          <p:cNvSpPr>
            <a:spLocks noGrp="1"/>
          </p:cNvSpPr>
          <p:nvPr>
            <p:custDataLst>
              <p:tags r:id="rId8"/>
            </p:custDataLst>
          </p:nvPr>
        </p:nvSpPr>
        <p:spPr bwMode="gray">
          <a:xfrm>
            <a:off x="2971800" y="5283200"/>
            <a:ext cx="882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4D895B3-A125-4DAD-90FA-006B63E9474A}" type="datetime'Ch''a''n''''''g''i''ng E''xpect''''ati''''''o''''''''n''''''s'">
              <a:rPr lang="en-US" altLang="en-US"/>
              <a:pPr/>
              <a:t>Changing Expectations</a:t>
            </a:fld>
            <a:endParaRPr lang="en-US" dirty="0">
              <a:sym typeface="+mn-lt"/>
            </a:endParaRPr>
          </a:p>
        </p:txBody>
      </p:sp>
      <p:sp>
        <p:nvSpPr>
          <p:cNvPr id="40" name="Text Placeholder 3"/>
          <p:cNvSpPr>
            <a:spLocks noGrp="1"/>
          </p:cNvSpPr>
          <p:nvPr>
            <p:custDataLst>
              <p:tags r:id="rId9"/>
            </p:custDataLst>
          </p:nvPr>
        </p:nvSpPr>
        <p:spPr bwMode="gray">
          <a:xfrm>
            <a:off x="5718175" y="5810251"/>
            <a:ext cx="15001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sz="1400" dirty="0" smtClean="0">
                <a:sym typeface="+mn-lt"/>
              </a:rPr>
              <a:t>Megatrend Themes</a:t>
            </a:r>
            <a:endParaRPr lang="en-US" sz="1400" dirty="0">
              <a:sym typeface="+mn-lt"/>
            </a:endParaRPr>
          </a:p>
        </p:txBody>
      </p:sp>
      <p:sp>
        <p:nvSpPr>
          <p:cNvPr id="89" name="Text Placeholder 3"/>
          <p:cNvSpPr>
            <a:spLocks noGrp="1"/>
          </p:cNvSpPr>
          <p:nvPr>
            <p:custDataLst>
              <p:tags r:id="rId10"/>
            </p:custDataLst>
          </p:nvPr>
        </p:nvSpPr>
        <p:spPr bwMode="gray">
          <a:xfrm>
            <a:off x="354013" y="2293938"/>
            <a:ext cx="5461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400" dirty="0" smtClean="0">
                <a:sym typeface="+mn-lt"/>
              </a:rPr>
              <a:t>Impact</a:t>
            </a:r>
            <a:endParaRPr lang="en-US" sz="1400" dirty="0">
              <a:sym typeface="+mn-lt"/>
            </a:endParaRPr>
          </a:p>
        </p:txBody>
      </p:sp>
      <p:sp>
        <p:nvSpPr>
          <p:cNvPr id="5" name="Rectangle 4"/>
          <p:cNvSpPr/>
          <p:nvPr>
            <p:custDataLst>
              <p:tags r:id="rId11"/>
            </p:custDataLst>
          </p:nvPr>
        </p:nvSpPr>
        <p:spPr bwMode="gray">
          <a:xfrm>
            <a:off x="4414838" y="5848350"/>
            <a:ext cx="250825" cy="187325"/>
          </a:xfrm>
          <a:prstGeom prst="rect">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4" name="Rectangle 13"/>
          <p:cNvSpPr/>
          <p:nvPr>
            <p:custDataLst>
              <p:tags r:id="rId12"/>
            </p:custDataLst>
          </p:nvPr>
        </p:nvSpPr>
        <p:spPr bwMode="gray">
          <a:xfrm>
            <a:off x="2516188" y="5848350"/>
            <a:ext cx="250825" cy="187325"/>
          </a:xfrm>
          <a:prstGeom prst="rect">
            <a:avLst/>
          </a:prstGeom>
          <a:solidFill>
            <a:srgbClr val="60DB65"/>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6" name="Rectangle 15"/>
          <p:cNvSpPr/>
          <p:nvPr>
            <p:custDataLst>
              <p:tags r:id="rId13"/>
            </p:custDataLst>
          </p:nvPr>
        </p:nvSpPr>
        <p:spPr bwMode="gray">
          <a:xfrm>
            <a:off x="3436938" y="5848350"/>
            <a:ext cx="250825" cy="187325"/>
          </a:xfrm>
          <a:prstGeom prst="rect">
            <a:avLst/>
          </a:prstGeom>
          <a:solidFill>
            <a:srgbClr val="197A56"/>
          </a:solid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72" name="Text Placeholder 3"/>
          <p:cNvSpPr>
            <a:spLocks noGrp="1"/>
          </p:cNvSpPr>
          <p:nvPr>
            <p:custDataLst>
              <p:tags r:id="rId14"/>
            </p:custDataLst>
          </p:nvPr>
        </p:nvSpPr>
        <p:spPr bwMode="gray">
          <a:xfrm>
            <a:off x="3738563" y="5843588"/>
            <a:ext cx="5746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C62F252-BE9D-4573-BBBD-24E554AC4656}" type="datetime'''''S''''''er''''''v''''''''''''i''''''''c''''''''''''''''''e'">
              <a:rPr lang="en-US" altLang="en-US" sz="1400"/>
              <a:pPr/>
              <a:t>Service</a:t>
            </a:fld>
            <a:endParaRPr lang="en-US" sz="1400" dirty="0">
              <a:sym typeface="+mn-lt"/>
            </a:endParaRPr>
          </a:p>
        </p:txBody>
      </p:sp>
      <p:sp>
        <p:nvSpPr>
          <p:cNvPr id="71" name="Text Placeholder 3"/>
          <p:cNvSpPr>
            <a:spLocks noGrp="1"/>
          </p:cNvSpPr>
          <p:nvPr>
            <p:custDataLst>
              <p:tags r:id="rId15"/>
            </p:custDataLst>
          </p:nvPr>
        </p:nvSpPr>
        <p:spPr bwMode="gray">
          <a:xfrm>
            <a:off x="2817813" y="5843588"/>
            <a:ext cx="5175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C7779BA-3F48-4E60-B7E0-9A98C040BF18}" type="datetime'''''P''o''''l''''''i''''''''c''y'''''' '''''''''''''">
              <a:rPr lang="en-US" altLang="en-US" sz="1400"/>
              <a:pPr/>
              <a:t>Policy </a:t>
            </a:fld>
            <a:endParaRPr lang="en-US" sz="1400" dirty="0">
              <a:sym typeface="+mn-lt"/>
            </a:endParaRPr>
          </a:p>
        </p:txBody>
      </p:sp>
      <p:sp>
        <p:nvSpPr>
          <p:cNvPr id="20" name="Text Placeholder 3"/>
          <p:cNvSpPr>
            <a:spLocks noGrp="1"/>
          </p:cNvSpPr>
          <p:nvPr>
            <p:custDataLst>
              <p:tags r:id="rId16"/>
            </p:custDataLst>
          </p:nvPr>
        </p:nvSpPr>
        <p:spPr bwMode="gray">
          <a:xfrm>
            <a:off x="4716463" y="5843588"/>
            <a:ext cx="4524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2239E4FB-885A-47C1-BE61-39DEE64A4B70}" type="datetime'''''''''''''''''''''''''''O''''''''''t''''''h''''''e''''r'''''">
              <a:rPr lang="en-US" altLang="en-US" sz="1400"/>
              <a:pPr/>
              <a:t>Other</a:t>
            </a:fld>
            <a:endParaRPr lang="en-US" sz="1400" dirty="0">
              <a:sym typeface="+mn-lt"/>
            </a:endParaRPr>
          </a:p>
        </p:txBody>
      </p:sp>
      <p:sp>
        <p:nvSpPr>
          <p:cNvPr id="45" name="Line Callout 2 (Accent Bar) 44"/>
          <p:cNvSpPr>
            <a:spLocks/>
          </p:cNvSpPr>
          <p:nvPr/>
        </p:nvSpPr>
        <p:spPr bwMode="auto">
          <a:xfrm>
            <a:off x="7917899" y="2213810"/>
            <a:ext cx="1095154" cy="532551"/>
          </a:xfrm>
          <a:prstGeom prst="accentCallout2">
            <a:avLst>
              <a:gd name="adj1" fmla="val 38785"/>
              <a:gd name="adj2" fmla="val -8305"/>
              <a:gd name="adj3" fmla="val 37741"/>
              <a:gd name="adj4" fmla="val -118100"/>
              <a:gd name="adj5" fmla="val 60252"/>
              <a:gd name="adj6" fmla="val -161894"/>
            </a:avLst>
          </a:prstGeom>
          <a:ln w="22860" cap="rnd" cmpd="sng" algn="ctr">
            <a:solidFill>
              <a:srgbClr val="63A64E"/>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0" tIns="0" rIns="0" bIns="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9" indent="-1429" fontAlgn="base">
              <a:buClr>
                <a:srgbClr val="414042"/>
              </a:buClr>
              <a:buSzPct val="100000"/>
            </a:pPr>
            <a:endParaRPr lang="en-AU" sz="1400" dirty="0">
              <a:solidFill>
                <a:srgbClr val="7F7F7F"/>
              </a:solidFill>
            </a:endParaRPr>
          </a:p>
        </p:txBody>
      </p:sp>
      <p:sp>
        <p:nvSpPr>
          <p:cNvPr id="28" name="ee4pFootnotes"/>
          <p:cNvSpPr>
            <a:spLocks noChangeArrowheads="1"/>
          </p:cNvSpPr>
          <p:nvPr/>
        </p:nvSpPr>
        <p:spPr bwMode="auto">
          <a:xfrm>
            <a:off x="629999" y="6508363"/>
            <a:ext cx="1050643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schemeClr val="bg1">
                    <a:lumMod val="50000"/>
                  </a:schemeClr>
                </a:solidFill>
                <a:latin typeface="Trebuchet MS" panose="020B0603020202020204" pitchFamily="34" charset="0"/>
                <a:cs typeface="Arial" pitchFamily="34" charset="0"/>
              </a:rPr>
              <a:t>Note: Quantitative impact scores should be interpreted as: 1 - Limited impact; 2 - Noticeable impact; 3 – Substantial impact; 4 – Pervasive impact</a:t>
            </a:r>
            <a:endParaRPr lang="en-US" sz="1000" dirty="0">
              <a:solidFill>
                <a:schemeClr val="bg1">
                  <a:lumMod val="50000"/>
                </a:schemeClr>
              </a:solidFill>
              <a:latin typeface="Trebuchet MS" panose="020B0603020202020204" pitchFamily="34" charset="0"/>
              <a:cs typeface="Arial" pitchFamily="34" charset="0"/>
            </a:endParaRPr>
          </a:p>
        </p:txBody>
      </p:sp>
      <p:sp>
        <p:nvSpPr>
          <p:cNvPr id="8" name="TextBox 7"/>
          <p:cNvSpPr txBox="1"/>
          <p:nvPr/>
        </p:nvSpPr>
        <p:spPr>
          <a:xfrm>
            <a:off x="7807313" y="3239588"/>
            <a:ext cx="3469374" cy="2104028"/>
          </a:xfrm>
          <a:prstGeom prst="rect">
            <a:avLst/>
          </a:prstGeom>
          <a:solidFill>
            <a:schemeClr val="bg1">
              <a:lumMod val="95000"/>
            </a:schemeClr>
          </a:solidFill>
          <a:ln w="9525" cap="rnd">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defPPr>
              <a:defRPr lang="en-US"/>
            </a:defPPr>
            <a:lvl1pPr>
              <a:defRPr sz="1400">
                <a:solidFill>
                  <a:srgbClr val="575757"/>
                </a:solidFill>
              </a:defRPr>
            </a:lvl1pPr>
          </a:lstStyle>
          <a:p>
            <a:pPr marL="324000" lvl="1" indent="-216000">
              <a:buClr>
                <a:schemeClr val="tx2">
                  <a:lumMod val="100000"/>
                </a:schemeClr>
              </a:buClr>
              <a:buSzPct val="100000"/>
              <a:buFont typeface="Trebuchet MS" panose="020B0603020202020204" pitchFamily="34" charset="0"/>
              <a:buChar char="•"/>
            </a:pPr>
            <a:r>
              <a:rPr lang="en-US" sz="1200" dirty="0" smtClean="0">
                <a:solidFill>
                  <a:schemeClr val="tx1">
                    <a:lumMod val="100000"/>
                  </a:schemeClr>
                </a:solidFill>
                <a:latin typeface="Trebuchet MS" panose="020B0603020202020204" pitchFamily="34" charset="0"/>
              </a:rPr>
              <a:t>Policy focused agencies include </a:t>
            </a:r>
            <a:r>
              <a:rPr lang="en-US" sz="1200" dirty="0" err="1" smtClean="0">
                <a:solidFill>
                  <a:schemeClr val="tx1">
                    <a:lumMod val="100000"/>
                  </a:schemeClr>
                </a:solidFill>
                <a:latin typeface="Trebuchet MS" panose="020B0603020202020204" pitchFamily="34" charset="0"/>
              </a:rPr>
              <a:t>APSC</a:t>
            </a:r>
            <a:r>
              <a:rPr lang="en-US" sz="1200" dirty="0" smtClean="0">
                <a:solidFill>
                  <a:schemeClr val="tx1">
                    <a:lumMod val="100000"/>
                  </a:schemeClr>
                </a:solidFill>
                <a:latin typeface="Trebuchet MS" panose="020B0603020202020204" pitchFamily="34" charset="0"/>
              </a:rPr>
              <a:t>, Department of Prime Minister and Cabinet, Treasury, Department of Finance, and more</a:t>
            </a:r>
          </a:p>
          <a:p>
            <a:pPr marL="324000" lvl="1" indent="-216000">
              <a:buClr>
                <a:schemeClr val="tx2">
                  <a:lumMod val="100000"/>
                </a:schemeClr>
              </a:buClr>
              <a:buSzPct val="100000"/>
              <a:buFont typeface="Trebuchet MS" panose="020B0603020202020204" pitchFamily="34" charset="0"/>
              <a:buChar char="•"/>
            </a:pPr>
            <a:endParaRPr lang="en-US" sz="1200" dirty="0">
              <a:solidFill>
                <a:schemeClr val="tx1">
                  <a:lumMod val="100000"/>
                </a:schemeClr>
              </a:solidFill>
              <a:latin typeface="Trebuchet MS" panose="020B0603020202020204" pitchFamily="34" charset="0"/>
            </a:endParaRPr>
          </a:p>
          <a:p>
            <a:pPr marL="324000" lvl="1" indent="-216000">
              <a:buClr>
                <a:schemeClr val="tx2">
                  <a:lumMod val="100000"/>
                </a:schemeClr>
              </a:buClr>
              <a:buSzPct val="100000"/>
              <a:buFont typeface="Trebuchet MS" panose="020B0603020202020204" pitchFamily="34" charset="0"/>
              <a:buChar char="•"/>
            </a:pPr>
            <a:r>
              <a:rPr lang="en-US" sz="1200" dirty="0" smtClean="0">
                <a:solidFill>
                  <a:schemeClr val="tx1">
                    <a:lumMod val="100000"/>
                  </a:schemeClr>
                </a:solidFill>
                <a:latin typeface="Trebuchet MS" panose="020B0603020202020204" pitchFamily="34" charset="0"/>
              </a:rPr>
              <a:t>Service focused agencies include Australian Tax Office, Department of Human Services, Department of Home Affairs, and more</a:t>
            </a:r>
          </a:p>
          <a:p>
            <a:pPr marL="324000" lvl="1" indent="-216000">
              <a:buClr>
                <a:schemeClr val="tx2">
                  <a:lumMod val="100000"/>
                </a:schemeClr>
              </a:buClr>
              <a:buSzPct val="100000"/>
              <a:buFont typeface="Trebuchet MS" panose="020B0603020202020204" pitchFamily="34" charset="0"/>
              <a:buChar char="•"/>
            </a:pPr>
            <a:endParaRPr lang="en-US" sz="1200" dirty="0">
              <a:solidFill>
                <a:schemeClr val="tx1">
                  <a:lumMod val="100000"/>
                </a:schemeClr>
              </a:solidFill>
              <a:latin typeface="Trebuchet MS" panose="020B0603020202020204" pitchFamily="34" charset="0"/>
            </a:endParaRPr>
          </a:p>
          <a:p>
            <a:pPr marL="324000" lvl="1" indent="-216000">
              <a:buClr>
                <a:schemeClr val="tx2">
                  <a:lumMod val="100000"/>
                </a:schemeClr>
              </a:buClr>
              <a:buSzPct val="100000"/>
              <a:buFont typeface="Trebuchet MS" panose="020B0603020202020204" pitchFamily="34" charset="0"/>
              <a:buChar char="•"/>
            </a:pPr>
            <a:r>
              <a:rPr lang="en-US" sz="1200" dirty="0" smtClean="0">
                <a:solidFill>
                  <a:schemeClr val="tx1">
                    <a:lumMod val="100000"/>
                  </a:schemeClr>
                </a:solidFill>
                <a:latin typeface="Trebuchet MS" panose="020B0603020202020204" pitchFamily="34" charset="0"/>
              </a:rPr>
              <a:t>'Other' agencies include National Library of Australia, Registered Organizations Commission, and more</a:t>
            </a:r>
            <a:endParaRPr lang="en-US" sz="1200" dirty="0">
              <a:solidFill>
                <a:schemeClr val="tx1">
                  <a:lumMod val="100000"/>
                </a:schemeClr>
              </a:solidFill>
              <a:latin typeface="Trebuchet MS" panose="020B0603020202020204" pitchFamily="34" charset="0"/>
            </a:endParaRPr>
          </a:p>
        </p:txBody>
      </p:sp>
    </p:spTree>
    <p:extLst>
      <p:ext uri="{BB962C8B-B14F-4D97-AF65-F5344CB8AC3E}">
        <p14:creationId xmlns:p14="http://schemas.microsoft.com/office/powerpoint/2010/main" val="2841141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cgText 1"/>
          <p:cNvSpPr txBox="1"/>
          <p:nvPr/>
        </p:nvSpPr>
        <p:spPr>
          <a:xfrm>
            <a:off x="630000" y="3042000"/>
            <a:ext cx="7192800" cy="547200"/>
          </a:xfrm>
          <a:prstGeom prst="rect">
            <a:avLst/>
          </a:prstGeom>
          <a:noFill/>
          <a:ln cap="rnd">
            <a:noFill/>
          </a:ln>
        </p:spPr>
        <p:txBody>
          <a:bodyPr wrap="square" lIns="0" tIns="0" rIns="0" bIns="0" rtlCol="0" anchor="b">
            <a:noAutofit/>
          </a:bodyPr>
          <a:lstStyle/>
          <a:p>
            <a:r>
              <a:rPr lang="en-US" sz="2000" dirty="0" smtClean="0">
                <a:solidFill>
                  <a:schemeClr val="tx2"/>
                </a:solidFill>
              </a:rPr>
              <a:t>Appendix</a:t>
            </a:r>
            <a:endParaRPr lang="en-US" sz="2000" dirty="0">
              <a:solidFill>
                <a:schemeClr val="tx2"/>
              </a:solidFill>
            </a:endParaRPr>
          </a:p>
        </p:txBody>
      </p:sp>
      <p:sp>
        <p:nvSpPr>
          <p:cNvPr id="2" name="Title 1"/>
          <p:cNvSpPr>
            <a:spLocks noGrp="1"/>
          </p:cNvSpPr>
          <p:nvPr>
            <p:ph type="title"/>
          </p:nvPr>
        </p:nvSpPr>
        <p:spPr/>
        <p:txBody>
          <a:bodyPr/>
          <a:lstStyle/>
          <a:p>
            <a:r>
              <a:rPr lang="en-US" dirty="0" smtClean="0"/>
              <a:t>Analysis by theme</a:t>
            </a:r>
            <a:endParaRPr lang="en-US" dirty="0"/>
          </a:p>
        </p:txBody>
      </p:sp>
    </p:spTree>
    <p:custDataLst>
      <p:tags r:id="rId1"/>
    </p:custDataLst>
    <p:extLst>
      <p:ext uri="{BB962C8B-B14F-4D97-AF65-F5344CB8AC3E}">
        <p14:creationId xmlns:p14="http://schemas.microsoft.com/office/powerpoint/2010/main" val="4016886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1443270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85"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dirty="0">
              <a:solidFill>
                <a:srgbClr val="FFFFFF"/>
              </a:solidFill>
              <a:sym typeface="+mn-lt"/>
            </a:endParaRPr>
          </a:p>
        </p:txBody>
      </p:sp>
      <p:sp>
        <p:nvSpPr>
          <p:cNvPr id="4" name="Title 3"/>
          <p:cNvSpPr>
            <a:spLocks noGrp="1"/>
          </p:cNvSpPr>
          <p:nvPr>
            <p:ph type="title"/>
          </p:nvPr>
        </p:nvSpPr>
        <p:spPr>
          <a:xfrm>
            <a:off x="630000" y="622800"/>
            <a:ext cx="10933200" cy="443198"/>
          </a:xfrm>
        </p:spPr>
        <p:txBody>
          <a:bodyPr/>
          <a:lstStyle/>
          <a:p>
            <a:r>
              <a:rPr lang="en-US" sz="3200" dirty="0" smtClean="0">
                <a:latin typeface="+mj-lt"/>
              </a:rPr>
              <a:t>Survey results – Advances of technology</a:t>
            </a:r>
            <a:endParaRPr lang="en-US" sz="3200" dirty="0">
              <a:latin typeface="+mj-lt"/>
            </a:endParaRPr>
          </a:p>
        </p:txBody>
      </p:sp>
      <p:cxnSp>
        <p:nvCxnSpPr>
          <p:cNvPr id="10" name="Straight Connector 9"/>
          <p:cNvCxnSpPr/>
          <p:nvPr>
            <p:custDataLst>
              <p:tags r:id="rId4"/>
            </p:custDataLst>
          </p:nvPr>
        </p:nvCxnSpPr>
        <p:spPr bwMode="gray">
          <a:xfrm>
            <a:off x="1511300" y="59309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5"/>
            </p:custDataLst>
          </p:nvPr>
        </p:nvCxnSpPr>
        <p:spPr bwMode="gray">
          <a:xfrm flipV="1">
            <a:off x="33020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6"/>
            </p:custDataLst>
          </p:nvPr>
        </p:nvCxnSpPr>
        <p:spPr bwMode="gray">
          <a:xfrm flipV="1">
            <a:off x="67818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7"/>
            </p:custDataLst>
          </p:nvPr>
        </p:nvCxnSpPr>
        <p:spPr bwMode="gray">
          <a:xfrm flipV="1">
            <a:off x="15621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8"/>
            </p:custDataLst>
          </p:nvPr>
        </p:nvCxnSpPr>
        <p:spPr bwMode="gray">
          <a:xfrm>
            <a:off x="1511300" y="17018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9"/>
            </p:custDataLst>
          </p:nvPr>
        </p:nvCxnSpPr>
        <p:spPr bwMode="gray">
          <a:xfrm>
            <a:off x="1511300" y="31115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10"/>
            </p:custDataLst>
          </p:nvPr>
        </p:nvCxnSpPr>
        <p:spPr bwMode="gray">
          <a:xfrm flipV="1">
            <a:off x="50419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1"/>
            </p:custDataLst>
          </p:nvPr>
        </p:nvCxnSpPr>
        <p:spPr bwMode="gray">
          <a:xfrm>
            <a:off x="1511300" y="45212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custDataLst>
              <p:tags r:id="rId12"/>
            </p:custDataLst>
            <p:extLst>
              <p:ext uri="{D42A27DB-BD31-4B8C-83A1-F6EECF244321}">
                <p14:modId xmlns:p14="http://schemas.microsoft.com/office/powerpoint/2010/main" val="1652681665"/>
              </p:ext>
            </p:extLst>
          </p:nvPr>
        </p:nvGraphicFramePr>
        <p:xfrm>
          <a:off x="1460501" y="1600200"/>
          <a:ext cx="5422875" cy="4438781"/>
        </p:xfrm>
        <a:graphic>
          <a:graphicData uri="http://schemas.openxmlformats.org/presentationml/2006/ole">
            <mc:AlternateContent xmlns:mc="http://schemas.openxmlformats.org/markup-compatibility/2006">
              <mc:Choice xmlns:v="urn:schemas-microsoft-com:vml" Requires="v">
                <p:oleObj spid="_x0000_s126986" name="Chart" r:id="rId39" imgW="5422875" imgH="4438781" progId="MSGraph.Chart.8">
                  <p:embed followColorScheme="full"/>
                </p:oleObj>
              </mc:Choice>
              <mc:Fallback>
                <p:oleObj name="Chart" r:id="rId39" imgW="5422875" imgH="4438781" progId="MSGraph.Chart.8">
                  <p:embed followColorScheme="full"/>
                  <p:pic>
                    <p:nvPicPr>
                      <p:cNvPr id="0" name=""/>
                      <p:cNvPicPr/>
                      <p:nvPr/>
                    </p:nvPicPr>
                    <p:blipFill>
                      <a:blip r:embed="rId40"/>
                      <a:stretch>
                        <a:fillRect/>
                      </a:stretch>
                    </p:blipFill>
                    <p:spPr>
                      <a:xfrm>
                        <a:off x="1460501" y="1600200"/>
                        <a:ext cx="5422875" cy="4438781"/>
                      </a:xfrm>
                      <a:prstGeom prst="rect">
                        <a:avLst/>
                      </a:prstGeom>
                    </p:spPr>
                  </p:pic>
                </p:oleObj>
              </mc:Fallback>
            </mc:AlternateContent>
          </a:graphicData>
        </a:graphic>
      </p:graphicFrame>
      <p:sp>
        <p:nvSpPr>
          <p:cNvPr id="83" name="Text Placeholder 3"/>
          <p:cNvSpPr>
            <a:spLocks noGrp="1"/>
          </p:cNvSpPr>
          <p:nvPr>
            <p:custDataLst>
              <p:tags r:id="rId13"/>
            </p:custDataLst>
          </p:nvPr>
        </p:nvSpPr>
        <p:spPr bwMode="gray">
          <a:xfrm>
            <a:off x="804863" y="1611313"/>
            <a:ext cx="636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Pervasive</a:t>
            </a:r>
            <a:endParaRPr lang="en-US" dirty="0">
              <a:sym typeface="+mn-lt"/>
            </a:endParaRPr>
          </a:p>
        </p:txBody>
      </p:sp>
      <p:sp>
        <p:nvSpPr>
          <p:cNvPr id="46" name="Text Placeholder 3"/>
          <p:cNvSpPr>
            <a:spLocks noGrp="1"/>
          </p:cNvSpPr>
          <p:nvPr>
            <p:custDataLst>
              <p:tags r:id="rId14"/>
            </p:custDataLst>
          </p:nvPr>
        </p:nvSpPr>
        <p:spPr bwMode="gray">
          <a:xfrm>
            <a:off x="2622550" y="6070600"/>
            <a:ext cx="13604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prepared</a:t>
            </a:r>
            <a:endParaRPr lang="en-US" dirty="0">
              <a:sym typeface="+mn-lt"/>
            </a:endParaRPr>
          </a:p>
        </p:txBody>
      </p:sp>
      <p:sp>
        <p:nvSpPr>
          <p:cNvPr id="47" name="Text Placeholder 3"/>
          <p:cNvSpPr>
            <a:spLocks noGrp="1"/>
          </p:cNvSpPr>
          <p:nvPr>
            <p:custDataLst>
              <p:tags r:id="rId15"/>
            </p:custDataLst>
          </p:nvPr>
        </p:nvSpPr>
        <p:spPr bwMode="gray">
          <a:xfrm>
            <a:off x="4279900" y="6070600"/>
            <a:ext cx="152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unprepared</a:t>
            </a:r>
            <a:endParaRPr lang="en-US" dirty="0">
              <a:sym typeface="+mn-lt"/>
            </a:endParaRPr>
          </a:p>
        </p:txBody>
      </p:sp>
      <p:sp>
        <p:nvSpPr>
          <p:cNvPr id="55" name="Text Placeholder 3"/>
          <p:cNvSpPr>
            <a:spLocks noGrp="1"/>
          </p:cNvSpPr>
          <p:nvPr>
            <p:custDataLst>
              <p:tags r:id="rId16"/>
            </p:custDataLst>
          </p:nvPr>
        </p:nvSpPr>
        <p:spPr bwMode="gray">
          <a:xfrm>
            <a:off x="709613" y="4430713"/>
            <a:ext cx="7318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buNone/>
            </a:pPr>
            <a:r>
              <a:rPr lang="en-US" dirty="0" smtClean="0"/>
              <a:t>Noticeable</a:t>
            </a:r>
            <a:endParaRPr lang="en-US" dirty="0">
              <a:sym typeface="+mn-lt"/>
            </a:endParaRPr>
          </a:p>
        </p:txBody>
      </p:sp>
      <p:sp>
        <p:nvSpPr>
          <p:cNvPr id="54" name="Text Placeholder 3"/>
          <p:cNvSpPr>
            <a:spLocks noGrp="1"/>
          </p:cNvSpPr>
          <p:nvPr>
            <p:custDataLst>
              <p:tags r:id="rId17"/>
            </p:custDataLst>
          </p:nvPr>
        </p:nvSpPr>
        <p:spPr bwMode="gray">
          <a:xfrm>
            <a:off x="923925" y="5840413"/>
            <a:ext cx="517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t>Limited</a:t>
            </a:r>
            <a:endParaRPr lang="en-US" dirty="0">
              <a:sym typeface="+mn-lt"/>
            </a:endParaRPr>
          </a:p>
        </p:txBody>
      </p:sp>
      <p:sp>
        <p:nvSpPr>
          <p:cNvPr id="45" name="Text Placeholder 3"/>
          <p:cNvSpPr>
            <a:spLocks noGrp="1"/>
          </p:cNvSpPr>
          <p:nvPr>
            <p:custDataLst>
              <p:tags r:id="rId18"/>
            </p:custDataLst>
          </p:nvPr>
        </p:nvSpPr>
        <p:spPr bwMode="gray">
          <a:xfrm>
            <a:off x="1084263" y="6070600"/>
            <a:ext cx="955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Very prepared</a:t>
            </a:r>
            <a:endParaRPr lang="en-US" dirty="0">
              <a:sym typeface="+mn-lt"/>
            </a:endParaRPr>
          </a:p>
        </p:txBody>
      </p:sp>
      <p:sp>
        <p:nvSpPr>
          <p:cNvPr id="56" name="Text Placeholder 3"/>
          <p:cNvSpPr>
            <a:spLocks noGrp="1"/>
          </p:cNvSpPr>
          <p:nvPr>
            <p:custDataLst>
              <p:tags r:id="rId19"/>
            </p:custDataLst>
          </p:nvPr>
        </p:nvSpPr>
        <p:spPr bwMode="gray">
          <a:xfrm>
            <a:off x="690563" y="3021013"/>
            <a:ext cx="7508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Substantial</a:t>
            </a:r>
            <a:endParaRPr lang="en-US" dirty="0">
              <a:sym typeface="+mn-lt"/>
            </a:endParaRPr>
          </a:p>
        </p:txBody>
      </p:sp>
      <p:sp>
        <p:nvSpPr>
          <p:cNvPr id="43" name="Text Placeholder 3"/>
          <p:cNvSpPr>
            <a:spLocks noGrp="1"/>
          </p:cNvSpPr>
          <p:nvPr>
            <p:custDataLst>
              <p:tags r:id="rId20"/>
            </p:custDataLst>
          </p:nvPr>
        </p:nvSpPr>
        <p:spPr bwMode="gray">
          <a:xfrm>
            <a:off x="6384925" y="6070600"/>
            <a:ext cx="795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Unprepared</a:t>
            </a:r>
            <a:endParaRPr lang="en-US" dirty="0">
              <a:sym typeface="+mn-lt"/>
            </a:endParaRPr>
          </a:p>
        </p:txBody>
      </p:sp>
      <p:cxnSp>
        <p:nvCxnSpPr>
          <p:cNvPr id="27" name="Straight Connector 26"/>
          <p:cNvCxnSpPr/>
          <p:nvPr>
            <p:custDataLst>
              <p:tags r:id="rId21"/>
            </p:custDataLst>
          </p:nvPr>
        </p:nvCxnSpPr>
        <p:spPr bwMode="gray">
          <a:xfrm>
            <a:off x="1562100" y="3816350"/>
            <a:ext cx="5219700" cy="0"/>
          </a:xfrm>
          <a:prstGeom prst="line">
            <a:avLst/>
          </a:prstGeom>
          <a:ln w="9525" cap="rnd">
            <a:solidFill>
              <a:srgbClr val="7F7F7F"/>
            </a:solidFill>
            <a:prstDash val="lg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2"/>
            </p:custDataLst>
          </p:nvPr>
        </p:nvCxnSpPr>
        <p:spPr bwMode="gray">
          <a:xfrm>
            <a:off x="4171950" y="1701800"/>
            <a:ext cx="0" cy="42291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3"/>
            </p:custDataLst>
          </p:nvPr>
        </p:nvCxnSpPr>
        <p:spPr bwMode="gray">
          <a:xfrm>
            <a:off x="3930650" y="2790825"/>
            <a:ext cx="44450" cy="158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24"/>
            </p:custDataLst>
          </p:nvPr>
        </p:nvCxnSpPr>
        <p:spPr bwMode="gray">
          <a:xfrm flipH="1">
            <a:off x="5243513" y="3573463"/>
            <a:ext cx="260350" cy="33337"/>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5"/>
            </p:custDataLst>
          </p:nvPr>
        </p:nvCxnSpPr>
        <p:spPr bwMode="gray">
          <a:xfrm flipV="1">
            <a:off x="3857625" y="3722688"/>
            <a:ext cx="473075" cy="1778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6"/>
            </p:custDataLst>
          </p:nvPr>
        </p:nvCxnSpPr>
        <p:spPr bwMode="gray">
          <a:xfrm flipH="1" flipV="1">
            <a:off x="5108575" y="3889375"/>
            <a:ext cx="196850" cy="2413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7"/>
            </p:custDataLst>
          </p:nvPr>
        </p:nvCxnSpPr>
        <p:spPr bwMode="gray">
          <a:xfrm flipH="1">
            <a:off x="4494213" y="2884488"/>
            <a:ext cx="546100" cy="106362"/>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custDataLst>
              <p:tags r:id="rId28"/>
            </p:custDataLst>
          </p:nvPr>
        </p:nvSpPr>
        <p:spPr bwMode="gray">
          <a:xfrm>
            <a:off x="5894388" y="6354763"/>
            <a:ext cx="128587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600" b="1" dirty="0" smtClean="0">
                <a:sym typeface="+mn-lt"/>
              </a:rPr>
              <a:t>Preparedness</a:t>
            </a:r>
            <a:endParaRPr lang="en-US" sz="1600" b="1" dirty="0">
              <a:sym typeface="+mn-lt"/>
            </a:endParaRPr>
          </a:p>
        </p:txBody>
      </p:sp>
      <p:sp>
        <p:nvSpPr>
          <p:cNvPr id="6" name="Text Placeholder 3"/>
          <p:cNvSpPr>
            <a:spLocks noGrp="1"/>
          </p:cNvSpPr>
          <p:nvPr>
            <p:custDataLst>
              <p:tags r:id="rId29"/>
            </p:custDataLst>
          </p:nvPr>
        </p:nvSpPr>
        <p:spPr bwMode="gray">
          <a:xfrm>
            <a:off x="804863" y="1265238"/>
            <a:ext cx="64452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r>
              <a:rPr lang="en-US" sz="1600" b="1" dirty="0" smtClean="0">
                <a:sym typeface="+mn-lt"/>
              </a:rPr>
              <a:t>Impact</a:t>
            </a:r>
            <a:endParaRPr lang="en-US" b="1" dirty="0">
              <a:sym typeface="+mn-lt"/>
            </a:endParaRPr>
          </a:p>
        </p:txBody>
      </p:sp>
      <p:sp>
        <p:nvSpPr>
          <p:cNvPr id="49" name="Text Placeholder 3"/>
          <p:cNvSpPr>
            <a:spLocks noGrp="1"/>
          </p:cNvSpPr>
          <p:nvPr>
            <p:custDataLst>
              <p:tags r:id="rId30"/>
            </p:custDataLst>
          </p:nvPr>
        </p:nvSpPr>
        <p:spPr bwMode="gray">
          <a:xfrm>
            <a:off x="4551363" y="2732088"/>
            <a:ext cx="1757363"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22DFD09E-8021-45AD-AB58-5789ED111164}" type="datetime'''''In''''c''''re''asing''ly data dr''ive''''n w''orl''''d'''">
              <a:rPr lang="en-AU" altLang="en-US" sz="1000">
                <a:sym typeface="+mn-lt"/>
              </a:rPr>
              <a:pPr>
                <a:lnSpc>
                  <a:spcPct val="100000"/>
                </a:lnSpc>
                <a:spcBef>
                  <a:spcPct val="0"/>
                </a:spcBef>
                <a:spcAft>
                  <a:spcPct val="0"/>
                </a:spcAft>
              </a:pPr>
              <a:t>Increasingly data driven world</a:t>
            </a:fld>
            <a:endParaRPr lang="en-AU" sz="1000" dirty="0">
              <a:sym typeface="+mn-lt"/>
            </a:endParaRPr>
          </a:p>
        </p:txBody>
      </p:sp>
      <p:sp>
        <p:nvSpPr>
          <p:cNvPr id="48" name="Text Placeholder 3"/>
          <p:cNvSpPr>
            <a:spLocks noGrp="1"/>
          </p:cNvSpPr>
          <p:nvPr>
            <p:custDataLst>
              <p:tags r:id="rId31"/>
            </p:custDataLst>
          </p:nvPr>
        </p:nvSpPr>
        <p:spPr bwMode="gray">
          <a:xfrm>
            <a:off x="4886325" y="4130675"/>
            <a:ext cx="1087438"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FC811EE-8BDC-4C68-B61D-3AEC99B655A7}" type="datetime'Up''t''a''''ke o''''f'''' r''ob''otics&#10;''and ''''automati''on'">
              <a:rPr lang="en-AU" altLang="en-US" sz="1000"/>
              <a:pPr/>
              <a:t>Uptake of robotics
and automation</a:t>
            </a:fld>
            <a:endParaRPr lang="en-AU" sz="1000" dirty="0">
              <a:sym typeface="+mn-lt"/>
            </a:endParaRPr>
          </a:p>
        </p:txBody>
      </p:sp>
      <p:sp>
        <p:nvSpPr>
          <p:cNvPr id="42" name="Text Placeholder 3"/>
          <p:cNvSpPr>
            <a:spLocks noGrp="1"/>
          </p:cNvSpPr>
          <p:nvPr>
            <p:custDataLst>
              <p:tags r:id="rId32"/>
            </p:custDataLst>
          </p:nvPr>
        </p:nvSpPr>
        <p:spPr bwMode="gray">
          <a:xfrm>
            <a:off x="2811463" y="3900488"/>
            <a:ext cx="1279525"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596D54C-573A-4CCA-938B-0341EDF68A24}" type="datetime'Co''''nti''nu''''''''ing i''nno''''v''a''tion&#10;imperativ''''e'">
              <a:rPr lang="en-AU" altLang="en-US" sz="1000"/>
              <a:pPr/>
              <a:t>Continuing innovation
imperative</a:t>
            </a:fld>
            <a:endParaRPr lang="en-AU" sz="1000" dirty="0">
              <a:sym typeface="+mn-lt"/>
            </a:endParaRPr>
          </a:p>
        </p:txBody>
      </p:sp>
      <p:sp>
        <p:nvSpPr>
          <p:cNvPr id="50" name="Text Placeholder 3"/>
          <p:cNvSpPr>
            <a:spLocks noGrp="1"/>
          </p:cNvSpPr>
          <p:nvPr>
            <p:custDataLst>
              <p:tags r:id="rId33"/>
            </p:custDataLst>
          </p:nvPr>
        </p:nvSpPr>
        <p:spPr bwMode="gray">
          <a:xfrm>
            <a:off x="5503863" y="3309938"/>
            <a:ext cx="1668463"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A427A84-21FA-422F-BF9C-176B918870DA}" type="datetime'Rise of Artifici''al Inte''lligence&#10;and'' Machine Learning'">
              <a:rPr lang="en-AU" altLang="en-US" sz="1000"/>
              <a:pPr/>
              <a:t>Rise of Artificial Intelligence
and Machine Learning</a:t>
            </a:fld>
            <a:endParaRPr lang="en-AU" sz="1000" dirty="0">
              <a:sym typeface="+mn-lt"/>
            </a:endParaRPr>
          </a:p>
        </p:txBody>
      </p:sp>
      <p:sp>
        <p:nvSpPr>
          <p:cNvPr id="44" name="Text Placeholder 3"/>
          <p:cNvSpPr>
            <a:spLocks noGrp="1"/>
          </p:cNvSpPr>
          <p:nvPr>
            <p:custDataLst>
              <p:tags r:id="rId34"/>
            </p:custDataLst>
          </p:nvPr>
        </p:nvSpPr>
        <p:spPr bwMode="gray">
          <a:xfrm>
            <a:off x="2525713" y="2698750"/>
            <a:ext cx="1404938"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C961907C-58AA-4666-9051-07BF587F368E}" type="datetime'''More'''''''''' cybe''rse''curi''ty ''''''r''is''k''s'''">
              <a:rPr lang="en-AU" altLang="en-US" sz="1000">
                <a:sym typeface="+mn-lt"/>
              </a:rPr>
              <a:pPr>
                <a:lnSpc>
                  <a:spcPct val="100000"/>
                </a:lnSpc>
                <a:spcBef>
                  <a:spcPct val="0"/>
                </a:spcBef>
                <a:spcAft>
                  <a:spcPct val="0"/>
                </a:spcAft>
              </a:pPr>
              <a:t>More cybersecurity risks</a:t>
            </a:fld>
            <a:endParaRPr lang="en-AU" sz="1000" dirty="0">
              <a:sym typeface="+mn-lt"/>
            </a:endParaRPr>
          </a:p>
        </p:txBody>
      </p:sp>
      <p:sp>
        <p:nvSpPr>
          <p:cNvPr id="17" name="TextBox 16"/>
          <p:cNvSpPr txBox="1"/>
          <p:nvPr/>
        </p:nvSpPr>
        <p:spPr>
          <a:xfrm>
            <a:off x="7362950" y="1392237"/>
            <a:ext cx="4514561" cy="43174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125000"/>
              </a:lnSpc>
              <a:spcBef>
                <a:spcPts val="1200"/>
              </a:spcBef>
              <a:buFont typeface="Arial" panose="020B0604020202020204" pitchFamily="34" charset="0"/>
              <a:buChar char="•"/>
            </a:pPr>
            <a:r>
              <a:rPr lang="en-US" b="1" dirty="0" smtClean="0">
                <a:solidFill>
                  <a:srgbClr val="29BA74"/>
                </a:solidFill>
              </a:rPr>
              <a:t>Most of </a:t>
            </a:r>
            <a:r>
              <a:rPr lang="en-US" b="1" dirty="0">
                <a:solidFill>
                  <a:srgbClr val="29BA74"/>
                </a:solidFill>
              </a:rPr>
              <a:t>the advancement of technology megatrends </a:t>
            </a:r>
            <a:r>
              <a:rPr lang="en-US" dirty="0" smtClean="0">
                <a:solidFill>
                  <a:srgbClr val="575757"/>
                </a:solidFill>
              </a:rPr>
              <a:t>were seen to have a great impact whilst being what the APS were least prepared for</a:t>
            </a:r>
          </a:p>
          <a:p>
            <a:pPr marL="285750" indent="-285750">
              <a:lnSpc>
                <a:spcPct val="125000"/>
              </a:lnSpc>
              <a:spcBef>
                <a:spcPts val="1200"/>
              </a:spcBef>
              <a:buFont typeface="Arial" panose="020B0604020202020204" pitchFamily="34" charset="0"/>
              <a:buChar char="•"/>
            </a:pPr>
            <a:r>
              <a:rPr lang="en-US" b="1" dirty="0" smtClean="0">
                <a:solidFill>
                  <a:srgbClr val="29BA74"/>
                </a:solidFill>
              </a:rPr>
              <a:t>Rise of AI and machine learning</a:t>
            </a:r>
            <a:r>
              <a:rPr lang="en-US" dirty="0">
                <a:solidFill>
                  <a:srgbClr val="29BA74"/>
                </a:solidFill>
              </a:rPr>
              <a:t> </a:t>
            </a:r>
            <a:r>
              <a:rPr lang="en-US" dirty="0" smtClean="0">
                <a:solidFill>
                  <a:srgbClr val="575757"/>
                </a:solidFill>
              </a:rPr>
              <a:t>and </a:t>
            </a:r>
            <a:r>
              <a:rPr lang="en-US" b="1" dirty="0" smtClean="0">
                <a:solidFill>
                  <a:srgbClr val="29BA74"/>
                </a:solidFill>
              </a:rPr>
              <a:t>uptake of robotics and automation</a:t>
            </a:r>
            <a:r>
              <a:rPr lang="en-US" dirty="0" smtClean="0">
                <a:solidFill>
                  <a:srgbClr val="575757"/>
                </a:solidFill>
              </a:rPr>
              <a:t> were identified as the requiring the most preparation out of all the trends</a:t>
            </a:r>
          </a:p>
          <a:p>
            <a:pPr marL="285750" indent="-285750">
              <a:lnSpc>
                <a:spcPct val="125000"/>
              </a:lnSpc>
              <a:spcBef>
                <a:spcPts val="1200"/>
              </a:spcBef>
              <a:buFont typeface="Arial" panose="020B0604020202020204" pitchFamily="34" charset="0"/>
              <a:buChar char="•"/>
            </a:pPr>
            <a:r>
              <a:rPr lang="en-US" b="1" dirty="0">
                <a:solidFill>
                  <a:srgbClr val="29BA74"/>
                </a:solidFill>
              </a:rPr>
              <a:t>Cybersecurity</a:t>
            </a:r>
            <a:r>
              <a:rPr lang="en-US" dirty="0" smtClean="0">
                <a:solidFill>
                  <a:srgbClr val="575757"/>
                </a:solidFill>
              </a:rPr>
              <a:t> and </a:t>
            </a:r>
            <a:r>
              <a:rPr lang="en-US" b="1" dirty="0" smtClean="0">
                <a:solidFill>
                  <a:srgbClr val="29BA74"/>
                </a:solidFill>
              </a:rPr>
              <a:t>data </a:t>
            </a:r>
            <a:r>
              <a:rPr lang="en-US" dirty="0" smtClean="0">
                <a:solidFill>
                  <a:srgbClr val="575757"/>
                </a:solidFill>
              </a:rPr>
              <a:t>were identified as two of the three most impactful trends on the APS overall</a:t>
            </a:r>
            <a:endParaRPr lang="en-US" dirty="0">
              <a:solidFill>
                <a:srgbClr val="575757"/>
              </a:solidFill>
            </a:endParaRPr>
          </a:p>
          <a:p>
            <a:pPr>
              <a:lnSpc>
                <a:spcPct val="125000"/>
              </a:lnSpc>
              <a:spcBef>
                <a:spcPts val="1200"/>
              </a:spcBef>
            </a:pPr>
            <a:endParaRPr lang="en-US" dirty="0" smtClean="0">
              <a:solidFill>
                <a:srgbClr val="575757"/>
              </a:solidFill>
            </a:endParaRPr>
          </a:p>
        </p:txBody>
      </p:sp>
      <p:sp>
        <p:nvSpPr>
          <p:cNvPr id="35" name="ee4pFootnotes"/>
          <p:cNvSpPr>
            <a:spLocks noChangeArrowheads="1"/>
          </p:cNvSpPr>
          <p:nvPr/>
        </p:nvSpPr>
        <p:spPr bwMode="auto">
          <a:xfrm>
            <a:off x="629999" y="6414315"/>
            <a:ext cx="4814837"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prstClr val="white">
                    <a:lumMod val="50000"/>
                  </a:prstClr>
                </a:solidFill>
                <a:cs typeface="Arial" pitchFamily="34" charset="0"/>
              </a:rPr>
              <a:t>Source</a:t>
            </a:r>
            <a:r>
              <a:rPr lang="en-US" sz="1000" dirty="0">
                <a:solidFill>
                  <a:prstClr val="white">
                    <a:lumMod val="50000"/>
                  </a:prstClr>
                </a:solidFill>
                <a:cs typeface="Arial" pitchFamily="34" charset="0"/>
              </a:rPr>
              <a:t>: </a:t>
            </a:r>
            <a:r>
              <a:rPr lang="en-US" sz="1000" dirty="0" smtClean="0">
                <a:solidFill>
                  <a:prstClr val="white">
                    <a:lumMod val="50000"/>
                  </a:prstClr>
                </a:solidFill>
                <a:cs typeface="Arial" pitchFamily="34" charset="0"/>
              </a:rPr>
              <a:t>BCG APS Megatrends Survey; number of survey results = 2756;</a:t>
            </a:r>
            <a:br>
              <a:rPr lang="en-US" sz="1000" dirty="0" smtClean="0">
                <a:solidFill>
                  <a:prstClr val="white">
                    <a:lumMod val="50000"/>
                  </a:prstClr>
                </a:solidFill>
                <a:cs typeface="Arial" pitchFamily="34" charset="0"/>
              </a:rPr>
            </a:br>
            <a:r>
              <a:rPr lang="en-US" sz="1000" dirty="0" smtClean="0">
                <a:solidFill>
                  <a:prstClr val="white">
                    <a:lumMod val="50000"/>
                  </a:prstClr>
                </a:solidFill>
                <a:cs typeface="Arial" pitchFamily="34" charset="0"/>
              </a:rPr>
              <a:t>Departments, Agencies and Statutory Bodies surveyed = 82</a:t>
            </a:r>
            <a:endParaRPr lang="en-US" sz="1000" dirty="0">
              <a:solidFill>
                <a:prstClr val="white">
                  <a:lumMod val="50000"/>
                </a:prstClr>
              </a:solidFill>
              <a:cs typeface="Arial" pitchFamily="34" charset="0"/>
            </a:endParaRPr>
          </a:p>
        </p:txBody>
      </p:sp>
    </p:spTree>
    <p:extLst>
      <p:ext uri="{BB962C8B-B14F-4D97-AF65-F5344CB8AC3E}">
        <p14:creationId xmlns:p14="http://schemas.microsoft.com/office/powerpoint/2010/main" val="359944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2659804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29" name="think-cell Slide" r:id="rId43" imgW="270" imgH="270" progId="TCLayout.ActiveDocument.1">
                  <p:embed/>
                </p:oleObj>
              </mc:Choice>
              <mc:Fallback>
                <p:oleObj name="think-cell Slide" r:id="rId43" imgW="270" imgH="270" progId="TCLayout.ActiveDocument.1">
                  <p:embed/>
                  <p:pic>
                    <p:nvPicPr>
                      <p:cNvPr id="0" name=""/>
                      <p:cNvPicPr/>
                      <p:nvPr/>
                    </p:nvPicPr>
                    <p:blipFill>
                      <a:blip r:embed="rId44"/>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dirty="0">
              <a:solidFill>
                <a:srgbClr val="FFFFFF"/>
              </a:solidFill>
              <a:sym typeface="+mn-lt"/>
            </a:endParaRPr>
          </a:p>
        </p:txBody>
      </p:sp>
      <p:sp>
        <p:nvSpPr>
          <p:cNvPr id="4" name="Title 3"/>
          <p:cNvSpPr>
            <a:spLocks noGrp="1"/>
          </p:cNvSpPr>
          <p:nvPr>
            <p:ph type="title"/>
          </p:nvPr>
        </p:nvSpPr>
        <p:spPr/>
        <p:txBody>
          <a:bodyPr/>
          <a:lstStyle/>
          <a:p>
            <a:r>
              <a:rPr lang="en-US" dirty="0" smtClean="0">
                <a:latin typeface="+mj-lt"/>
              </a:rPr>
              <a:t>Survey results – Changing expectations</a:t>
            </a:r>
            <a:endParaRPr lang="en-US" dirty="0">
              <a:latin typeface="+mj-lt"/>
            </a:endParaRPr>
          </a:p>
        </p:txBody>
      </p:sp>
      <p:cxnSp>
        <p:nvCxnSpPr>
          <p:cNvPr id="7" name="Straight Connector 6"/>
          <p:cNvCxnSpPr/>
          <p:nvPr>
            <p:custDataLst>
              <p:tags r:id="rId4"/>
            </p:custDataLst>
          </p:nvPr>
        </p:nvCxnSpPr>
        <p:spPr bwMode="gray">
          <a:xfrm>
            <a:off x="1511300" y="59309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5"/>
            </p:custDataLst>
          </p:nvPr>
        </p:nvCxnSpPr>
        <p:spPr bwMode="gray">
          <a:xfrm flipV="1">
            <a:off x="33020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bwMode="gray">
          <a:xfrm>
            <a:off x="1511300" y="17018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7"/>
            </p:custDataLst>
          </p:nvPr>
        </p:nvCxnSpPr>
        <p:spPr bwMode="gray">
          <a:xfrm flipV="1">
            <a:off x="15621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8"/>
            </p:custDataLst>
          </p:nvPr>
        </p:nvCxnSpPr>
        <p:spPr bwMode="gray">
          <a:xfrm>
            <a:off x="1511300" y="45212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9"/>
            </p:custDataLst>
          </p:nvPr>
        </p:nvCxnSpPr>
        <p:spPr bwMode="gray">
          <a:xfrm flipV="1">
            <a:off x="67818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10"/>
            </p:custDataLst>
          </p:nvPr>
        </p:nvCxnSpPr>
        <p:spPr bwMode="gray">
          <a:xfrm flipV="1">
            <a:off x="50419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1"/>
            </p:custDataLst>
          </p:nvPr>
        </p:nvCxnSpPr>
        <p:spPr bwMode="gray">
          <a:xfrm>
            <a:off x="1511300" y="31115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custDataLst>
              <p:tags r:id="rId12"/>
            </p:custDataLst>
            <p:extLst>
              <p:ext uri="{D42A27DB-BD31-4B8C-83A1-F6EECF244321}">
                <p14:modId xmlns:p14="http://schemas.microsoft.com/office/powerpoint/2010/main" val="3312627580"/>
              </p:ext>
            </p:extLst>
          </p:nvPr>
        </p:nvGraphicFramePr>
        <p:xfrm>
          <a:off x="1460501" y="1600200"/>
          <a:ext cx="5422875" cy="4438781"/>
        </p:xfrm>
        <a:graphic>
          <a:graphicData uri="http://schemas.openxmlformats.org/presentationml/2006/ole">
            <mc:AlternateContent xmlns:mc="http://schemas.openxmlformats.org/markup-compatibility/2006">
              <mc:Choice xmlns:v="urn:schemas-microsoft-com:vml" Requires="v">
                <p:oleObj spid="_x0000_s133130" name="Chart" r:id="rId45" imgW="5422875" imgH="4438781" progId="MSGraph.Chart.8">
                  <p:embed followColorScheme="full"/>
                </p:oleObj>
              </mc:Choice>
              <mc:Fallback>
                <p:oleObj name="Chart" r:id="rId45" imgW="5422875" imgH="4438781" progId="MSGraph.Chart.8">
                  <p:embed followColorScheme="full"/>
                  <p:pic>
                    <p:nvPicPr>
                      <p:cNvPr id="0" name=""/>
                      <p:cNvPicPr/>
                      <p:nvPr/>
                    </p:nvPicPr>
                    <p:blipFill>
                      <a:blip r:embed="rId46"/>
                      <a:stretch>
                        <a:fillRect/>
                      </a:stretch>
                    </p:blipFill>
                    <p:spPr>
                      <a:xfrm>
                        <a:off x="1460501" y="1600200"/>
                        <a:ext cx="5422875" cy="4438781"/>
                      </a:xfrm>
                      <a:prstGeom prst="rect">
                        <a:avLst/>
                      </a:prstGeom>
                    </p:spPr>
                  </p:pic>
                </p:oleObj>
              </mc:Fallback>
            </mc:AlternateContent>
          </a:graphicData>
        </a:graphic>
      </p:graphicFrame>
      <p:sp>
        <p:nvSpPr>
          <p:cNvPr id="55" name="Text Placeholder 3"/>
          <p:cNvSpPr>
            <a:spLocks noGrp="1"/>
          </p:cNvSpPr>
          <p:nvPr>
            <p:custDataLst>
              <p:tags r:id="rId13"/>
            </p:custDataLst>
          </p:nvPr>
        </p:nvSpPr>
        <p:spPr bwMode="gray">
          <a:xfrm>
            <a:off x="709613" y="4430713"/>
            <a:ext cx="7318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buNone/>
            </a:pPr>
            <a:r>
              <a:rPr lang="en-US" dirty="0" smtClean="0"/>
              <a:t>Noticeable</a:t>
            </a:r>
            <a:endParaRPr lang="en-US" dirty="0">
              <a:sym typeface="+mn-lt"/>
            </a:endParaRPr>
          </a:p>
        </p:txBody>
      </p:sp>
      <p:sp>
        <p:nvSpPr>
          <p:cNvPr id="43" name="Text Placeholder 3"/>
          <p:cNvSpPr>
            <a:spLocks noGrp="1"/>
          </p:cNvSpPr>
          <p:nvPr>
            <p:custDataLst>
              <p:tags r:id="rId14"/>
            </p:custDataLst>
          </p:nvPr>
        </p:nvSpPr>
        <p:spPr bwMode="gray">
          <a:xfrm>
            <a:off x="6384925" y="6070600"/>
            <a:ext cx="795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Unprepared</a:t>
            </a:r>
            <a:endParaRPr lang="en-US" dirty="0">
              <a:sym typeface="+mn-lt"/>
            </a:endParaRPr>
          </a:p>
        </p:txBody>
      </p:sp>
      <p:sp>
        <p:nvSpPr>
          <p:cNvPr id="46" name="Text Placeholder 3"/>
          <p:cNvSpPr>
            <a:spLocks noGrp="1"/>
          </p:cNvSpPr>
          <p:nvPr>
            <p:custDataLst>
              <p:tags r:id="rId15"/>
            </p:custDataLst>
          </p:nvPr>
        </p:nvSpPr>
        <p:spPr bwMode="gray">
          <a:xfrm>
            <a:off x="2622550" y="6070600"/>
            <a:ext cx="13604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prepared</a:t>
            </a:r>
            <a:endParaRPr lang="en-US" dirty="0">
              <a:sym typeface="+mn-lt"/>
            </a:endParaRPr>
          </a:p>
        </p:txBody>
      </p:sp>
      <p:sp>
        <p:nvSpPr>
          <p:cNvPr id="45" name="Text Placeholder 3"/>
          <p:cNvSpPr>
            <a:spLocks noGrp="1"/>
          </p:cNvSpPr>
          <p:nvPr>
            <p:custDataLst>
              <p:tags r:id="rId16"/>
            </p:custDataLst>
          </p:nvPr>
        </p:nvSpPr>
        <p:spPr bwMode="gray">
          <a:xfrm>
            <a:off x="1084263" y="6070600"/>
            <a:ext cx="955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Very prepared</a:t>
            </a:r>
            <a:endParaRPr lang="en-US" dirty="0">
              <a:sym typeface="+mn-lt"/>
            </a:endParaRPr>
          </a:p>
        </p:txBody>
      </p:sp>
      <p:sp>
        <p:nvSpPr>
          <p:cNvPr id="56" name="Text Placeholder 3"/>
          <p:cNvSpPr>
            <a:spLocks noGrp="1"/>
          </p:cNvSpPr>
          <p:nvPr>
            <p:custDataLst>
              <p:tags r:id="rId17"/>
            </p:custDataLst>
          </p:nvPr>
        </p:nvSpPr>
        <p:spPr bwMode="gray">
          <a:xfrm>
            <a:off x="690563" y="3021013"/>
            <a:ext cx="7508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Substantial</a:t>
            </a:r>
            <a:endParaRPr lang="en-US" dirty="0">
              <a:sym typeface="+mn-lt"/>
            </a:endParaRPr>
          </a:p>
        </p:txBody>
      </p:sp>
      <p:sp>
        <p:nvSpPr>
          <p:cNvPr id="54" name="Text Placeholder 3"/>
          <p:cNvSpPr>
            <a:spLocks noGrp="1"/>
          </p:cNvSpPr>
          <p:nvPr>
            <p:custDataLst>
              <p:tags r:id="rId18"/>
            </p:custDataLst>
          </p:nvPr>
        </p:nvSpPr>
        <p:spPr bwMode="gray">
          <a:xfrm>
            <a:off x="923925" y="5840413"/>
            <a:ext cx="517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t>Limited</a:t>
            </a:r>
            <a:endParaRPr lang="en-US" dirty="0">
              <a:sym typeface="+mn-lt"/>
            </a:endParaRPr>
          </a:p>
        </p:txBody>
      </p:sp>
      <p:sp>
        <p:nvSpPr>
          <p:cNvPr id="47" name="Text Placeholder 3"/>
          <p:cNvSpPr>
            <a:spLocks noGrp="1"/>
          </p:cNvSpPr>
          <p:nvPr>
            <p:custDataLst>
              <p:tags r:id="rId19"/>
            </p:custDataLst>
          </p:nvPr>
        </p:nvSpPr>
        <p:spPr bwMode="gray">
          <a:xfrm>
            <a:off x="4279900" y="6070600"/>
            <a:ext cx="152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unprepared</a:t>
            </a:r>
            <a:endParaRPr lang="en-US" dirty="0">
              <a:sym typeface="+mn-lt"/>
            </a:endParaRPr>
          </a:p>
        </p:txBody>
      </p:sp>
      <p:sp>
        <p:nvSpPr>
          <p:cNvPr id="83" name="Text Placeholder 3"/>
          <p:cNvSpPr>
            <a:spLocks noGrp="1"/>
          </p:cNvSpPr>
          <p:nvPr>
            <p:custDataLst>
              <p:tags r:id="rId20"/>
            </p:custDataLst>
          </p:nvPr>
        </p:nvSpPr>
        <p:spPr bwMode="gray">
          <a:xfrm>
            <a:off x="804863" y="1611313"/>
            <a:ext cx="636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Pervasive</a:t>
            </a:r>
            <a:endParaRPr lang="en-US" dirty="0">
              <a:sym typeface="+mn-lt"/>
            </a:endParaRPr>
          </a:p>
        </p:txBody>
      </p:sp>
      <p:cxnSp>
        <p:nvCxnSpPr>
          <p:cNvPr id="76" name="Straight Connector 75"/>
          <p:cNvCxnSpPr/>
          <p:nvPr>
            <p:custDataLst>
              <p:tags r:id="rId21"/>
            </p:custDataLst>
          </p:nvPr>
        </p:nvCxnSpPr>
        <p:spPr bwMode="gray">
          <a:xfrm>
            <a:off x="4171950" y="1701800"/>
            <a:ext cx="0" cy="42291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22"/>
            </p:custDataLst>
          </p:nvPr>
        </p:nvCxnSpPr>
        <p:spPr bwMode="gray">
          <a:xfrm>
            <a:off x="1562100" y="3816350"/>
            <a:ext cx="5219700" cy="0"/>
          </a:xfrm>
          <a:prstGeom prst="line">
            <a:avLst/>
          </a:prstGeom>
          <a:ln w="9525" cap="rnd">
            <a:solidFill>
              <a:srgbClr val="7F7F7F"/>
            </a:solidFill>
            <a:prstDash val="lg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3"/>
            </p:custDataLst>
          </p:nvPr>
        </p:nvCxnSpPr>
        <p:spPr bwMode="gray">
          <a:xfrm>
            <a:off x="3502025" y="3021013"/>
            <a:ext cx="301625" cy="301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4"/>
            </p:custDataLst>
          </p:nvPr>
        </p:nvCxnSpPr>
        <p:spPr bwMode="gray">
          <a:xfrm flipH="1">
            <a:off x="4359275" y="2395538"/>
            <a:ext cx="327025" cy="153987"/>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5"/>
            </p:custDataLst>
          </p:nvPr>
        </p:nvCxnSpPr>
        <p:spPr bwMode="gray">
          <a:xfrm flipH="1">
            <a:off x="4435475" y="3016250"/>
            <a:ext cx="133350" cy="381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26"/>
            </p:custDataLst>
          </p:nvPr>
        </p:nvCxnSpPr>
        <p:spPr bwMode="gray">
          <a:xfrm flipH="1" flipV="1">
            <a:off x="4705350" y="3435350"/>
            <a:ext cx="104775" cy="158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27"/>
            </p:custDataLst>
          </p:nvPr>
        </p:nvCxnSpPr>
        <p:spPr bwMode="gray">
          <a:xfrm flipV="1">
            <a:off x="3703638" y="4060825"/>
            <a:ext cx="346075" cy="1063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28"/>
            </p:custDataLst>
          </p:nvPr>
        </p:nvCxnSpPr>
        <p:spPr bwMode="gray">
          <a:xfrm flipH="1" flipV="1">
            <a:off x="4781550" y="4643438"/>
            <a:ext cx="328613" cy="25241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29"/>
            </p:custDataLst>
          </p:nvPr>
        </p:nvCxnSpPr>
        <p:spPr bwMode="gray">
          <a:xfrm flipH="1" flipV="1">
            <a:off x="4457700" y="3906838"/>
            <a:ext cx="184150" cy="4762"/>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30"/>
            </p:custDataLst>
          </p:nvPr>
        </p:nvCxnSpPr>
        <p:spPr bwMode="gray">
          <a:xfrm>
            <a:off x="3748088" y="3587750"/>
            <a:ext cx="406400" cy="6191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61" name="Text Placeholder 3"/>
          <p:cNvSpPr>
            <a:spLocks noGrp="1"/>
          </p:cNvSpPr>
          <p:nvPr>
            <p:custDataLst>
              <p:tags r:id="rId31"/>
            </p:custDataLst>
          </p:nvPr>
        </p:nvSpPr>
        <p:spPr bwMode="gray">
          <a:xfrm>
            <a:off x="4641850" y="3784600"/>
            <a:ext cx="2198688" cy="304800"/>
          </a:xfrm>
          <a:prstGeom prst="rect">
            <a:avLst/>
          </a:prstGeom>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80D6358-7B69-419D-9330-7FE0B59FCE54}" type="thinkcell&lt;?xml version=&quot;1.0&quot; encoding=&quot;UTF-16&quot; standalone=&quot;yes&quot;?&gt;&lt;root reqver=&quot;23045&quot;&gt;&lt;version val=&quot;25181&quot;/&gt;&lt;PersistentType&gt;&lt;m_guid val=&quot;a40edcce-4871-4949-afa6-a91ac675b0e6&quot;/&gt;&lt;m_prec&gt;&lt;m_yearfmt&gt;&lt;begin val=&quot;0&quot;/&gt;&lt;end val=&quot;4&quot;/&gt;&lt;/m_yearfmt&gt;&lt;/m_prec&gt;&lt;/PersistentType&gt;&lt;/root&gt;">
              <a:rPr lang="en-AU" altLang="en-US" sz="1000"/>
              <a:pPr/>
              <a:t>Unclear role of government vs
private sector and NFP / philanthropy</a:t>
            </a:fld>
            <a:endParaRPr lang="en-AU" sz="1000" dirty="0">
              <a:sym typeface="+mn-lt"/>
            </a:endParaRPr>
          </a:p>
        </p:txBody>
      </p:sp>
      <p:sp>
        <p:nvSpPr>
          <p:cNvPr id="5" name="Text Placeholder 3"/>
          <p:cNvSpPr>
            <a:spLocks noGrp="1"/>
          </p:cNvSpPr>
          <p:nvPr>
            <p:custDataLst>
              <p:tags r:id="rId32"/>
            </p:custDataLst>
          </p:nvPr>
        </p:nvSpPr>
        <p:spPr bwMode="gray">
          <a:xfrm>
            <a:off x="5894388" y="6354763"/>
            <a:ext cx="128587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600" b="1" dirty="0" smtClean="0">
                <a:sym typeface="+mn-lt"/>
              </a:rPr>
              <a:t>Preparedness</a:t>
            </a:r>
            <a:endParaRPr lang="en-US" sz="1600" b="1" dirty="0">
              <a:sym typeface="+mn-lt"/>
            </a:endParaRPr>
          </a:p>
        </p:txBody>
      </p:sp>
      <p:sp>
        <p:nvSpPr>
          <p:cNvPr id="60" name="Text Placeholder 3"/>
          <p:cNvSpPr>
            <a:spLocks noGrp="1"/>
          </p:cNvSpPr>
          <p:nvPr>
            <p:custDataLst>
              <p:tags r:id="rId33"/>
            </p:custDataLst>
          </p:nvPr>
        </p:nvSpPr>
        <p:spPr bwMode="gray">
          <a:xfrm>
            <a:off x="4700588" y="4895850"/>
            <a:ext cx="1216025"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F3CF2B8-6A9F-4BFD-B898-F6FB643CA38E}" type="datetime'Tailori''ng'' of'' ''se''rvi''c''e''s &#10;to l''''oca''l are''as'">
              <a:rPr lang="en-AU" altLang="en-US" sz="1000"/>
              <a:pPr/>
              <a:t>Tailoring of services 
to local areas</a:t>
            </a:fld>
            <a:endParaRPr lang="en-AU" sz="1000" dirty="0">
              <a:sym typeface="+mn-lt"/>
            </a:endParaRPr>
          </a:p>
        </p:txBody>
      </p:sp>
      <p:sp>
        <p:nvSpPr>
          <p:cNvPr id="52" name="Text Placeholder 3"/>
          <p:cNvSpPr>
            <a:spLocks noGrp="1"/>
          </p:cNvSpPr>
          <p:nvPr>
            <p:custDataLst>
              <p:tags r:id="rId34"/>
            </p:custDataLst>
          </p:nvPr>
        </p:nvSpPr>
        <p:spPr bwMode="gray">
          <a:xfrm>
            <a:off x="4568825" y="2720975"/>
            <a:ext cx="1031875"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CA025A4-D13D-477F-B98C-9A8FE4415C9D}" type="datetime'I''ncre''a''s''ing'' ''citiz''en&#10;expec''''t''ations'''''''''">
              <a:rPr lang="en-AU" altLang="en-US" sz="1000"/>
              <a:pPr/>
              <a:t>Increasing citizen
expectations</a:t>
            </a:fld>
            <a:endParaRPr lang="en-AU" sz="1000" dirty="0">
              <a:sym typeface="+mn-lt"/>
            </a:endParaRPr>
          </a:p>
        </p:txBody>
      </p:sp>
      <p:sp>
        <p:nvSpPr>
          <p:cNvPr id="57" name="Text Placeholder 3"/>
          <p:cNvSpPr>
            <a:spLocks noGrp="1"/>
          </p:cNvSpPr>
          <p:nvPr>
            <p:custDataLst>
              <p:tags r:id="rId35"/>
            </p:custDataLst>
          </p:nvPr>
        </p:nvSpPr>
        <p:spPr bwMode="gray">
          <a:xfrm>
            <a:off x="4810125" y="3289300"/>
            <a:ext cx="1706563"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02D7A31-B0F0-4912-8693-1053BC78A5DF}" type="datetime'Gro''''wing distrust and deman''d&#10;''for transpare''n''c''y'">
              <a:rPr lang="en-AU" altLang="en-US" sz="1000"/>
              <a:pPr/>
              <a:t>Growing distrust and demand
for transparency</a:t>
            </a:fld>
            <a:endParaRPr lang="en-AU" sz="1000" dirty="0">
              <a:sym typeface="+mn-lt"/>
            </a:endParaRPr>
          </a:p>
        </p:txBody>
      </p:sp>
      <p:sp>
        <p:nvSpPr>
          <p:cNvPr id="62" name="Text Placeholder 3"/>
          <p:cNvSpPr>
            <a:spLocks noGrp="1"/>
          </p:cNvSpPr>
          <p:nvPr>
            <p:custDataLst>
              <p:tags r:id="rId36"/>
            </p:custDataLst>
          </p:nvPr>
        </p:nvSpPr>
        <p:spPr bwMode="gray">
          <a:xfrm>
            <a:off x="2713038" y="4167188"/>
            <a:ext cx="998538"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EE6493F-B78C-4A1A-AFDF-59F46564C191}" type="datetime'Incr''easing ''po''w''er&#10;''''''o''f Mill''enn''''''i''''als'">
              <a:rPr lang="en-AU" altLang="en-US" sz="1000"/>
              <a:pPr/>
              <a:t>Increasing power
of Millennials</a:t>
            </a:fld>
            <a:endParaRPr lang="en-AU" sz="1000" dirty="0">
              <a:sym typeface="+mn-lt"/>
            </a:endParaRPr>
          </a:p>
        </p:txBody>
      </p:sp>
      <p:sp>
        <p:nvSpPr>
          <p:cNvPr id="53" name="Text Placeholder 3"/>
          <p:cNvSpPr>
            <a:spLocks noGrp="1"/>
          </p:cNvSpPr>
          <p:nvPr>
            <p:custDataLst>
              <p:tags r:id="rId37"/>
            </p:custDataLst>
          </p:nvPr>
        </p:nvSpPr>
        <p:spPr bwMode="gray">
          <a:xfrm>
            <a:off x="4405313" y="2090738"/>
            <a:ext cx="1208088"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1767E27-71BB-4D3E-BA72-6584A0467FE2}" type="datetime'''Fisca''l p''''''ressure t''''''o do&#10;more with le''''ss'''">
              <a:rPr lang="en-AU" altLang="en-US" sz="1000"/>
              <a:pPr/>
              <a:t>Fiscal pressure to do
more with less</a:t>
            </a:fld>
            <a:endParaRPr lang="en-AU" sz="1000" dirty="0">
              <a:sym typeface="+mn-lt"/>
            </a:endParaRPr>
          </a:p>
        </p:txBody>
      </p:sp>
      <p:sp>
        <p:nvSpPr>
          <p:cNvPr id="59" name="Text Placeholder 3"/>
          <p:cNvSpPr>
            <a:spLocks noGrp="1"/>
          </p:cNvSpPr>
          <p:nvPr>
            <p:custDataLst>
              <p:tags r:id="rId38"/>
            </p:custDataLst>
          </p:nvPr>
        </p:nvSpPr>
        <p:spPr bwMode="gray">
          <a:xfrm>
            <a:off x="2709863" y="3435350"/>
            <a:ext cx="1077913"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D562ADC-4244-49BD-97B7-1B006980A890}" type="datetime'Ri''''''''se'''''''' ''o''''f'''''''' new ''m''''e''d''i''a'">
              <a:rPr lang="en-AU" altLang="en-US" sz="1000"/>
              <a:pPr/>
              <a:t>Rise of new media</a:t>
            </a:fld>
            <a:endParaRPr lang="en-AU" sz="1000" dirty="0">
              <a:sym typeface="+mn-lt"/>
            </a:endParaRPr>
          </a:p>
        </p:txBody>
      </p:sp>
      <p:sp>
        <p:nvSpPr>
          <p:cNvPr id="58" name="Text Placeholder 3"/>
          <p:cNvSpPr>
            <a:spLocks noGrp="1"/>
          </p:cNvSpPr>
          <p:nvPr>
            <p:custDataLst>
              <p:tags r:id="rId39"/>
            </p:custDataLst>
          </p:nvPr>
        </p:nvSpPr>
        <p:spPr bwMode="gray">
          <a:xfrm>
            <a:off x="2395538" y="2813050"/>
            <a:ext cx="1106488"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1DAB9D4-C5BB-4A24-BF5A-40C82AD83D64}" type="datetime'Contin''''u''ed d''e''ma''nd&#10;for'''' ''e''-''gover''''nment'''">
              <a:rPr lang="en-AU" altLang="en-US" sz="1000"/>
              <a:pPr/>
              <a:t>Continued demand
for e-government</a:t>
            </a:fld>
            <a:endParaRPr lang="en-AU" sz="1000" dirty="0">
              <a:sym typeface="+mn-lt"/>
            </a:endParaRPr>
          </a:p>
        </p:txBody>
      </p:sp>
      <p:sp>
        <p:nvSpPr>
          <p:cNvPr id="6" name="Text Placeholder 3"/>
          <p:cNvSpPr>
            <a:spLocks noGrp="1"/>
          </p:cNvSpPr>
          <p:nvPr>
            <p:custDataLst>
              <p:tags r:id="rId40"/>
            </p:custDataLst>
          </p:nvPr>
        </p:nvSpPr>
        <p:spPr bwMode="gray">
          <a:xfrm>
            <a:off x="804863" y="1265238"/>
            <a:ext cx="64452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r>
              <a:rPr lang="en-US" sz="1600" b="1" dirty="0" smtClean="0">
                <a:sym typeface="+mn-lt"/>
              </a:rPr>
              <a:t>Impact</a:t>
            </a:r>
            <a:endParaRPr lang="en-US" b="1" dirty="0">
              <a:sym typeface="+mn-lt"/>
            </a:endParaRPr>
          </a:p>
        </p:txBody>
      </p:sp>
      <p:sp>
        <p:nvSpPr>
          <p:cNvPr id="17" name="TextBox 16"/>
          <p:cNvSpPr txBox="1"/>
          <p:nvPr/>
        </p:nvSpPr>
        <p:spPr>
          <a:xfrm>
            <a:off x="7305016" y="1616075"/>
            <a:ext cx="4514561" cy="42243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125000"/>
              </a:lnSpc>
              <a:spcBef>
                <a:spcPts val="1200"/>
              </a:spcBef>
              <a:buFont typeface="Arial" panose="020B0604020202020204" pitchFamily="34" charset="0"/>
              <a:buChar char="•"/>
            </a:pPr>
            <a:r>
              <a:rPr lang="en-US" b="1" dirty="0" smtClean="0">
                <a:solidFill>
                  <a:srgbClr val="29BA74"/>
                </a:solidFill>
              </a:rPr>
              <a:t>Fiscal pressures</a:t>
            </a:r>
            <a:r>
              <a:rPr lang="en-US" dirty="0" smtClean="0">
                <a:solidFill>
                  <a:srgbClr val="575757"/>
                </a:solidFill>
              </a:rPr>
              <a:t> was seen as the trend having the greatest impact on the APS of all trends surveyed</a:t>
            </a:r>
          </a:p>
          <a:p>
            <a:pPr marL="285750" indent="-285750">
              <a:lnSpc>
                <a:spcPct val="125000"/>
              </a:lnSpc>
              <a:spcBef>
                <a:spcPts val="1200"/>
              </a:spcBef>
              <a:buFont typeface="Arial" panose="020B0604020202020204" pitchFamily="34" charset="0"/>
              <a:buChar char="•"/>
            </a:pPr>
            <a:r>
              <a:rPr lang="en-US" b="1" dirty="0" smtClean="0">
                <a:solidFill>
                  <a:srgbClr val="29BA74"/>
                </a:solidFill>
              </a:rPr>
              <a:t>Increasing citizen expectations</a:t>
            </a:r>
            <a:r>
              <a:rPr lang="en-US" dirty="0">
                <a:solidFill>
                  <a:srgbClr val="575757"/>
                </a:solidFill>
              </a:rPr>
              <a:t>,</a:t>
            </a:r>
            <a:r>
              <a:rPr lang="en-US" b="1" dirty="0" smtClean="0">
                <a:solidFill>
                  <a:srgbClr val="29BA74"/>
                </a:solidFill>
              </a:rPr>
              <a:t> demand for e-government </a:t>
            </a:r>
            <a:r>
              <a:rPr lang="en-US" dirty="0">
                <a:solidFill>
                  <a:srgbClr val="575757"/>
                </a:solidFill>
              </a:rPr>
              <a:t>and </a:t>
            </a:r>
            <a:r>
              <a:rPr lang="en-US" b="1" dirty="0" smtClean="0">
                <a:solidFill>
                  <a:srgbClr val="29BA74"/>
                </a:solidFill>
              </a:rPr>
              <a:t>trust and transparency </a:t>
            </a:r>
            <a:r>
              <a:rPr lang="en-US" dirty="0" smtClean="0">
                <a:solidFill>
                  <a:srgbClr val="575757"/>
                </a:solidFill>
              </a:rPr>
              <a:t>were also highlighted as having a substantial impact on the APS</a:t>
            </a:r>
          </a:p>
          <a:p>
            <a:pPr marL="285750" indent="-285750">
              <a:lnSpc>
                <a:spcPct val="125000"/>
              </a:lnSpc>
              <a:spcBef>
                <a:spcPts val="1200"/>
              </a:spcBef>
              <a:buFont typeface="Arial" panose="020B0604020202020204" pitchFamily="34" charset="0"/>
              <a:buChar char="•"/>
            </a:pPr>
            <a:r>
              <a:rPr lang="en-US" dirty="0" smtClean="0">
                <a:solidFill>
                  <a:srgbClr val="575757"/>
                </a:solidFill>
              </a:rPr>
              <a:t>All of the changing expectation trends were seen as being in the mid-range for preparedness</a:t>
            </a:r>
            <a:endParaRPr lang="en-US" dirty="0">
              <a:solidFill>
                <a:srgbClr val="575757"/>
              </a:solidFill>
            </a:endParaRPr>
          </a:p>
          <a:p>
            <a:pPr>
              <a:lnSpc>
                <a:spcPct val="125000"/>
              </a:lnSpc>
              <a:spcBef>
                <a:spcPts val="1200"/>
              </a:spcBef>
            </a:pPr>
            <a:endParaRPr lang="en-US" dirty="0" smtClean="0">
              <a:solidFill>
                <a:srgbClr val="575757"/>
              </a:solidFill>
            </a:endParaRPr>
          </a:p>
        </p:txBody>
      </p:sp>
      <p:sp>
        <p:nvSpPr>
          <p:cNvPr id="50" name="ee4pFootnotes"/>
          <p:cNvSpPr>
            <a:spLocks noChangeArrowheads="1"/>
          </p:cNvSpPr>
          <p:nvPr/>
        </p:nvSpPr>
        <p:spPr bwMode="auto">
          <a:xfrm>
            <a:off x="629999" y="6414315"/>
            <a:ext cx="4814837"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prstClr val="white">
                    <a:lumMod val="50000"/>
                  </a:prstClr>
                </a:solidFill>
                <a:cs typeface="Arial" pitchFamily="34" charset="0"/>
              </a:rPr>
              <a:t>Source</a:t>
            </a:r>
            <a:r>
              <a:rPr lang="en-US" sz="1000" dirty="0">
                <a:solidFill>
                  <a:prstClr val="white">
                    <a:lumMod val="50000"/>
                  </a:prstClr>
                </a:solidFill>
                <a:cs typeface="Arial" pitchFamily="34" charset="0"/>
              </a:rPr>
              <a:t>: </a:t>
            </a:r>
            <a:r>
              <a:rPr lang="en-US" sz="1000" dirty="0" smtClean="0">
                <a:solidFill>
                  <a:prstClr val="white">
                    <a:lumMod val="50000"/>
                  </a:prstClr>
                </a:solidFill>
                <a:cs typeface="Arial" pitchFamily="34" charset="0"/>
              </a:rPr>
              <a:t>BCG APS Megatrends Survey; number of survey results = 2756;</a:t>
            </a:r>
            <a:br>
              <a:rPr lang="en-US" sz="1000" dirty="0" smtClean="0">
                <a:solidFill>
                  <a:prstClr val="white">
                    <a:lumMod val="50000"/>
                  </a:prstClr>
                </a:solidFill>
                <a:cs typeface="Arial" pitchFamily="34" charset="0"/>
              </a:rPr>
            </a:br>
            <a:r>
              <a:rPr lang="en-US" sz="1000" dirty="0" smtClean="0">
                <a:solidFill>
                  <a:prstClr val="white">
                    <a:lumMod val="50000"/>
                  </a:prstClr>
                </a:solidFill>
                <a:cs typeface="Arial" pitchFamily="34" charset="0"/>
              </a:rPr>
              <a:t>Departments, Agencies and Statutory Bodies surveyed = 82</a:t>
            </a:r>
            <a:endParaRPr lang="en-US" sz="1000" dirty="0">
              <a:solidFill>
                <a:prstClr val="white">
                  <a:lumMod val="50000"/>
                </a:prstClr>
              </a:solidFill>
              <a:cs typeface="Arial" pitchFamily="34" charset="0"/>
            </a:endParaRPr>
          </a:p>
        </p:txBody>
      </p:sp>
    </p:spTree>
    <p:extLst>
      <p:ext uri="{BB962C8B-B14F-4D97-AF65-F5344CB8AC3E}">
        <p14:creationId xmlns:p14="http://schemas.microsoft.com/office/powerpoint/2010/main" val="1810919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2282704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81"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dirty="0">
              <a:solidFill>
                <a:srgbClr val="FFFFFF"/>
              </a:solidFill>
              <a:sym typeface="+mn-lt"/>
            </a:endParaRPr>
          </a:p>
        </p:txBody>
      </p:sp>
      <p:sp>
        <p:nvSpPr>
          <p:cNvPr id="4" name="Title 3"/>
          <p:cNvSpPr>
            <a:spLocks noGrp="1"/>
          </p:cNvSpPr>
          <p:nvPr>
            <p:ph type="title"/>
          </p:nvPr>
        </p:nvSpPr>
        <p:spPr/>
        <p:txBody>
          <a:bodyPr/>
          <a:lstStyle/>
          <a:p>
            <a:r>
              <a:rPr lang="en-US" dirty="0" smtClean="0">
                <a:latin typeface="+mj-lt"/>
              </a:rPr>
              <a:t>Survey results – Changing workplace</a:t>
            </a:r>
            <a:endParaRPr lang="en-US" dirty="0">
              <a:latin typeface="+mj-lt"/>
            </a:endParaRPr>
          </a:p>
        </p:txBody>
      </p:sp>
      <p:cxnSp>
        <p:nvCxnSpPr>
          <p:cNvPr id="92" name="Straight Connector 91"/>
          <p:cNvCxnSpPr/>
          <p:nvPr>
            <p:custDataLst>
              <p:tags r:id="rId4"/>
            </p:custDataLst>
          </p:nvPr>
        </p:nvCxnSpPr>
        <p:spPr bwMode="gray">
          <a:xfrm flipV="1">
            <a:off x="67818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5"/>
            </p:custDataLst>
          </p:nvPr>
        </p:nvCxnSpPr>
        <p:spPr bwMode="gray">
          <a:xfrm flipV="1">
            <a:off x="15621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6"/>
            </p:custDataLst>
          </p:nvPr>
        </p:nvCxnSpPr>
        <p:spPr bwMode="gray">
          <a:xfrm flipV="1">
            <a:off x="50419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7"/>
            </p:custDataLst>
          </p:nvPr>
        </p:nvCxnSpPr>
        <p:spPr bwMode="gray">
          <a:xfrm>
            <a:off x="1511300" y="45212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8"/>
            </p:custDataLst>
          </p:nvPr>
        </p:nvCxnSpPr>
        <p:spPr bwMode="gray">
          <a:xfrm>
            <a:off x="1511300" y="31115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9"/>
            </p:custDataLst>
          </p:nvPr>
        </p:nvCxnSpPr>
        <p:spPr bwMode="gray">
          <a:xfrm>
            <a:off x="1511300" y="59309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10"/>
            </p:custDataLst>
          </p:nvPr>
        </p:nvCxnSpPr>
        <p:spPr bwMode="gray">
          <a:xfrm flipV="1">
            <a:off x="33020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1"/>
            </p:custDataLst>
          </p:nvPr>
        </p:nvCxnSpPr>
        <p:spPr bwMode="gray">
          <a:xfrm>
            <a:off x="1511300" y="17018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custDataLst>
              <p:tags r:id="rId12"/>
            </p:custDataLst>
            <p:extLst>
              <p:ext uri="{D42A27DB-BD31-4B8C-83A1-F6EECF244321}">
                <p14:modId xmlns:p14="http://schemas.microsoft.com/office/powerpoint/2010/main" val="2460516135"/>
              </p:ext>
            </p:extLst>
          </p:nvPr>
        </p:nvGraphicFramePr>
        <p:xfrm>
          <a:off x="1460501" y="1600200"/>
          <a:ext cx="5422875" cy="4438781"/>
        </p:xfrm>
        <a:graphic>
          <a:graphicData uri="http://schemas.openxmlformats.org/presentationml/2006/ole">
            <mc:AlternateContent xmlns:mc="http://schemas.openxmlformats.org/markup-compatibility/2006">
              <mc:Choice xmlns:v="urn:schemas-microsoft-com:vml" Requires="v">
                <p:oleObj spid="_x0000_s131082" name="Chart" r:id="rId41" imgW="5422875" imgH="4438781" progId="MSGraph.Chart.8">
                  <p:embed followColorScheme="full"/>
                </p:oleObj>
              </mc:Choice>
              <mc:Fallback>
                <p:oleObj name="Chart" r:id="rId41" imgW="5422875" imgH="4438781" progId="MSGraph.Chart.8">
                  <p:embed followColorScheme="full"/>
                  <p:pic>
                    <p:nvPicPr>
                      <p:cNvPr id="0" name=""/>
                      <p:cNvPicPr/>
                      <p:nvPr/>
                    </p:nvPicPr>
                    <p:blipFill>
                      <a:blip r:embed="rId42"/>
                      <a:stretch>
                        <a:fillRect/>
                      </a:stretch>
                    </p:blipFill>
                    <p:spPr>
                      <a:xfrm>
                        <a:off x="1460501" y="1600200"/>
                        <a:ext cx="5422875" cy="4438781"/>
                      </a:xfrm>
                      <a:prstGeom prst="rect">
                        <a:avLst/>
                      </a:prstGeom>
                    </p:spPr>
                  </p:pic>
                </p:oleObj>
              </mc:Fallback>
            </mc:AlternateContent>
          </a:graphicData>
        </a:graphic>
      </p:graphicFrame>
      <p:sp>
        <p:nvSpPr>
          <p:cNvPr id="54" name="Text Placeholder 3"/>
          <p:cNvSpPr>
            <a:spLocks noGrp="1"/>
          </p:cNvSpPr>
          <p:nvPr>
            <p:custDataLst>
              <p:tags r:id="rId13"/>
            </p:custDataLst>
          </p:nvPr>
        </p:nvSpPr>
        <p:spPr bwMode="gray">
          <a:xfrm>
            <a:off x="923925" y="5840413"/>
            <a:ext cx="517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t>Limited</a:t>
            </a:r>
            <a:endParaRPr lang="en-US" dirty="0">
              <a:sym typeface="+mn-lt"/>
            </a:endParaRPr>
          </a:p>
        </p:txBody>
      </p:sp>
      <p:sp>
        <p:nvSpPr>
          <p:cNvPr id="55" name="Text Placeholder 3"/>
          <p:cNvSpPr>
            <a:spLocks noGrp="1"/>
          </p:cNvSpPr>
          <p:nvPr>
            <p:custDataLst>
              <p:tags r:id="rId14"/>
            </p:custDataLst>
          </p:nvPr>
        </p:nvSpPr>
        <p:spPr bwMode="gray">
          <a:xfrm>
            <a:off x="709613" y="4430713"/>
            <a:ext cx="7318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buNone/>
            </a:pPr>
            <a:r>
              <a:rPr lang="en-US" dirty="0" smtClean="0"/>
              <a:t>Noticeable</a:t>
            </a:r>
            <a:endParaRPr lang="en-US" dirty="0">
              <a:sym typeface="+mn-lt"/>
            </a:endParaRPr>
          </a:p>
        </p:txBody>
      </p:sp>
      <p:sp>
        <p:nvSpPr>
          <p:cNvPr id="43" name="Text Placeholder 3"/>
          <p:cNvSpPr>
            <a:spLocks noGrp="1"/>
          </p:cNvSpPr>
          <p:nvPr>
            <p:custDataLst>
              <p:tags r:id="rId15"/>
            </p:custDataLst>
          </p:nvPr>
        </p:nvSpPr>
        <p:spPr bwMode="gray">
          <a:xfrm>
            <a:off x="6384925" y="6070600"/>
            <a:ext cx="795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Unprepared</a:t>
            </a:r>
            <a:endParaRPr lang="en-US" dirty="0">
              <a:sym typeface="+mn-lt"/>
            </a:endParaRPr>
          </a:p>
        </p:txBody>
      </p:sp>
      <p:sp>
        <p:nvSpPr>
          <p:cNvPr id="45" name="Text Placeholder 3"/>
          <p:cNvSpPr>
            <a:spLocks noGrp="1"/>
          </p:cNvSpPr>
          <p:nvPr>
            <p:custDataLst>
              <p:tags r:id="rId16"/>
            </p:custDataLst>
          </p:nvPr>
        </p:nvSpPr>
        <p:spPr bwMode="gray">
          <a:xfrm>
            <a:off x="1084263" y="6070600"/>
            <a:ext cx="955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Very prepared</a:t>
            </a:r>
            <a:endParaRPr lang="en-US" dirty="0">
              <a:sym typeface="+mn-lt"/>
            </a:endParaRPr>
          </a:p>
        </p:txBody>
      </p:sp>
      <p:sp>
        <p:nvSpPr>
          <p:cNvPr id="47" name="Text Placeholder 3"/>
          <p:cNvSpPr>
            <a:spLocks noGrp="1"/>
          </p:cNvSpPr>
          <p:nvPr>
            <p:custDataLst>
              <p:tags r:id="rId17"/>
            </p:custDataLst>
          </p:nvPr>
        </p:nvSpPr>
        <p:spPr bwMode="gray">
          <a:xfrm>
            <a:off x="4279900" y="6070600"/>
            <a:ext cx="152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unprepared</a:t>
            </a:r>
            <a:endParaRPr lang="en-US" dirty="0">
              <a:sym typeface="+mn-lt"/>
            </a:endParaRPr>
          </a:p>
        </p:txBody>
      </p:sp>
      <p:sp>
        <p:nvSpPr>
          <p:cNvPr id="83" name="Text Placeholder 3"/>
          <p:cNvSpPr>
            <a:spLocks noGrp="1"/>
          </p:cNvSpPr>
          <p:nvPr>
            <p:custDataLst>
              <p:tags r:id="rId18"/>
            </p:custDataLst>
          </p:nvPr>
        </p:nvSpPr>
        <p:spPr bwMode="gray">
          <a:xfrm>
            <a:off x="804863" y="1611313"/>
            <a:ext cx="636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Pervasive</a:t>
            </a:r>
            <a:endParaRPr lang="en-US" dirty="0">
              <a:sym typeface="+mn-lt"/>
            </a:endParaRPr>
          </a:p>
        </p:txBody>
      </p:sp>
      <p:sp>
        <p:nvSpPr>
          <p:cNvPr id="56" name="Text Placeholder 3"/>
          <p:cNvSpPr>
            <a:spLocks noGrp="1"/>
          </p:cNvSpPr>
          <p:nvPr>
            <p:custDataLst>
              <p:tags r:id="rId19"/>
            </p:custDataLst>
          </p:nvPr>
        </p:nvSpPr>
        <p:spPr bwMode="gray">
          <a:xfrm>
            <a:off x="690563" y="3021013"/>
            <a:ext cx="7508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Substantial</a:t>
            </a:r>
            <a:endParaRPr lang="en-US" dirty="0">
              <a:sym typeface="+mn-lt"/>
            </a:endParaRPr>
          </a:p>
        </p:txBody>
      </p:sp>
      <p:sp>
        <p:nvSpPr>
          <p:cNvPr id="46" name="Text Placeholder 3"/>
          <p:cNvSpPr>
            <a:spLocks noGrp="1"/>
          </p:cNvSpPr>
          <p:nvPr>
            <p:custDataLst>
              <p:tags r:id="rId20"/>
            </p:custDataLst>
          </p:nvPr>
        </p:nvSpPr>
        <p:spPr bwMode="gray">
          <a:xfrm>
            <a:off x="2622550" y="6070600"/>
            <a:ext cx="13604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prepared</a:t>
            </a:r>
            <a:endParaRPr lang="en-US" dirty="0">
              <a:sym typeface="+mn-lt"/>
            </a:endParaRPr>
          </a:p>
        </p:txBody>
      </p:sp>
      <p:cxnSp>
        <p:nvCxnSpPr>
          <p:cNvPr id="31" name="Straight Connector 30"/>
          <p:cNvCxnSpPr/>
          <p:nvPr>
            <p:custDataLst>
              <p:tags r:id="rId21"/>
            </p:custDataLst>
          </p:nvPr>
        </p:nvCxnSpPr>
        <p:spPr bwMode="gray">
          <a:xfrm>
            <a:off x="1562100" y="3816350"/>
            <a:ext cx="521970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2"/>
            </p:custDataLst>
          </p:nvPr>
        </p:nvCxnSpPr>
        <p:spPr bwMode="gray">
          <a:xfrm>
            <a:off x="4171950" y="1701800"/>
            <a:ext cx="0" cy="4229100"/>
          </a:xfrm>
          <a:prstGeom prst="line">
            <a:avLst/>
          </a:prstGeom>
          <a:ln w="9525" cap="rnd">
            <a:solidFill>
              <a:srgbClr val="7F7F7F"/>
            </a:solidFill>
            <a:prstDash val="lg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3"/>
            </p:custDataLst>
          </p:nvPr>
        </p:nvCxnSpPr>
        <p:spPr bwMode="gray">
          <a:xfrm flipH="1">
            <a:off x="4832350" y="3168650"/>
            <a:ext cx="277813" cy="11112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4"/>
            </p:custDataLst>
          </p:nvPr>
        </p:nvCxnSpPr>
        <p:spPr bwMode="gray">
          <a:xfrm flipH="1">
            <a:off x="4724400" y="4037013"/>
            <a:ext cx="481013" cy="174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5"/>
            </p:custDataLst>
          </p:nvPr>
        </p:nvCxnSpPr>
        <p:spPr bwMode="gray">
          <a:xfrm>
            <a:off x="3841750" y="3189288"/>
            <a:ext cx="249238" cy="41275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6"/>
            </p:custDataLst>
          </p:nvPr>
        </p:nvCxnSpPr>
        <p:spPr bwMode="gray">
          <a:xfrm>
            <a:off x="3409950" y="3687763"/>
            <a:ext cx="344488" cy="6667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7"/>
            </p:custDataLst>
          </p:nvPr>
        </p:nvCxnSpPr>
        <p:spPr bwMode="gray">
          <a:xfrm flipH="1" flipV="1">
            <a:off x="4600575" y="4187825"/>
            <a:ext cx="565150" cy="3810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28"/>
            </p:custDataLst>
          </p:nvPr>
        </p:nvCxnSpPr>
        <p:spPr bwMode="gray">
          <a:xfrm flipV="1">
            <a:off x="3368675" y="3895725"/>
            <a:ext cx="609600" cy="50641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custDataLst>
              <p:tags r:id="rId29"/>
            </p:custDataLst>
          </p:nvPr>
        </p:nvSpPr>
        <p:spPr bwMode="gray">
          <a:xfrm>
            <a:off x="5894388" y="6354763"/>
            <a:ext cx="128587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600" b="1" dirty="0" smtClean="0">
                <a:sym typeface="+mn-lt"/>
              </a:rPr>
              <a:t>Preparedness</a:t>
            </a:r>
            <a:endParaRPr lang="en-US" sz="1600" b="1" dirty="0">
              <a:sym typeface="+mn-lt"/>
            </a:endParaRPr>
          </a:p>
        </p:txBody>
      </p:sp>
      <p:sp>
        <p:nvSpPr>
          <p:cNvPr id="51" name="Text Placeholder 3"/>
          <p:cNvSpPr>
            <a:spLocks noGrp="1"/>
          </p:cNvSpPr>
          <p:nvPr>
            <p:custDataLst>
              <p:tags r:id="rId30"/>
            </p:custDataLst>
          </p:nvPr>
        </p:nvSpPr>
        <p:spPr bwMode="gray">
          <a:xfrm>
            <a:off x="2405063" y="3438525"/>
            <a:ext cx="1004888"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2A7F1542-B1AD-48DB-BFF7-9B6C934AE9AA}" type="datetime'Mor''e'' de''''man''d f''''or&#10;fl''exibl''e'' w''ork''''''ing'">
              <a:rPr lang="en-AU" altLang="en-US" sz="1000"/>
              <a:pPr/>
              <a:t>More demand for
flexible working</a:t>
            </a:fld>
            <a:endParaRPr lang="en-AU" sz="1000" dirty="0">
              <a:sym typeface="+mn-lt"/>
            </a:endParaRPr>
          </a:p>
        </p:txBody>
      </p:sp>
      <p:sp>
        <p:nvSpPr>
          <p:cNvPr id="6" name="Text Placeholder 3"/>
          <p:cNvSpPr>
            <a:spLocks noGrp="1"/>
          </p:cNvSpPr>
          <p:nvPr>
            <p:custDataLst>
              <p:tags r:id="rId31"/>
            </p:custDataLst>
          </p:nvPr>
        </p:nvSpPr>
        <p:spPr bwMode="gray">
          <a:xfrm>
            <a:off x="804863" y="1265238"/>
            <a:ext cx="64452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r>
              <a:rPr lang="en-US" sz="1600" b="1" dirty="0" smtClean="0">
                <a:sym typeface="+mn-lt"/>
              </a:rPr>
              <a:t>Impact</a:t>
            </a:r>
            <a:endParaRPr lang="en-US" b="1" dirty="0">
              <a:sym typeface="+mn-lt"/>
            </a:endParaRPr>
          </a:p>
        </p:txBody>
      </p:sp>
      <p:sp>
        <p:nvSpPr>
          <p:cNvPr id="52" name="Text Placeholder 3"/>
          <p:cNvSpPr>
            <a:spLocks noGrp="1"/>
          </p:cNvSpPr>
          <p:nvPr>
            <p:custDataLst>
              <p:tags r:id="rId32"/>
            </p:custDataLst>
          </p:nvPr>
        </p:nvSpPr>
        <p:spPr bwMode="gray">
          <a:xfrm>
            <a:off x="5205413" y="3856038"/>
            <a:ext cx="1635125"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3689AE0-0150-40F4-9ED5-6BFE8025AD05}" type="datetime'Shift from vertical prod''uct&#10;silos to'' horizontal platforms'">
              <a:rPr lang="en-AU" altLang="en-US" sz="1000"/>
              <a:pPr/>
              <a:t>Shift from vertical product
silos to horizontal platforms</a:t>
            </a:fld>
            <a:endParaRPr lang="en-AU" sz="1000" dirty="0">
              <a:sym typeface="+mn-lt"/>
            </a:endParaRPr>
          </a:p>
        </p:txBody>
      </p:sp>
      <p:sp>
        <p:nvSpPr>
          <p:cNvPr id="50" name="Text Placeholder 3"/>
          <p:cNvSpPr>
            <a:spLocks noGrp="1"/>
          </p:cNvSpPr>
          <p:nvPr>
            <p:custDataLst>
              <p:tags r:id="rId33"/>
            </p:custDataLst>
          </p:nvPr>
        </p:nvSpPr>
        <p:spPr bwMode="gray">
          <a:xfrm>
            <a:off x="2522538" y="4402138"/>
            <a:ext cx="1143000" cy="4572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8D4DD84-7CCF-46D9-83E3-CD6A65DB72E8}" type="datetime'''''''Mo''''re collaborative,''&#10;iterati''ve work&#10;ap''proaches'">
              <a:rPr lang="en-AU" altLang="en-US" sz="1000"/>
              <a:pPr/>
              <a:t>More collaborative,
iterative work
approaches</a:t>
            </a:fld>
            <a:endParaRPr lang="en-AU" sz="1000" dirty="0">
              <a:sym typeface="+mn-lt"/>
            </a:endParaRPr>
          </a:p>
        </p:txBody>
      </p:sp>
      <p:sp useBgFill="1">
        <p:nvSpPr>
          <p:cNvPr id="44" name="Text Placeholder 3"/>
          <p:cNvSpPr>
            <a:spLocks noGrp="1"/>
          </p:cNvSpPr>
          <p:nvPr>
            <p:custDataLst>
              <p:tags r:id="rId34"/>
            </p:custDataLst>
          </p:nvPr>
        </p:nvSpPr>
        <p:spPr bwMode="gray">
          <a:xfrm>
            <a:off x="3103563" y="2884488"/>
            <a:ext cx="1293813" cy="304800"/>
          </a:xfrm>
          <a:prstGeom prst="rect">
            <a:avLst/>
          </a:prstGeom>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1F767871-8B0E-4901-B469-480B2EDFAFC5}" type="datetime'Inc''re''a''s''i''ngl''''y mu''lti''-g''en&#10;wor''kf''orce''s'">
              <a:rPr lang="en-AU" altLang="en-US" sz="1000"/>
              <a:pPr/>
              <a:t>Increasingly multi-gen
workforces</a:t>
            </a:fld>
            <a:endParaRPr lang="en-AU" sz="1000" dirty="0">
              <a:sym typeface="+mn-lt"/>
            </a:endParaRPr>
          </a:p>
        </p:txBody>
      </p:sp>
      <p:sp>
        <p:nvSpPr>
          <p:cNvPr id="49" name="Text Placeholder 3"/>
          <p:cNvSpPr>
            <a:spLocks noGrp="1"/>
          </p:cNvSpPr>
          <p:nvPr>
            <p:custDataLst>
              <p:tags r:id="rId35"/>
            </p:custDataLst>
          </p:nvPr>
        </p:nvSpPr>
        <p:spPr bwMode="gray">
          <a:xfrm>
            <a:off x="4275138" y="4568825"/>
            <a:ext cx="20066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A044319-2467-4A99-B0ED-0D4796702BB4}" type="datetime'A''doptio''n'' of ''''''hum''''an-c''''e''ntr''ed d''esign'''">
              <a:rPr lang="en-AU" altLang="en-US" sz="1000"/>
              <a:pPr/>
              <a:t>Adoption of human-centred design</a:t>
            </a:fld>
            <a:endParaRPr lang="en-AU" sz="1000" dirty="0">
              <a:sym typeface="+mn-lt"/>
            </a:endParaRPr>
          </a:p>
        </p:txBody>
      </p:sp>
      <p:sp>
        <p:nvSpPr>
          <p:cNvPr id="48" name="Text Placeholder 3"/>
          <p:cNvSpPr>
            <a:spLocks noGrp="1"/>
          </p:cNvSpPr>
          <p:nvPr>
            <p:custDataLst>
              <p:tags r:id="rId36"/>
            </p:custDataLst>
          </p:nvPr>
        </p:nvSpPr>
        <p:spPr bwMode="gray">
          <a:xfrm>
            <a:off x="4953000" y="2863850"/>
            <a:ext cx="1082675"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5FDBAEF-47C6-46DE-8EBD-65B03C99A845}" type="datetime'''''''W''''orkf''orce s''h''ifti''''''''ng&#10;to new skillsets'''">
              <a:rPr lang="en-AU" altLang="en-US" sz="1000"/>
              <a:pPr/>
              <a:t>Workforce shifting
to new skillsets</a:t>
            </a:fld>
            <a:endParaRPr lang="en-AU" sz="1000" dirty="0">
              <a:sym typeface="+mn-lt"/>
            </a:endParaRPr>
          </a:p>
        </p:txBody>
      </p:sp>
      <p:sp>
        <p:nvSpPr>
          <p:cNvPr id="17" name="TextBox 16"/>
          <p:cNvSpPr txBox="1"/>
          <p:nvPr/>
        </p:nvSpPr>
        <p:spPr>
          <a:xfrm>
            <a:off x="7240713" y="1473922"/>
            <a:ext cx="4514561" cy="324730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125000"/>
              </a:lnSpc>
              <a:spcBef>
                <a:spcPts val="1200"/>
              </a:spcBef>
              <a:buFont typeface="Arial" panose="020B0604020202020204" pitchFamily="34" charset="0"/>
              <a:buChar char="•"/>
            </a:pPr>
            <a:r>
              <a:rPr lang="en-US" dirty="0" smtClean="0">
                <a:solidFill>
                  <a:srgbClr val="575757"/>
                </a:solidFill>
              </a:rPr>
              <a:t>Respondents believe the APS is not prepared to address </a:t>
            </a:r>
            <a:r>
              <a:rPr lang="en-US" b="1" dirty="0" smtClean="0">
                <a:solidFill>
                  <a:srgbClr val="29BA74"/>
                </a:solidFill>
              </a:rPr>
              <a:t>new skillsets</a:t>
            </a:r>
            <a:r>
              <a:rPr lang="en-US" dirty="0" smtClean="0">
                <a:solidFill>
                  <a:srgbClr val="575757"/>
                </a:solidFill>
              </a:rPr>
              <a:t>, though perceive it to have the highest impact</a:t>
            </a:r>
            <a:endParaRPr lang="en-US" dirty="0">
              <a:solidFill>
                <a:srgbClr val="575757"/>
              </a:solidFill>
            </a:endParaRPr>
          </a:p>
          <a:p>
            <a:pPr marL="285750" indent="-285750">
              <a:lnSpc>
                <a:spcPct val="125000"/>
              </a:lnSpc>
              <a:spcBef>
                <a:spcPts val="1200"/>
              </a:spcBef>
              <a:buFont typeface="Arial" panose="020B0604020202020204" pitchFamily="34" charset="0"/>
              <a:buChar char="•"/>
            </a:pPr>
            <a:r>
              <a:rPr lang="en-US" b="1" dirty="0" smtClean="0">
                <a:solidFill>
                  <a:srgbClr val="29BA74"/>
                </a:solidFill>
              </a:rPr>
              <a:t>Vertical product silos to horizontal platforms </a:t>
            </a:r>
            <a:r>
              <a:rPr lang="en-US" dirty="0" smtClean="0">
                <a:solidFill>
                  <a:srgbClr val="575757"/>
                </a:solidFill>
              </a:rPr>
              <a:t>and adoption of </a:t>
            </a:r>
            <a:r>
              <a:rPr lang="en-US" b="1" dirty="0" smtClean="0">
                <a:solidFill>
                  <a:srgbClr val="29BA74"/>
                </a:solidFill>
              </a:rPr>
              <a:t>human centered design </a:t>
            </a:r>
            <a:r>
              <a:rPr lang="en-US" dirty="0" smtClean="0">
                <a:solidFill>
                  <a:srgbClr val="575757"/>
                </a:solidFill>
              </a:rPr>
              <a:t>were seen as requiring more preparation</a:t>
            </a:r>
          </a:p>
          <a:p>
            <a:pPr marL="285750" indent="-285750">
              <a:lnSpc>
                <a:spcPct val="150000"/>
              </a:lnSpc>
              <a:spcBef>
                <a:spcPts val="1200"/>
              </a:spcBef>
              <a:buFont typeface="Arial" panose="020B0604020202020204" pitchFamily="34" charset="0"/>
              <a:buChar char="•"/>
            </a:pPr>
            <a:endParaRPr lang="en-US" dirty="0" smtClean="0">
              <a:solidFill>
                <a:srgbClr val="575757"/>
              </a:solidFill>
            </a:endParaRPr>
          </a:p>
        </p:txBody>
      </p:sp>
      <p:sp>
        <p:nvSpPr>
          <p:cNvPr id="53" name="ee4pFootnotes"/>
          <p:cNvSpPr>
            <a:spLocks noChangeArrowheads="1"/>
          </p:cNvSpPr>
          <p:nvPr/>
        </p:nvSpPr>
        <p:spPr bwMode="auto">
          <a:xfrm>
            <a:off x="629999" y="6414315"/>
            <a:ext cx="4814837"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prstClr val="white">
                    <a:lumMod val="50000"/>
                  </a:prstClr>
                </a:solidFill>
                <a:cs typeface="Arial" pitchFamily="34" charset="0"/>
              </a:rPr>
              <a:t>Source</a:t>
            </a:r>
            <a:r>
              <a:rPr lang="en-US" sz="1000" dirty="0">
                <a:solidFill>
                  <a:prstClr val="white">
                    <a:lumMod val="50000"/>
                  </a:prstClr>
                </a:solidFill>
                <a:cs typeface="Arial" pitchFamily="34" charset="0"/>
              </a:rPr>
              <a:t>: </a:t>
            </a:r>
            <a:r>
              <a:rPr lang="en-US" sz="1000" dirty="0" smtClean="0">
                <a:solidFill>
                  <a:prstClr val="white">
                    <a:lumMod val="50000"/>
                  </a:prstClr>
                </a:solidFill>
                <a:cs typeface="Arial" pitchFamily="34" charset="0"/>
              </a:rPr>
              <a:t>BCG APS Megatrends Survey; number of survey results = 2756;</a:t>
            </a:r>
            <a:br>
              <a:rPr lang="en-US" sz="1000" dirty="0" smtClean="0">
                <a:solidFill>
                  <a:prstClr val="white">
                    <a:lumMod val="50000"/>
                  </a:prstClr>
                </a:solidFill>
                <a:cs typeface="Arial" pitchFamily="34" charset="0"/>
              </a:rPr>
            </a:br>
            <a:r>
              <a:rPr lang="en-US" sz="1000" dirty="0" smtClean="0">
                <a:solidFill>
                  <a:prstClr val="white">
                    <a:lumMod val="50000"/>
                  </a:prstClr>
                </a:solidFill>
                <a:cs typeface="Arial" pitchFamily="34" charset="0"/>
              </a:rPr>
              <a:t>Departments, Agencies and Statutory Bodies surveyed = 82</a:t>
            </a:r>
            <a:endParaRPr lang="en-US" sz="1000" dirty="0">
              <a:solidFill>
                <a:prstClr val="white">
                  <a:lumMod val="50000"/>
                </a:prstClr>
              </a:solidFill>
              <a:cs typeface="Arial" pitchFamily="34" charset="0"/>
            </a:endParaRPr>
          </a:p>
        </p:txBody>
      </p:sp>
    </p:spTree>
    <p:extLst>
      <p:ext uri="{BB962C8B-B14F-4D97-AF65-F5344CB8AC3E}">
        <p14:creationId xmlns:p14="http://schemas.microsoft.com/office/powerpoint/2010/main" val="1499709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33364919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2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600" dirty="0">
              <a:solidFill>
                <a:srgbClr val="FFFFFF"/>
              </a:solidFill>
              <a:latin typeface="Trebuchet MS" panose="020B0603020202020204" pitchFamily="34" charset="0"/>
              <a:sym typeface="Trebuchet MS" panose="020B0603020202020204" pitchFamily="34" charset="0"/>
            </a:endParaRPr>
          </a:p>
        </p:txBody>
      </p:sp>
      <p:sp>
        <p:nvSpPr>
          <p:cNvPr id="4" name="Title 3"/>
          <p:cNvSpPr>
            <a:spLocks noGrp="1"/>
          </p:cNvSpPr>
          <p:nvPr>
            <p:ph type="title"/>
          </p:nvPr>
        </p:nvSpPr>
        <p:spPr/>
        <p:txBody>
          <a:bodyPr/>
          <a:lstStyle/>
          <a:p>
            <a:r>
              <a:rPr lang="en-US" dirty="0" smtClean="0">
                <a:latin typeface="+mj-lt"/>
              </a:rPr>
              <a:t>Background to this report</a:t>
            </a:r>
            <a:endParaRPr lang="en-US" dirty="0">
              <a:latin typeface="+mj-lt"/>
            </a:endParaRPr>
          </a:p>
        </p:txBody>
      </p:sp>
      <p:sp>
        <p:nvSpPr>
          <p:cNvPr id="46" name="TextBox 45"/>
          <p:cNvSpPr txBox="1"/>
          <p:nvPr/>
        </p:nvSpPr>
        <p:spPr>
          <a:xfrm>
            <a:off x="440998" y="4169645"/>
            <a:ext cx="3424469" cy="15400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solidFill>
                  <a:srgbClr val="575757"/>
                </a:solidFill>
              </a:rPr>
              <a:t>As an input into the APS Review Future Trends and Scenario Planning Report, BCG surveyed APS leadership to understand their perspectives on the 2030 operating environment</a:t>
            </a:r>
            <a:endParaRPr lang="en-US" sz="1400" dirty="0" smtClean="0">
              <a:solidFill>
                <a:srgbClr val="575757"/>
              </a:solidFill>
            </a:endParaRPr>
          </a:p>
        </p:txBody>
      </p:sp>
      <p:sp>
        <p:nvSpPr>
          <p:cNvPr id="55" name="TextBox 54"/>
          <p:cNvSpPr txBox="1"/>
          <p:nvPr/>
        </p:nvSpPr>
        <p:spPr>
          <a:xfrm>
            <a:off x="4186990" y="4169645"/>
            <a:ext cx="3548606" cy="15400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solidFill>
                  <a:srgbClr val="575757"/>
                </a:solidFill>
              </a:rPr>
              <a:t>25 megatrends were included in the survey</a:t>
            </a:r>
            <a:endParaRPr lang="en-US" sz="1600" dirty="0">
              <a:solidFill>
                <a:srgbClr val="575757"/>
              </a:solidFill>
            </a:endParaRPr>
          </a:p>
          <a:p>
            <a:endParaRPr lang="en-US" sz="1600" dirty="0" smtClean="0">
              <a:solidFill>
                <a:srgbClr val="575757"/>
              </a:solidFill>
            </a:endParaRPr>
          </a:p>
          <a:p>
            <a:r>
              <a:rPr lang="en-US" sz="1600" dirty="0" smtClean="0">
                <a:solidFill>
                  <a:srgbClr val="575757"/>
                </a:solidFill>
              </a:rPr>
              <a:t>Respondents were asked for their perspective on which megatrends are the most impactful, and how prepared the APS is to address them</a:t>
            </a:r>
            <a:endParaRPr lang="en-US" sz="1400" dirty="0" smtClean="0">
              <a:solidFill>
                <a:srgbClr val="575757"/>
              </a:solidFill>
            </a:endParaRPr>
          </a:p>
        </p:txBody>
      </p:sp>
      <p:sp>
        <p:nvSpPr>
          <p:cNvPr id="56" name="TextBox 55"/>
          <p:cNvSpPr txBox="1"/>
          <p:nvPr/>
        </p:nvSpPr>
        <p:spPr>
          <a:xfrm>
            <a:off x="8007059" y="4169645"/>
            <a:ext cx="3706925" cy="15400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solidFill>
                  <a:srgbClr val="575757"/>
                </a:solidFill>
              </a:rPr>
              <a:t>The survey results informed the </a:t>
            </a:r>
            <a:r>
              <a:rPr lang="en-US" sz="1600" dirty="0" err="1" smtClean="0">
                <a:solidFill>
                  <a:srgbClr val="575757"/>
                </a:solidFill>
              </a:rPr>
              <a:t>prioritisation</a:t>
            </a:r>
            <a:r>
              <a:rPr lang="en-US" sz="1600" dirty="0" smtClean="0">
                <a:solidFill>
                  <a:srgbClr val="575757"/>
                </a:solidFill>
              </a:rPr>
              <a:t> of key megatrends for scenario development, and provided insight into lead times for strategic responses</a:t>
            </a:r>
            <a:endParaRPr lang="en-US" sz="1400" dirty="0" smtClean="0">
              <a:solidFill>
                <a:srgbClr val="575757"/>
              </a:solidFill>
            </a:endParaRPr>
          </a:p>
        </p:txBody>
      </p:sp>
      <p:sp>
        <p:nvSpPr>
          <p:cNvPr id="32" name="Oval 31"/>
          <p:cNvSpPr/>
          <p:nvPr/>
        </p:nvSpPr>
        <p:spPr>
          <a:xfrm>
            <a:off x="1344572" y="1791532"/>
            <a:ext cx="1683257" cy="1663375"/>
          </a:xfrm>
          <a:prstGeom prst="ellipse">
            <a:avLst/>
          </a:prstGeom>
          <a:grpFill/>
          <a:ln w="28575">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30" name="Group 29"/>
          <p:cNvGrpSpPr>
            <a:grpSpLocks noChangeAspect="1"/>
          </p:cNvGrpSpPr>
          <p:nvPr/>
        </p:nvGrpSpPr>
        <p:grpSpPr>
          <a:xfrm>
            <a:off x="1638896" y="2075916"/>
            <a:ext cx="1094609" cy="1094608"/>
            <a:chOff x="5273675" y="2570163"/>
            <a:chExt cx="1646238" cy="1646237"/>
          </a:xfrm>
        </p:grpSpPr>
        <p:sp>
          <p:nvSpPr>
            <p:cNvPr id="31" name="AutoShape 40"/>
            <p:cNvSpPr>
              <a:spLocks noChangeAspect="1" noChangeArrowheads="1" noTextEdit="1"/>
            </p:cNvSpPr>
            <p:nvPr/>
          </p:nvSpPr>
          <p:spPr bwMode="auto">
            <a:xfrm>
              <a:off x="5273675" y="2570163"/>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3" name="Group 32"/>
            <p:cNvGrpSpPr/>
            <p:nvPr/>
          </p:nvGrpSpPr>
          <p:grpSpPr>
            <a:xfrm>
              <a:off x="5424488" y="2741613"/>
              <a:ext cx="1347788" cy="1303337"/>
              <a:chOff x="5424488" y="2741613"/>
              <a:chExt cx="1347788" cy="1303337"/>
            </a:xfrm>
          </p:grpSpPr>
          <p:sp>
            <p:nvSpPr>
              <p:cNvPr id="34" name="Freeform 42"/>
              <p:cNvSpPr>
                <a:spLocks noEditPoints="1"/>
              </p:cNvSpPr>
              <p:nvPr/>
            </p:nvSpPr>
            <p:spPr bwMode="auto">
              <a:xfrm>
                <a:off x="5424488" y="2967038"/>
                <a:ext cx="1347788" cy="573087"/>
              </a:xfrm>
              <a:custGeom>
                <a:avLst/>
                <a:gdLst>
                  <a:gd name="T0" fmla="*/ 119 w 1886"/>
                  <a:gd name="T1" fmla="*/ 42 h 802"/>
                  <a:gd name="T2" fmla="*/ 45 w 1886"/>
                  <a:gd name="T3" fmla="*/ 116 h 802"/>
                  <a:gd name="T4" fmla="*/ 45 w 1886"/>
                  <a:gd name="T5" fmla="*/ 685 h 802"/>
                  <a:gd name="T6" fmla="*/ 119 w 1886"/>
                  <a:gd name="T7" fmla="*/ 760 h 802"/>
                  <a:gd name="T8" fmla="*/ 1584 w 1886"/>
                  <a:gd name="T9" fmla="*/ 760 h 802"/>
                  <a:gd name="T10" fmla="*/ 1646 w 1886"/>
                  <a:gd name="T11" fmla="*/ 724 h 802"/>
                  <a:gd name="T12" fmla="*/ 1823 w 1886"/>
                  <a:gd name="T13" fmla="*/ 440 h 802"/>
                  <a:gd name="T14" fmla="*/ 1823 w 1886"/>
                  <a:gd name="T15" fmla="*/ 361 h 802"/>
                  <a:gd name="T16" fmla="*/ 1646 w 1886"/>
                  <a:gd name="T17" fmla="*/ 77 h 802"/>
                  <a:gd name="T18" fmla="*/ 1584 w 1886"/>
                  <a:gd name="T19" fmla="*/ 42 h 802"/>
                  <a:gd name="T20" fmla="*/ 119 w 1886"/>
                  <a:gd name="T21" fmla="*/ 42 h 802"/>
                  <a:gd name="T22" fmla="*/ 118 w 1886"/>
                  <a:gd name="T23" fmla="*/ 0 h 802"/>
                  <a:gd name="T24" fmla="*/ 1586 w 1886"/>
                  <a:gd name="T25" fmla="*/ 0 h 802"/>
                  <a:gd name="T26" fmla="*/ 1686 w 1886"/>
                  <a:gd name="T27" fmla="*/ 55 h 802"/>
                  <a:gd name="T28" fmla="*/ 1862 w 1886"/>
                  <a:gd name="T29" fmla="*/ 338 h 802"/>
                  <a:gd name="T30" fmla="*/ 1862 w 1886"/>
                  <a:gd name="T31" fmla="*/ 463 h 802"/>
                  <a:gd name="T32" fmla="*/ 1686 w 1886"/>
                  <a:gd name="T33" fmla="*/ 746 h 802"/>
                  <a:gd name="T34" fmla="*/ 1586 w 1886"/>
                  <a:gd name="T35" fmla="*/ 802 h 802"/>
                  <a:gd name="T36" fmla="*/ 118 w 1886"/>
                  <a:gd name="T37" fmla="*/ 802 h 802"/>
                  <a:gd name="T38" fmla="*/ 0 w 1886"/>
                  <a:gd name="T39" fmla="*/ 684 h 802"/>
                  <a:gd name="T40" fmla="*/ 0 w 1886"/>
                  <a:gd name="T41" fmla="*/ 117 h 802"/>
                  <a:gd name="T42" fmla="*/ 118 w 1886"/>
                  <a:gd name="T43"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6" h="802">
                    <a:moveTo>
                      <a:pt x="119" y="42"/>
                    </a:moveTo>
                    <a:cubicBezTo>
                      <a:pt x="78" y="42"/>
                      <a:pt x="45" y="75"/>
                      <a:pt x="45" y="116"/>
                    </a:cubicBezTo>
                    <a:cubicBezTo>
                      <a:pt x="45" y="685"/>
                      <a:pt x="45" y="685"/>
                      <a:pt x="45" y="685"/>
                    </a:cubicBezTo>
                    <a:cubicBezTo>
                      <a:pt x="45" y="726"/>
                      <a:pt x="78" y="760"/>
                      <a:pt x="119" y="760"/>
                    </a:cubicBezTo>
                    <a:cubicBezTo>
                      <a:pt x="1584" y="760"/>
                      <a:pt x="1584" y="760"/>
                      <a:pt x="1584" y="760"/>
                    </a:cubicBezTo>
                    <a:cubicBezTo>
                      <a:pt x="1609" y="760"/>
                      <a:pt x="1633" y="747"/>
                      <a:pt x="1646" y="724"/>
                    </a:cubicBezTo>
                    <a:cubicBezTo>
                      <a:pt x="1823" y="440"/>
                      <a:pt x="1823" y="440"/>
                      <a:pt x="1823" y="440"/>
                    </a:cubicBezTo>
                    <a:cubicBezTo>
                      <a:pt x="1837" y="416"/>
                      <a:pt x="1837" y="385"/>
                      <a:pt x="1823" y="361"/>
                    </a:cubicBezTo>
                    <a:cubicBezTo>
                      <a:pt x="1646" y="77"/>
                      <a:pt x="1646" y="77"/>
                      <a:pt x="1646" y="77"/>
                    </a:cubicBezTo>
                    <a:cubicBezTo>
                      <a:pt x="1633" y="55"/>
                      <a:pt x="1609" y="42"/>
                      <a:pt x="1584" y="42"/>
                    </a:cubicBezTo>
                    <a:cubicBezTo>
                      <a:pt x="119" y="42"/>
                      <a:pt x="119" y="42"/>
                      <a:pt x="119" y="42"/>
                    </a:cubicBezTo>
                    <a:close/>
                    <a:moveTo>
                      <a:pt x="118" y="0"/>
                    </a:moveTo>
                    <a:cubicBezTo>
                      <a:pt x="1586" y="0"/>
                      <a:pt x="1586" y="0"/>
                      <a:pt x="1586" y="0"/>
                    </a:cubicBezTo>
                    <a:cubicBezTo>
                      <a:pt x="1627" y="0"/>
                      <a:pt x="1664" y="21"/>
                      <a:pt x="1686" y="55"/>
                    </a:cubicBezTo>
                    <a:cubicBezTo>
                      <a:pt x="1862" y="338"/>
                      <a:pt x="1862" y="338"/>
                      <a:pt x="1862" y="338"/>
                    </a:cubicBezTo>
                    <a:cubicBezTo>
                      <a:pt x="1886" y="376"/>
                      <a:pt x="1886" y="425"/>
                      <a:pt x="1862" y="463"/>
                    </a:cubicBezTo>
                    <a:cubicBezTo>
                      <a:pt x="1686" y="746"/>
                      <a:pt x="1686" y="746"/>
                      <a:pt x="1686" y="746"/>
                    </a:cubicBezTo>
                    <a:cubicBezTo>
                      <a:pt x="1664" y="781"/>
                      <a:pt x="1627" y="802"/>
                      <a:pt x="1586" y="802"/>
                    </a:cubicBezTo>
                    <a:cubicBezTo>
                      <a:pt x="118" y="802"/>
                      <a:pt x="118" y="802"/>
                      <a:pt x="118" y="802"/>
                    </a:cubicBezTo>
                    <a:cubicBezTo>
                      <a:pt x="53" y="802"/>
                      <a:pt x="0" y="749"/>
                      <a:pt x="0" y="684"/>
                    </a:cubicBezTo>
                    <a:cubicBezTo>
                      <a:pt x="0" y="117"/>
                      <a:pt x="0" y="117"/>
                      <a:pt x="0" y="117"/>
                    </a:cubicBezTo>
                    <a:cubicBezTo>
                      <a:pt x="0" y="52"/>
                      <a:pt x="53" y="0"/>
                      <a:pt x="118"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p:cNvSpPr>
              <p:nvPr/>
            </p:nvSpPr>
            <p:spPr bwMode="auto">
              <a:xfrm>
                <a:off x="5514975" y="2741613"/>
                <a:ext cx="1076325" cy="1303337"/>
              </a:xfrm>
              <a:custGeom>
                <a:avLst/>
                <a:gdLst>
                  <a:gd name="connsiteX0" fmla="*/ 581026 w 1076325"/>
                  <a:gd name="connsiteY0" fmla="*/ 876300 h 1303337"/>
                  <a:gd name="connsiteX1" fmla="*/ 541338 w 1076325"/>
                  <a:gd name="connsiteY1" fmla="*/ 915988 h 1303337"/>
                  <a:gd name="connsiteX2" fmla="*/ 581026 w 1076325"/>
                  <a:gd name="connsiteY2" fmla="*/ 955676 h 1303337"/>
                  <a:gd name="connsiteX3" fmla="*/ 620714 w 1076325"/>
                  <a:gd name="connsiteY3" fmla="*/ 915988 h 1303337"/>
                  <a:gd name="connsiteX4" fmla="*/ 581026 w 1076325"/>
                  <a:gd name="connsiteY4" fmla="*/ 876300 h 1303337"/>
                  <a:gd name="connsiteX5" fmla="*/ 484007 w 1076325"/>
                  <a:gd name="connsiteY5" fmla="*/ 830262 h 1303337"/>
                  <a:gd name="connsiteX6" fmla="*/ 678044 w 1076325"/>
                  <a:gd name="connsiteY6" fmla="*/ 830262 h 1303337"/>
                  <a:gd name="connsiteX7" fmla="*/ 693738 w 1076325"/>
                  <a:gd name="connsiteY7" fmla="*/ 845936 h 1303337"/>
                  <a:gd name="connsiteX8" fmla="*/ 693738 w 1076325"/>
                  <a:gd name="connsiteY8" fmla="*/ 1287663 h 1303337"/>
                  <a:gd name="connsiteX9" fmla="*/ 678044 w 1076325"/>
                  <a:gd name="connsiteY9" fmla="*/ 1303337 h 1303337"/>
                  <a:gd name="connsiteX10" fmla="*/ 484007 w 1076325"/>
                  <a:gd name="connsiteY10" fmla="*/ 1303337 h 1303337"/>
                  <a:gd name="connsiteX11" fmla="*/ 468313 w 1076325"/>
                  <a:gd name="connsiteY11" fmla="*/ 1287663 h 1303337"/>
                  <a:gd name="connsiteX12" fmla="*/ 468313 w 1076325"/>
                  <a:gd name="connsiteY12" fmla="*/ 845936 h 1303337"/>
                  <a:gd name="connsiteX13" fmla="*/ 484007 w 1076325"/>
                  <a:gd name="connsiteY13" fmla="*/ 830262 h 1303337"/>
                  <a:gd name="connsiteX14" fmla="*/ 810793 w 1076325"/>
                  <a:gd name="connsiteY14" fmla="*/ 436562 h 1303337"/>
                  <a:gd name="connsiteX15" fmla="*/ 796925 w 1076325"/>
                  <a:gd name="connsiteY15" fmla="*/ 437965 h 1303337"/>
                  <a:gd name="connsiteX16" fmla="*/ 796925 w 1076325"/>
                  <a:gd name="connsiteY16" fmla="*/ 496186 h 1303337"/>
                  <a:gd name="connsiteX17" fmla="*/ 813713 w 1076325"/>
                  <a:gd name="connsiteY17" fmla="*/ 496887 h 1303337"/>
                  <a:gd name="connsiteX18" fmla="*/ 849477 w 1076325"/>
                  <a:gd name="connsiteY18" fmla="*/ 490574 h 1303337"/>
                  <a:gd name="connsiteX19" fmla="*/ 860425 w 1076325"/>
                  <a:gd name="connsiteY19" fmla="*/ 464620 h 1303337"/>
                  <a:gd name="connsiteX20" fmla="*/ 848747 w 1076325"/>
                  <a:gd name="connsiteY20" fmla="*/ 442875 h 1303337"/>
                  <a:gd name="connsiteX21" fmla="*/ 810793 w 1076325"/>
                  <a:gd name="connsiteY21" fmla="*/ 436562 h 1303337"/>
                  <a:gd name="connsiteX22" fmla="*/ 939800 w 1076325"/>
                  <a:gd name="connsiteY22" fmla="*/ 403225 h 1303337"/>
                  <a:gd name="connsiteX23" fmla="*/ 1076325 w 1076325"/>
                  <a:gd name="connsiteY23" fmla="*/ 403225 h 1303337"/>
                  <a:gd name="connsiteX24" fmla="*/ 1076325 w 1076325"/>
                  <a:gd name="connsiteY24" fmla="*/ 437490 h 1303337"/>
                  <a:gd name="connsiteX25" fmla="*/ 977684 w 1076325"/>
                  <a:gd name="connsiteY25" fmla="*/ 437490 h 1303337"/>
                  <a:gd name="connsiteX26" fmla="*/ 977684 w 1076325"/>
                  <a:gd name="connsiteY26" fmla="*/ 487459 h 1303337"/>
                  <a:gd name="connsiteX27" fmla="*/ 1048448 w 1076325"/>
                  <a:gd name="connsiteY27" fmla="*/ 487459 h 1303337"/>
                  <a:gd name="connsiteX28" fmla="*/ 1048448 w 1076325"/>
                  <a:gd name="connsiteY28" fmla="*/ 519581 h 1303337"/>
                  <a:gd name="connsiteX29" fmla="*/ 977684 w 1076325"/>
                  <a:gd name="connsiteY29" fmla="*/ 519581 h 1303337"/>
                  <a:gd name="connsiteX30" fmla="*/ 977684 w 1076325"/>
                  <a:gd name="connsiteY30" fmla="*/ 582400 h 1303337"/>
                  <a:gd name="connsiteX31" fmla="*/ 1074896 w 1076325"/>
                  <a:gd name="connsiteY31" fmla="*/ 582400 h 1303337"/>
                  <a:gd name="connsiteX32" fmla="*/ 1074896 w 1076325"/>
                  <a:gd name="connsiteY32" fmla="*/ 615950 h 1303337"/>
                  <a:gd name="connsiteX33" fmla="*/ 939800 w 1076325"/>
                  <a:gd name="connsiteY33" fmla="*/ 615950 h 1303337"/>
                  <a:gd name="connsiteX34" fmla="*/ 939800 w 1076325"/>
                  <a:gd name="connsiteY34" fmla="*/ 403225 h 1303337"/>
                  <a:gd name="connsiteX35" fmla="*/ 557213 w 1076325"/>
                  <a:gd name="connsiteY35" fmla="*/ 403225 h 1303337"/>
                  <a:gd name="connsiteX36" fmla="*/ 595113 w 1076325"/>
                  <a:gd name="connsiteY36" fmla="*/ 403225 h 1303337"/>
                  <a:gd name="connsiteX37" fmla="*/ 595113 w 1076325"/>
                  <a:gd name="connsiteY37" fmla="*/ 549036 h 1303337"/>
                  <a:gd name="connsiteX38" fmla="*/ 605124 w 1076325"/>
                  <a:gd name="connsiteY38" fmla="*/ 577049 h 1303337"/>
                  <a:gd name="connsiteX39" fmla="*/ 634443 w 1076325"/>
                  <a:gd name="connsiteY39" fmla="*/ 587823 h 1303337"/>
                  <a:gd name="connsiteX40" fmla="*/ 666622 w 1076325"/>
                  <a:gd name="connsiteY40" fmla="*/ 577767 h 1303337"/>
                  <a:gd name="connsiteX41" fmla="*/ 678063 w 1076325"/>
                  <a:gd name="connsiteY41" fmla="*/ 548317 h 1303337"/>
                  <a:gd name="connsiteX42" fmla="*/ 678063 w 1076325"/>
                  <a:gd name="connsiteY42" fmla="*/ 403225 h 1303337"/>
                  <a:gd name="connsiteX43" fmla="*/ 715963 w 1076325"/>
                  <a:gd name="connsiteY43" fmla="*/ 403225 h 1303337"/>
                  <a:gd name="connsiteX44" fmla="*/ 715963 w 1076325"/>
                  <a:gd name="connsiteY44" fmla="*/ 551191 h 1303337"/>
                  <a:gd name="connsiteX45" fmla="*/ 693795 w 1076325"/>
                  <a:gd name="connsiteY45" fmla="*/ 602907 h 1303337"/>
                  <a:gd name="connsiteX46" fmla="*/ 634443 w 1076325"/>
                  <a:gd name="connsiteY46" fmla="*/ 622300 h 1303337"/>
                  <a:gd name="connsiteX47" fmla="*/ 577236 w 1076325"/>
                  <a:gd name="connsiteY47" fmla="*/ 603625 h 1303337"/>
                  <a:gd name="connsiteX48" fmla="*/ 557213 w 1076325"/>
                  <a:gd name="connsiteY48" fmla="*/ 551191 h 1303337"/>
                  <a:gd name="connsiteX49" fmla="*/ 557213 w 1076325"/>
                  <a:gd name="connsiteY49" fmla="*/ 403225 h 1303337"/>
                  <a:gd name="connsiteX50" fmla="*/ 357188 w 1076325"/>
                  <a:gd name="connsiteY50" fmla="*/ 403225 h 1303337"/>
                  <a:gd name="connsiteX51" fmla="*/ 531813 w 1076325"/>
                  <a:gd name="connsiteY51" fmla="*/ 403225 h 1303337"/>
                  <a:gd name="connsiteX52" fmla="*/ 531813 w 1076325"/>
                  <a:gd name="connsiteY52" fmla="*/ 437490 h 1303337"/>
                  <a:gd name="connsiteX53" fmla="*/ 461537 w 1076325"/>
                  <a:gd name="connsiteY53" fmla="*/ 437490 h 1303337"/>
                  <a:gd name="connsiteX54" fmla="*/ 461537 w 1076325"/>
                  <a:gd name="connsiteY54" fmla="*/ 615950 h 1303337"/>
                  <a:gd name="connsiteX55" fmla="*/ 423914 w 1076325"/>
                  <a:gd name="connsiteY55" fmla="*/ 615950 h 1303337"/>
                  <a:gd name="connsiteX56" fmla="*/ 423914 w 1076325"/>
                  <a:gd name="connsiteY56" fmla="*/ 437490 h 1303337"/>
                  <a:gd name="connsiteX57" fmla="*/ 357188 w 1076325"/>
                  <a:gd name="connsiteY57" fmla="*/ 437490 h 1303337"/>
                  <a:gd name="connsiteX58" fmla="*/ 357188 w 1076325"/>
                  <a:gd name="connsiteY58" fmla="*/ 403225 h 1303337"/>
                  <a:gd name="connsiteX59" fmla="*/ 173038 w 1076325"/>
                  <a:gd name="connsiteY59" fmla="*/ 403225 h 1303337"/>
                  <a:gd name="connsiteX60" fmla="*/ 210938 w 1076325"/>
                  <a:gd name="connsiteY60" fmla="*/ 403225 h 1303337"/>
                  <a:gd name="connsiteX61" fmla="*/ 210938 w 1076325"/>
                  <a:gd name="connsiteY61" fmla="*/ 549036 h 1303337"/>
                  <a:gd name="connsiteX62" fmla="*/ 220949 w 1076325"/>
                  <a:gd name="connsiteY62" fmla="*/ 577049 h 1303337"/>
                  <a:gd name="connsiteX63" fmla="*/ 250267 w 1076325"/>
                  <a:gd name="connsiteY63" fmla="*/ 587823 h 1303337"/>
                  <a:gd name="connsiteX64" fmla="*/ 281731 w 1076325"/>
                  <a:gd name="connsiteY64" fmla="*/ 577767 h 1303337"/>
                  <a:gd name="connsiteX65" fmla="*/ 293888 w 1076325"/>
                  <a:gd name="connsiteY65" fmla="*/ 548317 h 1303337"/>
                  <a:gd name="connsiteX66" fmla="*/ 293888 w 1076325"/>
                  <a:gd name="connsiteY66" fmla="*/ 403225 h 1303337"/>
                  <a:gd name="connsiteX67" fmla="*/ 331788 w 1076325"/>
                  <a:gd name="connsiteY67" fmla="*/ 403225 h 1303337"/>
                  <a:gd name="connsiteX68" fmla="*/ 331788 w 1076325"/>
                  <a:gd name="connsiteY68" fmla="*/ 551191 h 1303337"/>
                  <a:gd name="connsiteX69" fmla="*/ 309620 w 1076325"/>
                  <a:gd name="connsiteY69" fmla="*/ 602907 h 1303337"/>
                  <a:gd name="connsiteX70" fmla="*/ 250267 w 1076325"/>
                  <a:gd name="connsiteY70" fmla="*/ 622300 h 1303337"/>
                  <a:gd name="connsiteX71" fmla="*/ 193060 w 1076325"/>
                  <a:gd name="connsiteY71" fmla="*/ 603625 h 1303337"/>
                  <a:gd name="connsiteX72" fmla="*/ 173038 w 1076325"/>
                  <a:gd name="connsiteY72" fmla="*/ 551191 h 1303337"/>
                  <a:gd name="connsiteX73" fmla="*/ 173038 w 1076325"/>
                  <a:gd name="connsiteY73" fmla="*/ 403225 h 1303337"/>
                  <a:gd name="connsiteX74" fmla="*/ 0 w 1076325"/>
                  <a:gd name="connsiteY74" fmla="*/ 403225 h 1303337"/>
                  <a:gd name="connsiteX75" fmla="*/ 139700 w 1076325"/>
                  <a:gd name="connsiteY75" fmla="*/ 403225 h 1303337"/>
                  <a:gd name="connsiteX76" fmla="*/ 139700 w 1076325"/>
                  <a:gd name="connsiteY76" fmla="*/ 437490 h 1303337"/>
                  <a:gd name="connsiteX77" fmla="*/ 37776 w 1076325"/>
                  <a:gd name="connsiteY77" fmla="*/ 437490 h 1303337"/>
                  <a:gd name="connsiteX78" fmla="*/ 37776 w 1076325"/>
                  <a:gd name="connsiteY78" fmla="*/ 487459 h 1303337"/>
                  <a:gd name="connsiteX79" fmla="*/ 111902 w 1076325"/>
                  <a:gd name="connsiteY79" fmla="*/ 487459 h 1303337"/>
                  <a:gd name="connsiteX80" fmla="*/ 111902 w 1076325"/>
                  <a:gd name="connsiteY80" fmla="*/ 519581 h 1303337"/>
                  <a:gd name="connsiteX81" fmla="*/ 37776 w 1076325"/>
                  <a:gd name="connsiteY81" fmla="*/ 519581 h 1303337"/>
                  <a:gd name="connsiteX82" fmla="*/ 37776 w 1076325"/>
                  <a:gd name="connsiteY82" fmla="*/ 615950 h 1303337"/>
                  <a:gd name="connsiteX83" fmla="*/ 0 w 1076325"/>
                  <a:gd name="connsiteY83" fmla="*/ 615950 h 1303337"/>
                  <a:gd name="connsiteX84" fmla="*/ 0 w 1076325"/>
                  <a:gd name="connsiteY84" fmla="*/ 403225 h 1303337"/>
                  <a:gd name="connsiteX85" fmla="*/ 819678 w 1076325"/>
                  <a:gd name="connsiteY85" fmla="*/ 401637 h 1303337"/>
                  <a:gd name="connsiteX86" fmla="*/ 900363 w 1076325"/>
                  <a:gd name="connsiteY86" fmla="*/ 465216 h 1303337"/>
                  <a:gd name="connsiteX87" fmla="*/ 888939 w 1076325"/>
                  <a:gd name="connsiteY87" fmla="*/ 498792 h 1303337"/>
                  <a:gd name="connsiteX88" fmla="*/ 860378 w 1076325"/>
                  <a:gd name="connsiteY88" fmla="*/ 520937 h 1303337"/>
                  <a:gd name="connsiteX89" fmla="*/ 923926 w 1076325"/>
                  <a:gd name="connsiteY89" fmla="*/ 615949 h 1303337"/>
                  <a:gd name="connsiteX90" fmla="*/ 879656 w 1076325"/>
                  <a:gd name="connsiteY90" fmla="*/ 615949 h 1303337"/>
                  <a:gd name="connsiteX91" fmla="*/ 823962 w 1076325"/>
                  <a:gd name="connsiteY91" fmla="*/ 528796 h 1303337"/>
                  <a:gd name="connsiteX92" fmla="*/ 799685 w 1076325"/>
                  <a:gd name="connsiteY92" fmla="*/ 528081 h 1303337"/>
                  <a:gd name="connsiteX93" fmla="*/ 799685 w 1076325"/>
                  <a:gd name="connsiteY93" fmla="*/ 615949 h 1303337"/>
                  <a:gd name="connsiteX94" fmla="*/ 760413 w 1076325"/>
                  <a:gd name="connsiteY94" fmla="*/ 615949 h 1303337"/>
                  <a:gd name="connsiteX95" fmla="*/ 760413 w 1076325"/>
                  <a:gd name="connsiteY95" fmla="*/ 403780 h 1303337"/>
                  <a:gd name="connsiteX96" fmla="*/ 784690 w 1076325"/>
                  <a:gd name="connsiteY96" fmla="*/ 403066 h 1303337"/>
                  <a:gd name="connsiteX97" fmla="*/ 819678 w 1076325"/>
                  <a:gd name="connsiteY97" fmla="*/ 401637 h 1303337"/>
                  <a:gd name="connsiteX98" fmla="*/ 581026 w 1076325"/>
                  <a:gd name="connsiteY98" fmla="*/ 63500 h 1303337"/>
                  <a:gd name="connsiteX99" fmla="*/ 541338 w 1076325"/>
                  <a:gd name="connsiteY99" fmla="*/ 103188 h 1303337"/>
                  <a:gd name="connsiteX100" fmla="*/ 581026 w 1076325"/>
                  <a:gd name="connsiteY100" fmla="*/ 142876 h 1303337"/>
                  <a:gd name="connsiteX101" fmla="*/ 620714 w 1076325"/>
                  <a:gd name="connsiteY101" fmla="*/ 103188 h 1303337"/>
                  <a:gd name="connsiteX102" fmla="*/ 581026 w 1076325"/>
                  <a:gd name="connsiteY102" fmla="*/ 63500 h 1303337"/>
                  <a:gd name="connsiteX103" fmla="*/ 581739 w 1076325"/>
                  <a:gd name="connsiteY103" fmla="*/ 0 h 1303337"/>
                  <a:gd name="connsiteX104" fmla="*/ 680184 w 1076325"/>
                  <a:gd name="connsiteY104" fmla="*/ 14293 h 1303337"/>
                  <a:gd name="connsiteX105" fmla="*/ 693738 w 1076325"/>
                  <a:gd name="connsiteY105" fmla="*/ 37163 h 1303337"/>
                  <a:gd name="connsiteX106" fmla="*/ 693738 w 1076325"/>
                  <a:gd name="connsiteY106" fmla="*/ 177952 h 1303337"/>
                  <a:gd name="connsiteX107" fmla="*/ 678044 w 1076325"/>
                  <a:gd name="connsiteY107" fmla="*/ 193675 h 1303337"/>
                  <a:gd name="connsiteX108" fmla="*/ 484007 w 1076325"/>
                  <a:gd name="connsiteY108" fmla="*/ 193675 h 1303337"/>
                  <a:gd name="connsiteX109" fmla="*/ 468313 w 1076325"/>
                  <a:gd name="connsiteY109" fmla="*/ 177952 h 1303337"/>
                  <a:gd name="connsiteX110" fmla="*/ 468313 w 1076325"/>
                  <a:gd name="connsiteY110" fmla="*/ 37163 h 1303337"/>
                  <a:gd name="connsiteX111" fmla="*/ 482581 w 1076325"/>
                  <a:gd name="connsiteY111" fmla="*/ 14293 h 1303337"/>
                  <a:gd name="connsiteX112" fmla="*/ 581739 w 1076325"/>
                  <a:gd name="connsiteY112" fmla="*/ 0 h 13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076325" h="1303337">
                    <a:moveTo>
                      <a:pt x="581026" y="876300"/>
                    </a:moveTo>
                    <a:cubicBezTo>
                      <a:pt x="559107" y="876300"/>
                      <a:pt x="541338" y="894069"/>
                      <a:pt x="541338" y="915988"/>
                    </a:cubicBezTo>
                    <a:cubicBezTo>
                      <a:pt x="541338" y="937907"/>
                      <a:pt x="559107" y="955676"/>
                      <a:pt x="581026" y="955676"/>
                    </a:cubicBezTo>
                    <a:cubicBezTo>
                      <a:pt x="602945" y="955676"/>
                      <a:pt x="620714" y="937907"/>
                      <a:pt x="620714" y="915988"/>
                    </a:cubicBezTo>
                    <a:cubicBezTo>
                      <a:pt x="620714" y="894069"/>
                      <a:pt x="602945" y="876300"/>
                      <a:pt x="581026" y="876300"/>
                    </a:cubicBezTo>
                    <a:close/>
                    <a:moveTo>
                      <a:pt x="484007" y="830262"/>
                    </a:moveTo>
                    <a:cubicBezTo>
                      <a:pt x="484007" y="830262"/>
                      <a:pt x="484007" y="830262"/>
                      <a:pt x="678044" y="830262"/>
                    </a:cubicBezTo>
                    <a:cubicBezTo>
                      <a:pt x="686605" y="830262"/>
                      <a:pt x="693738" y="837387"/>
                      <a:pt x="693738" y="845936"/>
                    </a:cubicBezTo>
                    <a:cubicBezTo>
                      <a:pt x="693738" y="845936"/>
                      <a:pt x="693738" y="845936"/>
                      <a:pt x="693738" y="1287663"/>
                    </a:cubicBezTo>
                    <a:cubicBezTo>
                      <a:pt x="693738" y="1296213"/>
                      <a:pt x="686605" y="1303337"/>
                      <a:pt x="678044" y="1303337"/>
                    </a:cubicBezTo>
                    <a:cubicBezTo>
                      <a:pt x="678044" y="1303337"/>
                      <a:pt x="678044" y="1303337"/>
                      <a:pt x="484007" y="1303337"/>
                    </a:cubicBezTo>
                    <a:cubicBezTo>
                      <a:pt x="475447" y="1303337"/>
                      <a:pt x="468313" y="1296213"/>
                      <a:pt x="468313" y="1287663"/>
                    </a:cubicBezTo>
                    <a:cubicBezTo>
                      <a:pt x="468313" y="1287663"/>
                      <a:pt x="468313" y="1287663"/>
                      <a:pt x="468313" y="845936"/>
                    </a:cubicBezTo>
                    <a:cubicBezTo>
                      <a:pt x="468313" y="837387"/>
                      <a:pt x="475447" y="830262"/>
                      <a:pt x="484007" y="830262"/>
                    </a:cubicBezTo>
                    <a:close/>
                    <a:moveTo>
                      <a:pt x="810793" y="436562"/>
                    </a:moveTo>
                    <a:cubicBezTo>
                      <a:pt x="806414" y="436562"/>
                      <a:pt x="801305" y="437264"/>
                      <a:pt x="796925" y="437965"/>
                    </a:cubicBezTo>
                    <a:cubicBezTo>
                      <a:pt x="796925" y="437965"/>
                      <a:pt x="796925" y="437965"/>
                      <a:pt x="796925" y="496186"/>
                    </a:cubicBezTo>
                    <a:cubicBezTo>
                      <a:pt x="804954" y="496186"/>
                      <a:pt x="810063" y="496887"/>
                      <a:pt x="813713" y="496887"/>
                    </a:cubicBezTo>
                    <a:cubicBezTo>
                      <a:pt x="830500" y="496887"/>
                      <a:pt x="842178" y="494783"/>
                      <a:pt x="849477" y="490574"/>
                    </a:cubicBezTo>
                    <a:cubicBezTo>
                      <a:pt x="856776" y="485664"/>
                      <a:pt x="860425" y="477246"/>
                      <a:pt x="860425" y="464620"/>
                    </a:cubicBezTo>
                    <a:cubicBezTo>
                      <a:pt x="860425" y="454098"/>
                      <a:pt x="856776" y="447084"/>
                      <a:pt x="848747" y="442875"/>
                    </a:cubicBezTo>
                    <a:cubicBezTo>
                      <a:pt x="840718" y="438666"/>
                      <a:pt x="828310" y="436562"/>
                      <a:pt x="810793" y="436562"/>
                    </a:cubicBezTo>
                    <a:close/>
                    <a:moveTo>
                      <a:pt x="939800" y="403225"/>
                    </a:moveTo>
                    <a:cubicBezTo>
                      <a:pt x="1076325" y="403225"/>
                      <a:pt x="1076325" y="403225"/>
                      <a:pt x="1076325" y="403225"/>
                    </a:cubicBezTo>
                    <a:cubicBezTo>
                      <a:pt x="1076325" y="437490"/>
                      <a:pt x="1076325" y="437490"/>
                      <a:pt x="1076325" y="437490"/>
                    </a:cubicBezTo>
                    <a:cubicBezTo>
                      <a:pt x="977684" y="437490"/>
                      <a:pt x="977684" y="437490"/>
                      <a:pt x="977684" y="437490"/>
                    </a:cubicBezTo>
                    <a:cubicBezTo>
                      <a:pt x="977684" y="487459"/>
                      <a:pt x="977684" y="487459"/>
                      <a:pt x="977684" y="487459"/>
                    </a:cubicBezTo>
                    <a:cubicBezTo>
                      <a:pt x="1048448" y="487459"/>
                      <a:pt x="1048448" y="487459"/>
                      <a:pt x="1048448" y="487459"/>
                    </a:cubicBezTo>
                    <a:cubicBezTo>
                      <a:pt x="1048448" y="519581"/>
                      <a:pt x="1048448" y="519581"/>
                      <a:pt x="1048448" y="519581"/>
                    </a:cubicBezTo>
                    <a:cubicBezTo>
                      <a:pt x="977684" y="519581"/>
                      <a:pt x="977684" y="519581"/>
                      <a:pt x="977684" y="519581"/>
                    </a:cubicBezTo>
                    <a:cubicBezTo>
                      <a:pt x="977684" y="582400"/>
                      <a:pt x="977684" y="582400"/>
                      <a:pt x="977684" y="582400"/>
                    </a:cubicBezTo>
                    <a:cubicBezTo>
                      <a:pt x="1074896" y="582400"/>
                      <a:pt x="1074896" y="582400"/>
                      <a:pt x="1074896" y="582400"/>
                    </a:cubicBezTo>
                    <a:cubicBezTo>
                      <a:pt x="1074896" y="615950"/>
                      <a:pt x="1074896" y="615950"/>
                      <a:pt x="1074896" y="615950"/>
                    </a:cubicBezTo>
                    <a:cubicBezTo>
                      <a:pt x="939800" y="615950"/>
                      <a:pt x="939800" y="615950"/>
                      <a:pt x="939800" y="615950"/>
                    </a:cubicBezTo>
                    <a:cubicBezTo>
                      <a:pt x="939800" y="403225"/>
                      <a:pt x="939800" y="403225"/>
                      <a:pt x="939800" y="403225"/>
                    </a:cubicBezTo>
                    <a:close/>
                    <a:moveTo>
                      <a:pt x="557213" y="403225"/>
                    </a:moveTo>
                    <a:cubicBezTo>
                      <a:pt x="595113" y="403225"/>
                      <a:pt x="595113" y="403225"/>
                      <a:pt x="595113" y="403225"/>
                    </a:cubicBezTo>
                    <a:cubicBezTo>
                      <a:pt x="595113" y="549036"/>
                      <a:pt x="595113" y="549036"/>
                      <a:pt x="595113" y="549036"/>
                    </a:cubicBezTo>
                    <a:cubicBezTo>
                      <a:pt x="595113" y="560528"/>
                      <a:pt x="598688" y="569866"/>
                      <a:pt x="605124" y="577049"/>
                    </a:cubicBezTo>
                    <a:cubicBezTo>
                      <a:pt x="612275" y="584231"/>
                      <a:pt x="622286" y="587823"/>
                      <a:pt x="634443" y="587823"/>
                    </a:cubicBezTo>
                    <a:cubicBezTo>
                      <a:pt x="648030" y="587823"/>
                      <a:pt x="658756" y="584950"/>
                      <a:pt x="666622" y="577767"/>
                    </a:cubicBezTo>
                    <a:cubicBezTo>
                      <a:pt x="673773" y="570584"/>
                      <a:pt x="678063" y="560528"/>
                      <a:pt x="678063" y="548317"/>
                    </a:cubicBezTo>
                    <a:cubicBezTo>
                      <a:pt x="678063" y="403225"/>
                      <a:pt x="678063" y="403225"/>
                      <a:pt x="678063" y="403225"/>
                    </a:cubicBezTo>
                    <a:cubicBezTo>
                      <a:pt x="715963" y="403225"/>
                      <a:pt x="715963" y="403225"/>
                      <a:pt x="715963" y="403225"/>
                    </a:cubicBezTo>
                    <a:cubicBezTo>
                      <a:pt x="715963" y="551191"/>
                      <a:pt x="715963" y="551191"/>
                      <a:pt x="715963" y="551191"/>
                    </a:cubicBezTo>
                    <a:cubicBezTo>
                      <a:pt x="715963" y="573457"/>
                      <a:pt x="708097" y="590696"/>
                      <a:pt x="693795" y="602907"/>
                    </a:cubicBezTo>
                    <a:cubicBezTo>
                      <a:pt x="678779" y="615836"/>
                      <a:pt x="659471" y="622300"/>
                      <a:pt x="634443" y="622300"/>
                    </a:cubicBezTo>
                    <a:cubicBezTo>
                      <a:pt x="609415" y="622300"/>
                      <a:pt x="590822" y="615836"/>
                      <a:pt x="577236" y="603625"/>
                    </a:cubicBezTo>
                    <a:cubicBezTo>
                      <a:pt x="563649" y="591414"/>
                      <a:pt x="557213" y="574175"/>
                      <a:pt x="557213" y="551191"/>
                    </a:cubicBezTo>
                    <a:cubicBezTo>
                      <a:pt x="557213" y="403225"/>
                      <a:pt x="557213" y="403225"/>
                      <a:pt x="557213" y="403225"/>
                    </a:cubicBezTo>
                    <a:close/>
                    <a:moveTo>
                      <a:pt x="357188" y="403225"/>
                    </a:moveTo>
                    <a:cubicBezTo>
                      <a:pt x="531813" y="403225"/>
                      <a:pt x="531813" y="403225"/>
                      <a:pt x="531813" y="403225"/>
                    </a:cubicBezTo>
                    <a:cubicBezTo>
                      <a:pt x="531813" y="437490"/>
                      <a:pt x="531813" y="437490"/>
                      <a:pt x="531813" y="437490"/>
                    </a:cubicBezTo>
                    <a:cubicBezTo>
                      <a:pt x="461537" y="437490"/>
                      <a:pt x="461537" y="437490"/>
                      <a:pt x="461537" y="437490"/>
                    </a:cubicBezTo>
                    <a:cubicBezTo>
                      <a:pt x="461537" y="615950"/>
                      <a:pt x="461537" y="615950"/>
                      <a:pt x="461537" y="615950"/>
                    </a:cubicBezTo>
                    <a:cubicBezTo>
                      <a:pt x="423914" y="615950"/>
                      <a:pt x="423914" y="615950"/>
                      <a:pt x="423914" y="615950"/>
                    </a:cubicBezTo>
                    <a:cubicBezTo>
                      <a:pt x="423914" y="437490"/>
                      <a:pt x="423914" y="437490"/>
                      <a:pt x="423914" y="437490"/>
                    </a:cubicBezTo>
                    <a:cubicBezTo>
                      <a:pt x="357188" y="437490"/>
                      <a:pt x="357188" y="437490"/>
                      <a:pt x="357188" y="437490"/>
                    </a:cubicBezTo>
                    <a:cubicBezTo>
                      <a:pt x="357188" y="403225"/>
                      <a:pt x="357188" y="403225"/>
                      <a:pt x="357188" y="403225"/>
                    </a:cubicBezTo>
                    <a:close/>
                    <a:moveTo>
                      <a:pt x="173038" y="403225"/>
                    </a:moveTo>
                    <a:cubicBezTo>
                      <a:pt x="210938" y="403225"/>
                      <a:pt x="210938" y="403225"/>
                      <a:pt x="210938" y="403225"/>
                    </a:cubicBezTo>
                    <a:cubicBezTo>
                      <a:pt x="210938" y="549036"/>
                      <a:pt x="210938" y="549036"/>
                      <a:pt x="210938" y="549036"/>
                    </a:cubicBezTo>
                    <a:cubicBezTo>
                      <a:pt x="210938" y="560528"/>
                      <a:pt x="213798" y="569866"/>
                      <a:pt x="220949" y="577049"/>
                    </a:cubicBezTo>
                    <a:cubicBezTo>
                      <a:pt x="228100" y="584231"/>
                      <a:pt x="238111" y="587823"/>
                      <a:pt x="250267" y="587823"/>
                    </a:cubicBezTo>
                    <a:cubicBezTo>
                      <a:pt x="263854" y="587823"/>
                      <a:pt x="274581" y="584950"/>
                      <a:pt x="281731" y="577767"/>
                    </a:cubicBezTo>
                    <a:cubicBezTo>
                      <a:pt x="289597" y="570584"/>
                      <a:pt x="293888" y="560528"/>
                      <a:pt x="293888" y="548317"/>
                    </a:cubicBezTo>
                    <a:cubicBezTo>
                      <a:pt x="293888" y="403225"/>
                      <a:pt x="293888" y="403225"/>
                      <a:pt x="293888" y="403225"/>
                    </a:cubicBezTo>
                    <a:cubicBezTo>
                      <a:pt x="331788" y="403225"/>
                      <a:pt x="331788" y="403225"/>
                      <a:pt x="331788" y="403225"/>
                    </a:cubicBezTo>
                    <a:cubicBezTo>
                      <a:pt x="331788" y="551191"/>
                      <a:pt x="331788" y="551191"/>
                      <a:pt x="331788" y="551191"/>
                    </a:cubicBezTo>
                    <a:cubicBezTo>
                      <a:pt x="331788" y="573457"/>
                      <a:pt x="323922" y="590696"/>
                      <a:pt x="309620" y="602907"/>
                    </a:cubicBezTo>
                    <a:cubicBezTo>
                      <a:pt x="294603" y="615836"/>
                      <a:pt x="275296" y="622300"/>
                      <a:pt x="250267" y="622300"/>
                    </a:cubicBezTo>
                    <a:cubicBezTo>
                      <a:pt x="225239" y="622300"/>
                      <a:pt x="206647" y="615836"/>
                      <a:pt x="193060" y="603625"/>
                    </a:cubicBezTo>
                    <a:cubicBezTo>
                      <a:pt x="179474" y="591414"/>
                      <a:pt x="173038" y="574175"/>
                      <a:pt x="173038" y="551191"/>
                    </a:cubicBezTo>
                    <a:cubicBezTo>
                      <a:pt x="173038" y="403225"/>
                      <a:pt x="173038" y="403225"/>
                      <a:pt x="173038" y="403225"/>
                    </a:cubicBezTo>
                    <a:close/>
                    <a:moveTo>
                      <a:pt x="0" y="403225"/>
                    </a:moveTo>
                    <a:cubicBezTo>
                      <a:pt x="139700" y="403225"/>
                      <a:pt x="139700" y="403225"/>
                      <a:pt x="139700" y="403225"/>
                    </a:cubicBezTo>
                    <a:cubicBezTo>
                      <a:pt x="139700" y="437490"/>
                      <a:pt x="139700" y="437490"/>
                      <a:pt x="139700" y="437490"/>
                    </a:cubicBezTo>
                    <a:cubicBezTo>
                      <a:pt x="37776" y="437490"/>
                      <a:pt x="37776" y="437490"/>
                      <a:pt x="37776" y="437490"/>
                    </a:cubicBezTo>
                    <a:cubicBezTo>
                      <a:pt x="37776" y="487459"/>
                      <a:pt x="37776" y="487459"/>
                      <a:pt x="37776" y="487459"/>
                    </a:cubicBezTo>
                    <a:cubicBezTo>
                      <a:pt x="111902" y="487459"/>
                      <a:pt x="111902" y="487459"/>
                      <a:pt x="111902" y="487459"/>
                    </a:cubicBezTo>
                    <a:cubicBezTo>
                      <a:pt x="111902" y="519581"/>
                      <a:pt x="111902" y="519581"/>
                      <a:pt x="111902" y="519581"/>
                    </a:cubicBezTo>
                    <a:cubicBezTo>
                      <a:pt x="37776" y="519581"/>
                      <a:pt x="37776" y="519581"/>
                      <a:pt x="37776" y="519581"/>
                    </a:cubicBezTo>
                    <a:cubicBezTo>
                      <a:pt x="37776" y="615950"/>
                      <a:pt x="37776" y="615950"/>
                      <a:pt x="37776" y="615950"/>
                    </a:cubicBezTo>
                    <a:cubicBezTo>
                      <a:pt x="0" y="615950"/>
                      <a:pt x="0" y="615950"/>
                      <a:pt x="0" y="615950"/>
                    </a:cubicBezTo>
                    <a:cubicBezTo>
                      <a:pt x="0" y="403225"/>
                      <a:pt x="0" y="403225"/>
                      <a:pt x="0" y="403225"/>
                    </a:cubicBezTo>
                    <a:close/>
                    <a:moveTo>
                      <a:pt x="819678" y="401637"/>
                    </a:moveTo>
                    <a:cubicBezTo>
                      <a:pt x="873230" y="401637"/>
                      <a:pt x="900363" y="423068"/>
                      <a:pt x="900363" y="465216"/>
                    </a:cubicBezTo>
                    <a:cubicBezTo>
                      <a:pt x="900363" y="476646"/>
                      <a:pt x="896079" y="488076"/>
                      <a:pt x="888939" y="498792"/>
                    </a:cubicBezTo>
                    <a:cubicBezTo>
                      <a:pt x="881084" y="509508"/>
                      <a:pt x="871802" y="516651"/>
                      <a:pt x="860378" y="520937"/>
                    </a:cubicBezTo>
                    <a:cubicBezTo>
                      <a:pt x="860378" y="520937"/>
                      <a:pt x="860378" y="520937"/>
                      <a:pt x="923926" y="615949"/>
                    </a:cubicBezTo>
                    <a:cubicBezTo>
                      <a:pt x="923926" y="615949"/>
                      <a:pt x="923926" y="615949"/>
                      <a:pt x="879656" y="615949"/>
                    </a:cubicBezTo>
                    <a:cubicBezTo>
                      <a:pt x="879656" y="615949"/>
                      <a:pt x="879656" y="615949"/>
                      <a:pt x="823962" y="528796"/>
                    </a:cubicBezTo>
                    <a:cubicBezTo>
                      <a:pt x="818250" y="528796"/>
                      <a:pt x="809681" y="528081"/>
                      <a:pt x="799685" y="528081"/>
                    </a:cubicBezTo>
                    <a:cubicBezTo>
                      <a:pt x="799685" y="528081"/>
                      <a:pt x="799685" y="528081"/>
                      <a:pt x="799685" y="615949"/>
                    </a:cubicBezTo>
                    <a:cubicBezTo>
                      <a:pt x="799685" y="615949"/>
                      <a:pt x="799685" y="615949"/>
                      <a:pt x="760413" y="615949"/>
                    </a:cubicBezTo>
                    <a:cubicBezTo>
                      <a:pt x="760413" y="615949"/>
                      <a:pt x="760413" y="615949"/>
                      <a:pt x="760413" y="403780"/>
                    </a:cubicBezTo>
                    <a:cubicBezTo>
                      <a:pt x="762555" y="403780"/>
                      <a:pt x="770410" y="403780"/>
                      <a:pt x="784690" y="403066"/>
                    </a:cubicBezTo>
                    <a:cubicBezTo>
                      <a:pt x="798971" y="402351"/>
                      <a:pt x="810395" y="401637"/>
                      <a:pt x="819678" y="401637"/>
                    </a:cubicBezTo>
                    <a:close/>
                    <a:moveTo>
                      <a:pt x="581026" y="63500"/>
                    </a:moveTo>
                    <a:cubicBezTo>
                      <a:pt x="559107" y="63500"/>
                      <a:pt x="541338" y="81269"/>
                      <a:pt x="541338" y="103188"/>
                    </a:cubicBezTo>
                    <a:cubicBezTo>
                      <a:pt x="541338" y="125107"/>
                      <a:pt x="559107" y="142876"/>
                      <a:pt x="581026" y="142876"/>
                    </a:cubicBezTo>
                    <a:cubicBezTo>
                      <a:pt x="602945" y="142876"/>
                      <a:pt x="620714" y="125107"/>
                      <a:pt x="620714" y="103188"/>
                    </a:cubicBezTo>
                    <a:cubicBezTo>
                      <a:pt x="620714" y="81269"/>
                      <a:pt x="602945" y="63500"/>
                      <a:pt x="581026" y="63500"/>
                    </a:cubicBezTo>
                    <a:close/>
                    <a:moveTo>
                      <a:pt x="581739" y="0"/>
                    </a:moveTo>
                    <a:cubicBezTo>
                      <a:pt x="653790" y="0"/>
                      <a:pt x="680184" y="14293"/>
                      <a:pt x="680184" y="14293"/>
                    </a:cubicBezTo>
                    <a:cubicBezTo>
                      <a:pt x="687318" y="17867"/>
                      <a:pt x="693738" y="28587"/>
                      <a:pt x="693738" y="37163"/>
                    </a:cubicBezTo>
                    <a:cubicBezTo>
                      <a:pt x="693738" y="37163"/>
                      <a:pt x="693738" y="37163"/>
                      <a:pt x="693738" y="177952"/>
                    </a:cubicBezTo>
                    <a:cubicBezTo>
                      <a:pt x="693738" y="186528"/>
                      <a:pt x="686605" y="193675"/>
                      <a:pt x="678044" y="193675"/>
                    </a:cubicBezTo>
                    <a:cubicBezTo>
                      <a:pt x="678044" y="193675"/>
                      <a:pt x="678044" y="193675"/>
                      <a:pt x="484007" y="193675"/>
                    </a:cubicBezTo>
                    <a:cubicBezTo>
                      <a:pt x="475447" y="193675"/>
                      <a:pt x="468313" y="186528"/>
                      <a:pt x="468313" y="177952"/>
                    </a:cubicBezTo>
                    <a:cubicBezTo>
                      <a:pt x="468313" y="177952"/>
                      <a:pt x="468313" y="177952"/>
                      <a:pt x="468313" y="37163"/>
                    </a:cubicBezTo>
                    <a:cubicBezTo>
                      <a:pt x="468313" y="28587"/>
                      <a:pt x="474734" y="17867"/>
                      <a:pt x="482581" y="14293"/>
                    </a:cubicBezTo>
                    <a:cubicBezTo>
                      <a:pt x="482581" y="14293"/>
                      <a:pt x="508262" y="0"/>
                      <a:pt x="581739"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50" name="Oval 49"/>
          <p:cNvSpPr/>
          <p:nvPr/>
        </p:nvSpPr>
        <p:spPr>
          <a:xfrm>
            <a:off x="5181732" y="1791532"/>
            <a:ext cx="1683257" cy="1663375"/>
          </a:xfrm>
          <a:prstGeom prst="ellipse">
            <a:avLst/>
          </a:prstGeom>
          <a:grpFill/>
          <a:ln w="28575">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66" name="Group 65"/>
          <p:cNvGrpSpPr>
            <a:grpSpLocks noChangeAspect="1"/>
          </p:cNvGrpSpPr>
          <p:nvPr/>
        </p:nvGrpSpPr>
        <p:grpSpPr>
          <a:xfrm>
            <a:off x="5476564" y="2075916"/>
            <a:ext cx="1094608" cy="1094608"/>
            <a:chOff x="5273803" y="2606803"/>
            <a:chExt cx="1645920" cy="1645920"/>
          </a:xfrm>
        </p:grpSpPr>
        <p:sp>
          <p:nvSpPr>
            <p:cNvPr id="67" name="AutoShape 23">
              <a:extLst>
                <a:ext uri="{FF2B5EF4-FFF2-40B4-BE49-F238E27FC236}">
                  <a16:creationId xmlns:a16="http://schemas.microsoft.com/office/drawing/2014/main" id="{2223E742-6BC3-46DF-8D0B-A65A35FD837C}"/>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8" name="Group 67"/>
            <p:cNvGrpSpPr/>
            <p:nvPr/>
          </p:nvGrpSpPr>
          <p:grpSpPr>
            <a:xfrm>
              <a:off x="5484691" y="2758822"/>
              <a:ext cx="1224143" cy="1341882"/>
              <a:chOff x="5355525" y="2801969"/>
              <a:chExt cx="1522662" cy="1670659"/>
            </a:xfrm>
          </p:grpSpPr>
          <p:sp>
            <p:nvSpPr>
              <p:cNvPr id="69" name="Freeform 25">
                <a:extLst>
                  <a:ext uri="{FF2B5EF4-FFF2-40B4-BE49-F238E27FC236}">
                    <a16:creationId xmlns:a16="http://schemas.microsoft.com/office/drawing/2014/main" id="{6A05DAAB-CE48-4DE4-B1B3-210686AAEDBC}"/>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6">
                <a:extLst>
                  <a:ext uri="{FF2B5EF4-FFF2-40B4-BE49-F238E27FC236}">
                    <a16:creationId xmlns:a16="http://schemas.microsoft.com/office/drawing/2014/main" id="{F072E607-07EE-40A8-B1F8-71806F7BE30A}"/>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0" name="Oval 39"/>
          <p:cNvSpPr/>
          <p:nvPr/>
        </p:nvSpPr>
        <p:spPr>
          <a:xfrm>
            <a:off x="9018893" y="1791532"/>
            <a:ext cx="1683257" cy="1663375"/>
          </a:xfrm>
          <a:prstGeom prst="ellipse">
            <a:avLst/>
          </a:prstGeom>
          <a:grpFill/>
          <a:ln w="28575">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89" name="bcgIcons_Prioritization">
            <a:extLst>
              <a:ext uri="{FF2B5EF4-FFF2-40B4-BE49-F238E27FC236}">
                <a16:creationId xmlns:a16="http://schemas.microsoft.com/office/drawing/2014/main" id="{BF011AED-68A5-4A2B-8DFD-6F3B4FD0B407}"/>
              </a:ext>
            </a:extLst>
          </p:cNvPr>
          <p:cNvGrpSpPr>
            <a:grpSpLocks noChangeAspect="1"/>
          </p:cNvGrpSpPr>
          <p:nvPr/>
        </p:nvGrpSpPr>
        <p:grpSpPr bwMode="auto">
          <a:xfrm>
            <a:off x="9385494" y="2126466"/>
            <a:ext cx="992588" cy="993508"/>
            <a:chOff x="1682" y="0"/>
            <a:chExt cx="4316" cy="4320"/>
          </a:xfrm>
        </p:grpSpPr>
        <p:sp>
          <p:nvSpPr>
            <p:cNvPr id="90" name="AutoShape 3">
              <a:extLst>
                <a:ext uri="{FF2B5EF4-FFF2-40B4-BE49-F238E27FC236}">
                  <a16:creationId xmlns:a16="http://schemas.microsoft.com/office/drawing/2014/main" id="{7C250962-4B3E-4400-B63D-D658BDA8A03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5">
              <a:extLst>
                <a:ext uri="{FF2B5EF4-FFF2-40B4-BE49-F238E27FC236}">
                  <a16:creationId xmlns:a16="http://schemas.microsoft.com/office/drawing/2014/main" id="{4545A6CD-66FA-484B-A4EC-D3564F22AD76}"/>
                </a:ext>
              </a:extLst>
            </p:cNvPr>
            <p:cNvSpPr>
              <a:spLocks noEditPoints="1"/>
            </p:cNvSpPr>
            <p:nvPr/>
          </p:nvSpPr>
          <p:spPr bwMode="auto">
            <a:xfrm>
              <a:off x="2074" y="1183"/>
              <a:ext cx="2587" cy="2400"/>
            </a:xfrm>
            <a:custGeom>
              <a:avLst/>
              <a:gdLst>
                <a:gd name="T0" fmla="*/ 348 w 1381"/>
                <a:gd name="T1" fmla="*/ 370 h 1280"/>
                <a:gd name="T2" fmla="*/ 22 w 1381"/>
                <a:gd name="T3" fmla="*/ 370 h 1280"/>
                <a:gd name="T4" fmla="*/ 0 w 1381"/>
                <a:gd name="T5" fmla="*/ 348 h 1280"/>
                <a:gd name="T6" fmla="*/ 0 w 1381"/>
                <a:gd name="T7" fmla="*/ 22 h 1280"/>
                <a:gd name="T8" fmla="*/ 22 w 1381"/>
                <a:gd name="T9" fmla="*/ 0 h 1280"/>
                <a:gd name="T10" fmla="*/ 348 w 1381"/>
                <a:gd name="T11" fmla="*/ 0 h 1280"/>
                <a:gd name="T12" fmla="*/ 370 w 1381"/>
                <a:gd name="T13" fmla="*/ 22 h 1280"/>
                <a:gd name="T14" fmla="*/ 370 w 1381"/>
                <a:gd name="T15" fmla="*/ 348 h 1280"/>
                <a:gd name="T16" fmla="*/ 348 w 1381"/>
                <a:gd name="T17" fmla="*/ 370 h 1280"/>
                <a:gd name="T18" fmla="*/ 44 w 1381"/>
                <a:gd name="T19" fmla="*/ 326 h 1280"/>
                <a:gd name="T20" fmla="*/ 326 w 1381"/>
                <a:gd name="T21" fmla="*/ 326 h 1280"/>
                <a:gd name="T22" fmla="*/ 326 w 1381"/>
                <a:gd name="T23" fmla="*/ 44 h 1280"/>
                <a:gd name="T24" fmla="*/ 44 w 1381"/>
                <a:gd name="T25" fmla="*/ 44 h 1280"/>
                <a:gd name="T26" fmla="*/ 44 w 1381"/>
                <a:gd name="T27" fmla="*/ 326 h 1280"/>
                <a:gd name="T28" fmla="*/ 348 w 1381"/>
                <a:gd name="T29" fmla="*/ 1280 h 1280"/>
                <a:gd name="T30" fmla="*/ 22 w 1381"/>
                <a:gd name="T31" fmla="*/ 1280 h 1280"/>
                <a:gd name="T32" fmla="*/ 0 w 1381"/>
                <a:gd name="T33" fmla="*/ 1258 h 1280"/>
                <a:gd name="T34" fmla="*/ 0 w 1381"/>
                <a:gd name="T35" fmla="*/ 932 h 1280"/>
                <a:gd name="T36" fmla="*/ 22 w 1381"/>
                <a:gd name="T37" fmla="*/ 910 h 1280"/>
                <a:gd name="T38" fmla="*/ 348 w 1381"/>
                <a:gd name="T39" fmla="*/ 910 h 1280"/>
                <a:gd name="T40" fmla="*/ 370 w 1381"/>
                <a:gd name="T41" fmla="*/ 932 h 1280"/>
                <a:gd name="T42" fmla="*/ 370 w 1381"/>
                <a:gd name="T43" fmla="*/ 1258 h 1280"/>
                <a:gd name="T44" fmla="*/ 348 w 1381"/>
                <a:gd name="T45" fmla="*/ 1280 h 1280"/>
                <a:gd name="T46" fmla="*/ 44 w 1381"/>
                <a:gd name="T47" fmla="*/ 1236 h 1280"/>
                <a:gd name="T48" fmla="*/ 326 w 1381"/>
                <a:gd name="T49" fmla="*/ 1236 h 1280"/>
                <a:gd name="T50" fmla="*/ 326 w 1381"/>
                <a:gd name="T51" fmla="*/ 954 h 1280"/>
                <a:gd name="T52" fmla="*/ 44 w 1381"/>
                <a:gd name="T53" fmla="*/ 954 h 1280"/>
                <a:gd name="T54" fmla="*/ 44 w 1381"/>
                <a:gd name="T55" fmla="*/ 1236 h 1280"/>
                <a:gd name="T56" fmla="*/ 1381 w 1381"/>
                <a:gd name="T57" fmla="*/ 185 h 1280"/>
                <a:gd name="T58" fmla="*/ 1359 w 1381"/>
                <a:gd name="T59" fmla="*/ 163 h 1280"/>
                <a:gd name="T60" fmla="*/ 557 w 1381"/>
                <a:gd name="T61" fmla="*/ 163 h 1280"/>
                <a:gd name="T62" fmla="*/ 535 w 1381"/>
                <a:gd name="T63" fmla="*/ 185 h 1280"/>
                <a:gd name="T64" fmla="*/ 557 w 1381"/>
                <a:gd name="T65" fmla="*/ 207 h 1280"/>
                <a:gd name="T66" fmla="*/ 1359 w 1381"/>
                <a:gd name="T67" fmla="*/ 207 h 1280"/>
                <a:gd name="T68" fmla="*/ 1381 w 1381"/>
                <a:gd name="T69" fmla="*/ 185 h 1280"/>
                <a:gd name="T70" fmla="*/ 1381 w 1381"/>
                <a:gd name="T71" fmla="*/ 1095 h 1280"/>
                <a:gd name="T72" fmla="*/ 1359 w 1381"/>
                <a:gd name="T73" fmla="*/ 1073 h 1280"/>
                <a:gd name="T74" fmla="*/ 557 w 1381"/>
                <a:gd name="T75" fmla="*/ 1073 h 1280"/>
                <a:gd name="T76" fmla="*/ 535 w 1381"/>
                <a:gd name="T77" fmla="*/ 1095 h 1280"/>
                <a:gd name="T78" fmla="*/ 557 w 1381"/>
                <a:gd name="T79" fmla="*/ 1117 h 1280"/>
                <a:gd name="T80" fmla="*/ 1359 w 1381"/>
                <a:gd name="T81" fmla="*/ 1117 h 1280"/>
                <a:gd name="T82" fmla="*/ 1381 w 1381"/>
                <a:gd name="T83" fmla="*/ 109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1" h="1280">
                  <a:moveTo>
                    <a:pt x="348" y="370"/>
                  </a:moveTo>
                  <a:cubicBezTo>
                    <a:pt x="22" y="370"/>
                    <a:pt x="22" y="370"/>
                    <a:pt x="22" y="370"/>
                  </a:cubicBezTo>
                  <a:cubicBezTo>
                    <a:pt x="10" y="370"/>
                    <a:pt x="0" y="360"/>
                    <a:pt x="0" y="348"/>
                  </a:cubicBezTo>
                  <a:cubicBezTo>
                    <a:pt x="0" y="22"/>
                    <a:pt x="0" y="22"/>
                    <a:pt x="0" y="22"/>
                  </a:cubicBezTo>
                  <a:cubicBezTo>
                    <a:pt x="0" y="10"/>
                    <a:pt x="10" y="0"/>
                    <a:pt x="22" y="0"/>
                  </a:cubicBezTo>
                  <a:cubicBezTo>
                    <a:pt x="348" y="0"/>
                    <a:pt x="348" y="0"/>
                    <a:pt x="348" y="0"/>
                  </a:cubicBezTo>
                  <a:cubicBezTo>
                    <a:pt x="360" y="0"/>
                    <a:pt x="370" y="10"/>
                    <a:pt x="370" y="22"/>
                  </a:cubicBezTo>
                  <a:cubicBezTo>
                    <a:pt x="370" y="348"/>
                    <a:pt x="370" y="348"/>
                    <a:pt x="370" y="348"/>
                  </a:cubicBezTo>
                  <a:cubicBezTo>
                    <a:pt x="370" y="360"/>
                    <a:pt x="360" y="370"/>
                    <a:pt x="348" y="370"/>
                  </a:cubicBezTo>
                  <a:close/>
                  <a:moveTo>
                    <a:pt x="44" y="326"/>
                  </a:moveTo>
                  <a:cubicBezTo>
                    <a:pt x="326" y="326"/>
                    <a:pt x="326" y="326"/>
                    <a:pt x="326" y="326"/>
                  </a:cubicBezTo>
                  <a:cubicBezTo>
                    <a:pt x="326" y="44"/>
                    <a:pt x="326" y="44"/>
                    <a:pt x="326" y="44"/>
                  </a:cubicBezTo>
                  <a:cubicBezTo>
                    <a:pt x="44" y="44"/>
                    <a:pt x="44" y="44"/>
                    <a:pt x="44" y="44"/>
                  </a:cubicBezTo>
                  <a:lnTo>
                    <a:pt x="44" y="326"/>
                  </a:lnTo>
                  <a:close/>
                  <a:moveTo>
                    <a:pt x="348" y="1280"/>
                  </a:moveTo>
                  <a:cubicBezTo>
                    <a:pt x="22" y="1280"/>
                    <a:pt x="22" y="1280"/>
                    <a:pt x="22" y="1280"/>
                  </a:cubicBezTo>
                  <a:cubicBezTo>
                    <a:pt x="10" y="1280"/>
                    <a:pt x="0" y="1270"/>
                    <a:pt x="0" y="1258"/>
                  </a:cubicBezTo>
                  <a:cubicBezTo>
                    <a:pt x="0" y="932"/>
                    <a:pt x="0" y="932"/>
                    <a:pt x="0" y="932"/>
                  </a:cubicBezTo>
                  <a:cubicBezTo>
                    <a:pt x="0" y="920"/>
                    <a:pt x="10" y="910"/>
                    <a:pt x="22" y="910"/>
                  </a:cubicBezTo>
                  <a:cubicBezTo>
                    <a:pt x="348" y="910"/>
                    <a:pt x="348" y="910"/>
                    <a:pt x="348" y="910"/>
                  </a:cubicBezTo>
                  <a:cubicBezTo>
                    <a:pt x="360" y="910"/>
                    <a:pt x="370" y="920"/>
                    <a:pt x="370" y="932"/>
                  </a:cubicBezTo>
                  <a:cubicBezTo>
                    <a:pt x="370" y="1258"/>
                    <a:pt x="370" y="1258"/>
                    <a:pt x="370" y="1258"/>
                  </a:cubicBezTo>
                  <a:cubicBezTo>
                    <a:pt x="370" y="1270"/>
                    <a:pt x="360" y="1280"/>
                    <a:pt x="348" y="1280"/>
                  </a:cubicBezTo>
                  <a:close/>
                  <a:moveTo>
                    <a:pt x="44" y="1236"/>
                  </a:moveTo>
                  <a:cubicBezTo>
                    <a:pt x="326" y="1236"/>
                    <a:pt x="326" y="1236"/>
                    <a:pt x="326" y="1236"/>
                  </a:cubicBezTo>
                  <a:cubicBezTo>
                    <a:pt x="326" y="954"/>
                    <a:pt x="326" y="954"/>
                    <a:pt x="326" y="954"/>
                  </a:cubicBezTo>
                  <a:cubicBezTo>
                    <a:pt x="44" y="954"/>
                    <a:pt x="44" y="954"/>
                    <a:pt x="44" y="954"/>
                  </a:cubicBezTo>
                  <a:lnTo>
                    <a:pt x="44" y="1236"/>
                  </a:lnTo>
                  <a:close/>
                  <a:moveTo>
                    <a:pt x="1381" y="185"/>
                  </a:moveTo>
                  <a:cubicBezTo>
                    <a:pt x="1381" y="172"/>
                    <a:pt x="1371" y="163"/>
                    <a:pt x="1359" y="163"/>
                  </a:cubicBezTo>
                  <a:cubicBezTo>
                    <a:pt x="557" y="163"/>
                    <a:pt x="557" y="163"/>
                    <a:pt x="557" y="163"/>
                  </a:cubicBezTo>
                  <a:cubicBezTo>
                    <a:pt x="545" y="163"/>
                    <a:pt x="535" y="172"/>
                    <a:pt x="535" y="185"/>
                  </a:cubicBezTo>
                  <a:cubicBezTo>
                    <a:pt x="535" y="197"/>
                    <a:pt x="545" y="207"/>
                    <a:pt x="557" y="207"/>
                  </a:cubicBezTo>
                  <a:cubicBezTo>
                    <a:pt x="1359" y="207"/>
                    <a:pt x="1359" y="207"/>
                    <a:pt x="1359" y="207"/>
                  </a:cubicBezTo>
                  <a:cubicBezTo>
                    <a:pt x="1371" y="207"/>
                    <a:pt x="1381" y="197"/>
                    <a:pt x="1381" y="185"/>
                  </a:cubicBezTo>
                  <a:close/>
                  <a:moveTo>
                    <a:pt x="1381" y="1095"/>
                  </a:moveTo>
                  <a:cubicBezTo>
                    <a:pt x="1381" y="1083"/>
                    <a:pt x="1371" y="1073"/>
                    <a:pt x="1359" y="1073"/>
                  </a:cubicBezTo>
                  <a:cubicBezTo>
                    <a:pt x="557" y="1073"/>
                    <a:pt x="557" y="1073"/>
                    <a:pt x="557" y="1073"/>
                  </a:cubicBezTo>
                  <a:cubicBezTo>
                    <a:pt x="545" y="1073"/>
                    <a:pt x="535" y="1083"/>
                    <a:pt x="535" y="1095"/>
                  </a:cubicBezTo>
                  <a:cubicBezTo>
                    <a:pt x="535" y="1107"/>
                    <a:pt x="545" y="1117"/>
                    <a:pt x="557" y="1117"/>
                  </a:cubicBezTo>
                  <a:cubicBezTo>
                    <a:pt x="1359" y="1117"/>
                    <a:pt x="1359" y="1117"/>
                    <a:pt x="1359" y="1117"/>
                  </a:cubicBezTo>
                  <a:cubicBezTo>
                    <a:pt x="1371" y="1117"/>
                    <a:pt x="1381" y="1107"/>
                    <a:pt x="1381" y="10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
              <a:extLst>
                <a:ext uri="{FF2B5EF4-FFF2-40B4-BE49-F238E27FC236}">
                  <a16:creationId xmlns:a16="http://schemas.microsoft.com/office/drawing/2014/main" id="{3574E844-339E-46CE-81C2-E786D3C75277}"/>
                </a:ext>
              </a:extLst>
            </p:cNvPr>
            <p:cNvSpPr>
              <a:spLocks noEditPoints="1"/>
            </p:cNvSpPr>
            <p:nvPr/>
          </p:nvSpPr>
          <p:spPr bwMode="auto">
            <a:xfrm>
              <a:off x="2074" y="737"/>
              <a:ext cx="3536" cy="1993"/>
            </a:xfrm>
            <a:custGeom>
              <a:avLst/>
              <a:gdLst>
                <a:gd name="T0" fmla="*/ 370 w 1888"/>
                <a:gd name="T1" fmla="*/ 715 h 1063"/>
                <a:gd name="T2" fmla="*/ 370 w 1888"/>
                <a:gd name="T3" fmla="*/ 1041 h 1063"/>
                <a:gd name="T4" fmla="*/ 348 w 1888"/>
                <a:gd name="T5" fmla="*/ 1063 h 1063"/>
                <a:gd name="T6" fmla="*/ 22 w 1888"/>
                <a:gd name="T7" fmla="*/ 1063 h 1063"/>
                <a:gd name="T8" fmla="*/ 0 w 1888"/>
                <a:gd name="T9" fmla="*/ 1041 h 1063"/>
                <a:gd name="T10" fmla="*/ 0 w 1888"/>
                <a:gd name="T11" fmla="*/ 715 h 1063"/>
                <a:gd name="T12" fmla="*/ 22 w 1888"/>
                <a:gd name="T13" fmla="*/ 693 h 1063"/>
                <a:gd name="T14" fmla="*/ 348 w 1888"/>
                <a:gd name="T15" fmla="*/ 693 h 1063"/>
                <a:gd name="T16" fmla="*/ 370 w 1888"/>
                <a:gd name="T17" fmla="*/ 715 h 1063"/>
                <a:gd name="T18" fmla="*/ 1496 w 1888"/>
                <a:gd name="T19" fmla="*/ 116 h 1063"/>
                <a:gd name="T20" fmla="*/ 1202 w 1888"/>
                <a:gd name="T21" fmla="*/ 116 h 1063"/>
                <a:gd name="T22" fmla="*/ 1279 w 1888"/>
                <a:gd name="T23" fmla="*/ 40 h 1063"/>
                <a:gd name="T24" fmla="*/ 1279 w 1888"/>
                <a:gd name="T25" fmla="*/ 8 h 1063"/>
                <a:gd name="T26" fmla="*/ 1248 w 1888"/>
                <a:gd name="T27" fmla="*/ 8 h 1063"/>
                <a:gd name="T28" fmla="*/ 1134 w 1888"/>
                <a:gd name="T29" fmla="*/ 123 h 1063"/>
                <a:gd name="T30" fmla="*/ 1127 w 1888"/>
                <a:gd name="T31" fmla="*/ 138 h 1063"/>
                <a:gd name="T32" fmla="*/ 1134 w 1888"/>
                <a:gd name="T33" fmla="*/ 154 h 1063"/>
                <a:gd name="T34" fmla="*/ 1248 w 1888"/>
                <a:gd name="T35" fmla="*/ 268 h 1063"/>
                <a:gd name="T36" fmla="*/ 1263 w 1888"/>
                <a:gd name="T37" fmla="*/ 274 h 1063"/>
                <a:gd name="T38" fmla="*/ 1279 w 1888"/>
                <a:gd name="T39" fmla="*/ 268 h 1063"/>
                <a:gd name="T40" fmla="*/ 1279 w 1888"/>
                <a:gd name="T41" fmla="*/ 237 h 1063"/>
                <a:gd name="T42" fmla="*/ 1202 w 1888"/>
                <a:gd name="T43" fmla="*/ 160 h 1063"/>
                <a:gd name="T44" fmla="*/ 1496 w 1888"/>
                <a:gd name="T45" fmla="*/ 160 h 1063"/>
                <a:gd name="T46" fmla="*/ 1844 w 1888"/>
                <a:gd name="T47" fmla="*/ 508 h 1063"/>
                <a:gd name="T48" fmla="*/ 1496 w 1888"/>
                <a:gd name="T49" fmla="*/ 856 h 1063"/>
                <a:gd name="T50" fmla="*/ 557 w 1888"/>
                <a:gd name="T51" fmla="*/ 856 h 1063"/>
                <a:gd name="T52" fmla="*/ 535 w 1888"/>
                <a:gd name="T53" fmla="*/ 878 h 1063"/>
                <a:gd name="T54" fmla="*/ 557 w 1888"/>
                <a:gd name="T55" fmla="*/ 900 h 1063"/>
                <a:gd name="T56" fmla="*/ 1496 w 1888"/>
                <a:gd name="T57" fmla="*/ 900 h 1063"/>
                <a:gd name="T58" fmla="*/ 1888 w 1888"/>
                <a:gd name="T59" fmla="*/ 508 h 1063"/>
                <a:gd name="T60" fmla="*/ 1496 w 1888"/>
                <a:gd name="T61" fmla="*/ 11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8" h="1063">
                  <a:moveTo>
                    <a:pt x="370" y="715"/>
                  </a:moveTo>
                  <a:cubicBezTo>
                    <a:pt x="370" y="1041"/>
                    <a:pt x="370" y="1041"/>
                    <a:pt x="370" y="1041"/>
                  </a:cubicBezTo>
                  <a:cubicBezTo>
                    <a:pt x="370" y="1053"/>
                    <a:pt x="360" y="1063"/>
                    <a:pt x="348" y="1063"/>
                  </a:cubicBezTo>
                  <a:cubicBezTo>
                    <a:pt x="22" y="1063"/>
                    <a:pt x="22" y="1063"/>
                    <a:pt x="22" y="1063"/>
                  </a:cubicBezTo>
                  <a:cubicBezTo>
                    <a:pt x="10" y="1063"/>
                    <a:pt x="0" y="1053"/>
                    <a:pt x="0" y="1041"/>
                  </a:cubicBezTo>
                  <a:cubicBezTo>
                    <a:pt x="0" y="715"/>
                    <a:pt x="0" y="715"/>
                    <a:pt x="0" y="715"/>
                  </a:cubicBezTo>
                  <a:cubicBezTo>
                    <a:pt x="0" y="703"/>
                    <a:pt x="10" y="693"/>
                    <a:pt x="22" y="693"/>
                  </a:cubicBezTo>
                  <a:cubicBezTo>
                    <a:pt x="348" y="693"/>
                    <a:pt x="348" y="693"/>
                    <a:pt x="348" y="693"/>
                  </a:cubicBezTo>
                  <a:cubicBezTo>
                    <a:pt x="360" y="693"/>
                    <a:pt x="370" y="703"/>
                    <a:pt x="370" y="715"/>
                  </a:cubicBezTo>
                  <a:close/>
                  <a:moveTo>
                    <a:pt x="1496" y="116"/>
                  </a:moveTo>
                  <a:cubicBezTo>
                    <a:pt x="1202" y="116"/>
                    <a:pt x="1202" y="116"/>
                    <a:pt x="1202" y="116"/>
                  </a:cubicBezTo>
                  <a:cubicBezTo>
                    <a:pt x="1279" y="40"/>
                    <a:pt x="1279" y="40"/>
                    <a:pt x="1279" y="40"/>
                  </a:cubicBezTo>
                  <a:cubicBezTo>
                    <a:pt x="1287" y="31"/>
                    <a:pt x="1287" y="17"/>
                    <a:pt x="1279" y="8"/>
                  </a:cubicBezTo>
                  <a:cubicBezTo>
                    <a:pt x="1270" y="0"/>
                    <a:pt x="1256" y="0"/>
                    <a:pt x="1248" y="8"/>
                  </a:cubicBezTo>
                  <a:cubicBezTo>
                    <a:pt x="1134" y="123"/>
                    <a:pt x="1134" y="123"/>
                    <a:pt x="1134" y="123"/>
                  </a:cubicBezTo>
                  <a:cubicBezTo>
                    <a:pt x="1129" y="127"/>
                    <a:pt x="1127" y="132"/>
                    <a:pt x="1127" y="138"/>
                  </a:cubicBezTo>
                  <a:cubicBezTo>
                    <a:pt x="1127" y="144"/>
                    <a:pt x="1129" y="150"/>
                    <a:pt x="1134" y="154"/>
                  </a:cubicBezTo>
                  <a:cubicBezTo>
                    <a:pt x="1248" y="268"/>
                    <a:pt x="1248" y="268"/>
                    <a:pt x="1248" y="268"/>
                  </a:cubicBezTo>
                  <a:cubicBezTo>
                    <a:pt x="1252" y="272"/>
                    <a:pt x="1258" y="274"/>
                    <a:pt x="1263" y="274"/>
                  </a:cubicBezTo>
                  <a:cubicBezTo>
                    <a:pt x="1269" y="274"/>
                    <a:pt x="1275" y="272"/>
                    <a:pt x="1279" y="268"/>
                  </a:cubicBezTo>
                  <a:cubicBezTo>
                    <a:pt x="1287" y="259"/>
                    <a:pt x="1287" y="245"/>
                    <a:pt x="1279" y="237"/>
                  </a:cubicBezTo>
                  <a:cubicBezTo>
                    <a:pt x="1202" y="160"/>
                    <a:pt x="1202" y="160"/>
                    <a:pt x="1202" y="160"/>
                  </a:cubicBezTo>
                  <a:cubicBezTo>
                    <a:pt x="1496" y="160"/>
                    <a:pt x="1496" y="160"/>
                    <a:pt x="1496" y="160"/>
                  </a:cubicBezTo>
                  <a:cubicBezTo>
                    <a:pt x="1688" y="160"/>
                    <a:pt x="1844" y="316"/>
                    <a:pt x="1844" y="508"/>
                  </a:cubicBezTo>
                  <a:cubicBezTo>
                    <a:pt x="1844" y="700"/>
                    <a:pt x="1688" y="856"/>
                    <a:pt x="1496" y="856"/>
                  </a:cubicBezTo>
                  <a:cubicBezTo>
                    <a:pt x="557" y="856"/>
                    <a:pt x="557" y="856"/>
                    <a:pt x="557" y="856"/>
                  </a:cubicBezTo>
                  <a:cubicBezTo>
                    <a:pt x="545" y="856"/>
                    <a:pt x="535" y="866"/>
                    <a:pt x="535" y="878"/>
                  </a:cubicBezTo>
                  <a:cubicBezTo>
                    <a:pt x="535" y="890"/>
                    <a:pt x="545" y="900"/>
                    <a:pt x="557" y="900"/>
                  </a:cubicBezTo>
                  <a:cubicBezTo>
                    <a:pt x="1496" y="900"/>
                    <a:pt x="1496" y="900"/>
                    <a:pt x="1496" y="900"/>
                  </a:cubicBezTo>
                  <a:cubicBezTo>
                    <a:pt x="1712" y="900"/>
                    <a:pt x="1888" y="724"/>
                    <a:pt x="1888" y="508"/>
                  </a:cubicBezTo>
                  <a:cubicBezTo>
                    <a:pt x="1888" y="292"/>
                    <a:pt x="1712" y="116"/>
                    <a:pt x="1496" y="1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78" name="Straight Connector 77"/>
          <p:cNvCxnSpPr/>
          <p:nvPr/>
        </p:nvCxnSpPr>
        <p:spPr>
          <a:xfrm>
            <a:off x="2186200" y="3455577"/>
            <a:ext cx="0" cy="650270"/>
          </a:xfrm>
          <a:prstGeom prst="line">
            <a:avLst/>
          </a:prstGeom>
          <a:ln w="19050"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23361" y="3455577"/>
            <a:ext cx="0" cy="650270"/>
          </a:xfrm>
          <a:prstGeom prst="line">
            <a:avLst/>
          </a:prstGeom>
          <a:ln w="19050"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860521" y="3455577"/>
            <a:ext cx="0" cy="650270"/>
          </a:xfrm>
          <a:prstGeom prst="line">
            <a:avLst/>
          </a:prstGeom>
          <a:ln w="19050"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045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4751693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094"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dirty="0">
              <a:solidFill>
                <a:srgbClr val="FFFFFF"/>
              </a:solidFill>
              <a:sym typeface="+mn-lt"/>
            </a:endParaRPr>
          </a:p>
        </p:txBody>
      </p:sp>
      <p:sp>
        <p:nvSpPr>
          <p:cNvPr id="4" name="Title 3"/>
          <p:cNvSpPr>
            <a:spLocks noGrp="1"/>
          </p:cNvSpPr>
          <p:nvPr>
            <p:ph type="title"/>
          </p:nvPr>
        </p:nvSpPr>
        <p:spPr/>
        <p:txBody>
          <a:bodyPr/>
          <a:lstStyle/>
          <a:p>
            <a:r>
              <a:rPr lang="en-US" dirty="0" smtClean="0">
                <a:latin typeface="+mj-lt"/>
              </a:rPr>
              <a:t>Survey results – Societal and geo-political shifts</a:t>
            </a:r>
            <a:endParaRPr lang="en-US" dirty="0">
              <a:latin typeface="+mj-lt"/>
            </a:endParaRPr>
          </a:p>
        </p:txBody>
      </p:sp>
      <p:cxnSp>
        <p:nvCxnSpPr>
          <p:cNvPr id="32" name="Straight Connector 31"/>
          <p:cNvCxnSpPr/>
          <p:nvPr>
            <p:custDataLst>
              <p:tags r:id="rId4"/>
            </p:custDataLst>
          </p:nvPr>
        </p:nvCxnSpPr>
        <p:spPr bwMode="gray">
          <a:xfrm>
            <a:off x="1511300" y="17018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5"/>
            </p:custDataLst>
          </p:nvPr>
        </p:nvCxnSpPr>
        <p:spPr bwMode="gray">
          <a:xfrm flipV="1">
            <a:off x="67818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6"/>
            </p:custDataLst>
          </p:nvPr>
        </p:nvCxnSpPr>
        <p:spPr bwMode="gray">
          <a:xfrm flipV="1">
            <a:off x="50419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7"/>
            </p:custDataLst>
          </p:nvPr>
        </p:nvCxnSpPr>
        <p:spPr bwMode="gray">
          <a:xfrm flipV="1">
            <a:off x="33020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8"/>
            </p:custDataLst>
          </p:nvPr>
        </p:nvCxnSpPr>
        <p:spPr bwMode="gray">
          <a:xfrm>
            <a:off x="1511300" y="31115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9"/>
            </p:custDataLst>
          </p:nvPr>
        </p:nvCxnSpPr>
        <p:spPr bwMode="gray">
          <a:xfrm flipV="1">
            <a:off x="1562100" y="59309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0"/>
            </p:custDataLst>
          </p:nvPr>
        </p:nvCxnSpPr>
        <p:spPr bwMode="gray">
          <a:xfrm>
            <a:off x="1511300" y="45212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1"/>
            </p:custDataLst>
          </p:nvPr>
        </p:nvCxnSpPr>
        <p:spPr bwMode="gray">
          <a:xfrm>
            <a:off x="1511300" y="59309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custDataLst>
              <p:tags r:id="rId12"/>
            </p:custDataLst>
            <p:extLst>
              <p:ext uri="{D42A27DB-BD31-4B8C-83A1-F6EECF244321}">
                <p14:modId xmlns:p14="http://schemas.microsoft.com/office/powerpoint/2010/main" val="567764292"/>
              </p:ext>
            </p:extLst>
          </p:nvPr>
        </p:nvGraphicFramePr>
        <p:xfrm>
          <a:off x="1447801" y="1587500"/>
          <a:ext cx="5435501" cy="4445088"/>
        </p:xfrm>
        <a:graphic>
          <a:graphicData uri="http://schemas.openxmlformats.org/presentationml/2006/ole">
            <mc:AlternateContent xmlns:mc="http://schemas.openxmlformats.org/markup-compatibility/2006">
              <mc:Choice xmlns:v="urn:schemas-microsoft-com:vml" Requires="v">
                <p:oleObj spid="_x0000_s95095" name="Chart" r:id="rId41" imgW="5435501" imgH="4445088" progId="MSGraph.Chart.8">
                  <p:embed followColorScheme="full"/>
                </p:oleObj>
              </mc:Choice>
              <mc:Fallback>
                <p:oleObj name="Chart" r:id="rId41" imgW="5435501" imgH="4445088" progId="MSGraph.Chart.8">
                  <p:embed followColorScheme="full"/>
                  <p:pic>
                    <p:nvPicPr>
                      <p:cNvPr id="0" name=""/>
                      <p:cNvPicPr/>
                      <p:nvPr/>
                    </p:nvPicPr>
                    <p:blipFill>
                      <a:blip r:embed="rId42"/>
                      <a:stretch>
                        <a:fillRect/>
                      </a:stretch>
                    </p:blipFill>
                    <p:spPr>
                      <a:xfrm>
                        <a:off x="1447801" y="1587500"/>
                        <a:ext cx="5435501" cy="4445088"/>
                      </a:xfrm>
                      <a:prstGeom prst="rect">
                        <a:avLst/>
                      </a:prstGeom>
                    </p:spPr>
                  </p:pic>
                </p:oleObj>
              </mc:Fallback>
            </mc:AlternateContent>
          </a:graphicData>
        </a:graphic>
      </p:graphicFrame>
      <p:sp>
        <p:nvSpPr>
          <p:cNvPr id="45" name="Text Placeholder 3"/>
          <p:cNvSpPr>
            <a:spLocks noGrp="1"/>
          </p:cNvSpPr>
          <p:nvPr>
            <p:custDataLst>
              <p:tags r:id="rId13"/>
            </p:custDataLst>
          </p:nvPr>
        </p:nvSpPr>
        <p:spPr bwMode="gray">
          <a:xfrm>
            <a:off x="1084263" y="6070600"/>
            <a:ext cx="955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Very prepared</a:t>
            </a:r>
            <a:endParaRPr lang="en-US" dirty="0">
              <a:sym typeface="+mn-lt"/>
            </a:endParaRPr>
          </a:p>
        </p:txBody>
      </p:sp>
      <p:sp>
        <p:nvSpPr>
          <p:cNvPr id="83" name="Text Placeholder 3"/>
          <p:cNvSpPr>
            <a:spLocks noGrp="1"/>
          </p:cNvSpPr>
          <p:nvPr>
            <p:custDataLst>
              <p:tags r:id="rId14"/>
            </p:custDataLst>
          </p:nvPr>
        </p:nvSpPr>
        <p:spPr bwMode="gray">
          <a:xfrm>
            <a:off x="804863" y="1611313"/>
            <a:ext cx="636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Pervasive</a:t>
            </a:r>
            <a:endParaRPr lang="en-US" dirty="0">
              <a:sym typeface="+mn-lt"/>
            </a:endParaRPr>
          </a:p>
        </p:txBody>
      </p:sp>
      <p:sp>
        <p:nvSpPr>
          <p:cNvPr id="56" name="Text Placeholder 3"/>
          <p:cNvSpPr>
            <a:spLocks noGrp="1"/>
          </p:cNvSpPr>
          <p:nvPr>
            <p:custDataLst>
              <p:tags r:id="rId15"/>
            </p:custDataLst>
          </p:nvPr>
        </p:nvSpPr>
        <p:spPr bwMode="gray">
          <a:xfrm>
            <a:off x="690563" y="3021013"/>
            <a:ext cx="7508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Substantial</a:t>
            </a:r>
            <a:endParaRPr lang="en-US" dirty="0">
              <a:sym typeface="+mn-lt"/>
            </a:endParaRPr>
          </a:p>
        </p:txBody>
      </p:sp>
      <p:sp>
        <p:nvSpPr>
          <p:cNvPr id="43" name="Text Placeholder 3"/>
          <p:cNvSpPr>
            <a:spLocks noGrp="1"/>
          </p:cNvSpPr>
          <p:nvPr>
            <p:custDataLst>
              <p:tags r:id="rId16"/>
            </p:custDataLst>
          </p:nvPr>
        </p:nvSpPr>
        <p:spPr bwMode="gray">
          <a:xfrm>
            <a:off x="6384925" y="6070600"/>
            <a:ext cx="795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Unprepared</a:t>
            </a:r>
            <a:endParaRPr lang="en-US" dirty="0">
              <a:sym typeface="+mn-lt"/>
            </a:endParaRPr>
          </a:p>
        </p:txBody>
      </p:sp>
      <p:sp>
        <p:nvSpPr>
          <p:cNvPr id="47" name="Text Placeholder 3"/>
          <p:cNvSpPr>
            <a:spLocks noGrp="1"/>
          </p:cNvSpPr>
          <p:nvPr>
            <p:custDataLst>
              <p:tags r:id="rId17"/>
            </p:custDataLst>
          </p:nvPr>
        </p:nvSpPr>
        <p:spPr bwMode="gray">
          <a:xfrm>
            <a:off x="4279900" y="6070600"/>
            <a:ext cx="152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unprepared</a:t>
            </a:r>
            <a:endParaRPr lang="en-US" dirty="0">
              <a:sym typeface="+mn-lt"/>
            </a:endParaRPr>
          </a:p>
        </p:txBody>
      </p:sp>
      <p:sp>
        <p:nvSpPr>
          <p:cNvPr id="46" name="Text Placeholder 3"/>
          <p:cNvSpPr>
            <a:spLocks noGrp="1"/>
          </p:cNvSpPr>
          <p:nvPr>
            <p:custDataLst>
              <p:tags r:id="rId18"/>
            </p:custDataLst>
          </p:nvPr>
        </p:nvSpPr>
        <p:spPr bwMode="gray">
          <a:xfrm>
            <a:off x="2622550" y="6070600"/>
            <a:ext cx="13604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prepared</a:t>
            </a:r>
            <a:endParaRPr lang="en-US" dirty="0">
              <a:sym typeface="+mn-lt"/>
            </a:endParaRPr>
          </a:p>
        </p:txBody>
      </p:sp>
      <p:sp>
        <p:nvSpPr>
          <p:cNvPr id="54" name="Text Placeholder 3"/>
          <p:cNvSpPr>
            <a:spLocks noGrp="1"/>
          </p:cNvSpPr>
          <p:nvPr>
            <p:custDataLst>
              <p:tags r:id="rId19"/>
            </p:custDataLst>
          </p:nvPr>
        </p:nvSpPr>
        <p:spPr bwMode="gray">
          <a:xfrm>
            <a:off x="923925" y="5840413"/>
            <a:ext cx="517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t>Limited</a:t>
            </a:r>
            <a:endParaRPr lang="en-US" dirty="0">
              <a:sym typeface="+mn-lt"/>
            </a:endParaRPr>
          </a:p>
        </p:txBody>
      </p:sp>
      <p:sp>
        <p:nvSpPr>
          <p:cNvPr id="55" name="Text Placeholder 3"/>
          <p:cNvSpPr>
            <a:spLocks noGrp="1"/>
          </p:cNvSpPr>
          <p:nvPr>
            <p:custDataLst>
              <p:tags r:id="rId20"/>
            </p:custDataLst>
          </p:nvPr>
        </p:nvSpPr>
        <p:spPr bwMode="gray">
          <a:xfrm>
            <a:off x="709613" y="4430713"/>
            <a:ext cx="7318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buNone/>
            </a:pPr>
            <a:r>
              <a:rPr lang="en-US" dirty="0" smtClean="0"/>
              <a:t>Noticeable</a:t>
            </a:r>
            <a:endParaRPr lang="en-US" dirty="0">
              <a:sym typeface="+mn-lt"/>
            </a:endParaRPr>
          </a:p>
        </p:txBody>
      </p:sp>
      <p:cxnSp>
        <p:nvCxnSpPr>
          <p:cNvPr id="7" name="Straight Connector 6"/>
          <p:cNvCxnSpPr/>
          <p:nvPr>
            <p:custDataLst>
              <p:tags r:id="rId21"/>
            </p:custDataLst>
          </p:nvPr>
        </p:nvCxnSpPr>
        <p:spPr bwMode="gray">
          <a:xfrm>
            <a:off x="4171950" y="1701800"/>
            <a:ext cx="0" cy="42291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22"/>
            </p:custDataLst>
          </p:nvPr>
        </p:nvCxnSpPr>
        <p:spPr bwMode="gray">
          <a:xfrm>
            <a:off x="1562100" y="3816350"/>
            <a:ext cx="521970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23"/>
            </p:custDataLst>
          </p:nvPr>
        </p:nvCxnSpPr>
        <p:spPr bwMode="gray">
          <a:xfrm flipV="1">
            <a:off x="3371850" y="3967163"/>
            <a:ext cx="492125" cy="12858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4"/>
            </p:custDataLst>
          </p:nvPr>
        </p:nvCxnSpPr>
        <p:spPr bwMode="gray">
          <a:xfrm>
            <a:off x="4017963" y="2884488"/>
            <a:ext cx="127000" cy="42703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5"/>
            </p:custDataLst>
          </p:nvPr>
        </p:nvCxnSpPr>
        <p:spPr bwMode="gray">
          <a:xfrm flipH="1" flipV="1">
            <a:off x="4267200" y="3924301"/>
            <a:ext cx="39688" cy="5381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26"/>
            </p:custDataLst>
          </p:nvPr>
        </p:nvCxnSpPr>
        <p:spPr bwMode="gray">
          <a:xfrm>
            <a:off x="3043238" y="3355975"/>
            <a:ext cx="463550" cy="20637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7"/>
            </p:custDataLst>
          </p:nvPr>
        </p:nvCxnSpPr>
        <p:spPr bwMode="gray">
          <a:xfrm flipH="1" flipV="1">
            <a:off x="4789488" y="4005263"/>
            <a:ext cx="214313" cy="22383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8"/>
            </p:custDataLst>
          </p:nvPr>
        </p:nvCxnSpPr>
        <p:spPr bwMode="gray">
          <a:xfrm flipH="1">
            <a:off x="4802188" y="3205163"/>
            <a:ext cx="676275" cy="22542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6" name="Text Placeholder 3"/>
          <p:cNvSpPr>
            <a:spLocks noGrp="1"/>
          </p:cNvSpPr>
          <p:nvPr>
            <p:custDataLst>
              <p:tags r:id="rId29"/>
            </p:custDataLst>
          </p:nvPr>
        </p:nvSpPr>
        <p:spPr bwMode="gray">
          <a:xfrm>
            <a:off x="804863" y="1265238"/>
            <a:ext cx="64452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r>
              <a:rPr lang="en-US" sz="1600" b="1" dirty="0" smtClean="0">
                <a:sym typeface="+mn-lt"/>
              </a:rPr>
              <a:t>Impact</a:t>
            </a:r>
            <a:endParaRPr lang="en-US" b="1" dirty="0">
              <a:sym typeface="+mn-lt"/>
            </a:endParaRPr>
          </a:p>
        </p:txBody>
      </p:sp>
      <p:sp>
        <p:nvSpPr>
          <p:cNvPr id="5" name="Text Placeholder 3"/>
          <p:cNvSpPr>
            <a:spLocks noGrp="1"/>
          </p:cNvSpPr>
          <p:nvPr>
            <p:custDataLst>
              <p:tags r:id="rId30"/>
            </p:custDataLst>
          </p:nvPr>
        </p:nvSpPr>
        <p:spPr bwMode="gray">
          <a:xfrm>
            <a:off x="5894388" y="6354763"/>
            <a:ext cx="128587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600" b="1" dirty="0" smtClean="0">
                <a:sym typeface="+mn-lt"/>
              </a:rPr>
              <a:t>Preparedness</a:t>
            </a:r>
            <a:endParaRPr lang="en-US" sz="1600" b="1" dirty="0">
              <a:sym typeface="+mn-lt"/>
            </a:endParaRPr>
          </a:p>
        </p:txBody>
      </p:sp>
      <p:sp>
        <p:nvSpPr>
          <p:cNvPr id="37" name="Text Placeholder 3"/>
          <p:cNvSpPr>
            <a:spLocks noGrp="1"/>
          </p:cNvSpPr>
          <p:nvPr>
            <p:custDataLst>
              <p:tags r:id="rId31"/>
            </p:custDataLst>
          </p:nvPr>
        </p:nvSpPr>
        <p:spPr bwMode="gray">
          <a:xfrm>
            <a:off x="4972050" y="3052763"/>
            <a:ext cx="1470025"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13EDC45-55A8-49FB-8B22-D0C1EC4ECB45}" type="datetime'''Rise o''f'' glo''ba''l'' ''t''ech'' g''''''''iant''s'''''''">
              <a:rPr lang="en-AU" altLang="en-US" sz="1000"/>
              <a:pPr/>
              <a:t>Rise of global tech giants</a:t>
            </a:fld>
            <a:endParaRPr lang="en-AU" sz="1000" dirty="0">
              <a:sym typeface="+mn-lt"/>
            </a:endParaRPr>
          </a:p>
        </p:txBody>
      </p:sp>
      <p:sp>
        <p:nvSpPr>
          <p:cNvPr id="35" name="Text Placeholder 3"/>
          <p:cNvSpPr>
            <a:spLocks noGrp="1"/>
          </p:cNvSpPr>
          <p:nvPr>
            <p:custDataLst>
              <p:tags r:id="rId32"/>
            </p:custDataLst>
          </p:nvPr>
        </p:nvSpPr>
        <p:spPr bwMode="gray">
          <a:xfrm>
            <a:off x="2084388" y="4095750"/>
            <a:ext cx="1404938"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12D9400-5600-41FE-A5F9-FC6B0D3B3E6F}" type="datetime'Migration conti''nu''e''s to''&#10;drive po''pul''ation'' growth'">
              <a:rPr lang="en-AU" altLang="en-US" sz="1000"/>
              <a:pPr/>
              <a:t>Migration continues to
drive population growth</a:t>
            </a:fld>
            <a:endParaRPr lang="en-AU" sz="1000" dirty="0">
              <a:sym typeface="+mn-lt"/>
            </a:endParaRPr>
          </a:p>
        </p:txBody>
      </p:sp>
      <p:sp useBgFill="1">
        <p:nvSpPr>
          <p:cNvPr id="34" name="Text Placeholder 3"/>
          <p:cNvSpPr>
            <a:spLocks noGrp="1"/>
          </p:cNvSpPr>
          <p:nvPr>
            <p:custDataLst>
              <p:tags r:id="rId33"/>
            </p:custDataLst>
          </p:nvPr>
        </p:nvSpPr>
        <p:spPr bwMode="gray">
          <a:xfrm>
            <a:off x="3467100" y="2732088"/>
            <a:ext cx="1058863" cy="152400"/>
          </a:xfrm>
          <a:prstGeom prst="rect">
            <a:avLst/>
          </a:prstGeom>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CF234760-162B-4D2E-90AE-3B0C7BA8D062}" type="datetime'Ag''e''in''''''''''g'' ''''Popul''''''a''ti''on'''''''''''''''">
              <a:rPr lang="en-AU" altLang="en-US" sz="1000"/>
              <a:pPr/>
              <a:t>Ageing Population</a:t>
            </a:fld>
            <a:endParaRPr lang="en-AU" sz="1000" dirty="0">
              <a:sym typeface="+mn-lt"/>
            </a:endParaRPr>
          </a:p>
        </p:txBody>
      </p:sp>
      <p:sp>
        <p:nvSpPr>
          <p:cNvPr id="36" name="Text Placeholder 3"/>
          <p:cNvSpPr>
            <a:spLocks noGrp="1"/>
          </p:cNvSpPr>
          <p:nvPr>
            <p:custDataLst>
              <p:tags r:id="rId34"/>
            </p:custDataLst>
          </p:nvPr>
        </p:nvSpPr>
        <p:spPr bwMode="gray">
          <a:xfrm>
            <a:off x="4522788" y="4229100"/>
            <a:ext cx="1109663"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2B3EEC4-C9C3-44F2-AAD7-474883B0C84D}" type="datetime'''''Gro''wing'' ''''''''''''''''''''''inequ''a''lit''''''y'">
              <a:rPr lang="en-AU" altLang="en-US" sz="1000"/>
              <a:pPr/>
              <a:t>Growing inequality</a:t>
            </a:fld>
            <a:endParaRPr lang="en-AU" sz="1000" dirty="0">
              <a:sym typeface="+mn-lt"/>
            </a:endParaRPr>
          </a:p>
        </p:txBody>
      </p:sp>
      <p:sp>
        <p:nvSpPr>
          <p:cNvPr id="39" name="Text Placeholder 3"/>
          <p:cNvSpPr>
            <a:spLocks noGrp="1"/>
          </p:cNvSpPr>
          <p:nvPr>
            <p:custDataLst>
              <p:tags r:id="rId35"/>
            </p:custDataLst>
          </p:nvPr>
        </p:nvSpPr>
        <p:spPr bwMode="gray">
          <a:xfrm>
            <a:off x="2138363" y="3051175"/>
            <a:ext cx="1120775" cy="3048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91F6868-B813-43C9-9B71-025F0EC93E1D}" type="datetime'''In''creasin''g'''' focus'' on&#10;r''isk a''nd'' s''ecurity'">
              <a:rPr lang="en-AU" altLang="en-US" sz="1000"/>
              <a:pPr/>
              <a:t>Increasing focus on
risk and security</a:t>
            </a:fld>
            <a:endParaRPr lang="en-AU" sz="1000" dirty="0">
              <a:sym typeface="+mn-lt"/>
            </a:endParaRPr>
          </a:p>
        </p:txBody>
      </p:sp>
      <p:sp useBgFill="1">
        <p:nvSpPr>
          <p:cNvPr id="38" name="Text Placeholder 3"/>
          <p:cNvSpPr>
            <a:spLocks noGrp="1"/>
          </p:cNvSpPr>
          <p:nvPr>
            <p:custDataLst>
              <p:tags r:id="rId36"/>
            </p:custDataLst>
          </p:nvPr>
        </p:nvSpPr>
        <p:spPr bwMode="gray">
          <a:xfrm>
            <a:off x="3829050" y="4462463"/>
            <a:ext cx="977900" cy="304800"/>
          </a:xfrm>
          <a:prstGeom prst="rect">
            <a:avLst/>
          </a:prstGeom>
          <a:extLst/>
        </p:spPr>
        <p:txBody>
          <a:bodyPr vert="horz" wrap="none" lIns="15875" tIns="0" rIns="15875"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B3BF345-8B1F-41DA-8EF8-73A393138B11}" type="datetime'Gr''''ow''t''h ''of'' majo''''r&#10;Asia''n econ''''om''''ies'">
              <a:rPr lang="en-AU" altLang="en-US" sz="1000"/>
              <a:pPr/>
              <a:t>Growth of major
Asian economies</a:t>
            </a:fld>
            <a:endParaRPr lang="en-AU" sz="1000" dirty="0">
              <a:sym typeface="+mn-lt"/>
            </a:endParaRPr>
          </a:p>
        </p:txBody>
      </p:sp>
      <p:sp>
        <p:nvSpPr>
          <p:cNvPr id="17" name="TextBox 16"/>
          <p:cNvSpPr txBox="1"/>
          <p:nvPr/>
        </p:nvSpPr>
        <p:spPr>
          <a:xfrm>
            <a:off x="7331075" y="1554089"/>
            <a:ext cx="4514561" cy="46127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125000"/>
              </a:lnSpc>
              <a:spcBef>
                <a:spcPts val="1200"/>
              </a:spcBef>
              <a:buFont typeface="Arial" panose="020B0604020202020204" pitchFamily="34" charset="0"/>
              <a:buChar char="•"/>
            </a:pPr>
            <a:r>
              <a:rPr lang="en-US" dirty="0">
                <a:solidFill>
                  <a:srgbClr val="575757"/>
                </a:solidFill>
              </a:rPr>
              <a:t>Respondents believe the APS is not prepared to address the rise of </a:t>
            </a:r>
            <a:r>
              <a:rPr lang="en-US" b="1" dirty="0">
                <a:solidFill>
                  <a:srgbClr val="29BA74"/>
                </a:solidFill>
              </a:rPr>
              <a:t>global tech giants</a:t>
            </a:r>
            <a:r>
              <a:rPr lang="en-US" dirty="0">
                <a:solidFill>
                  <a:srgbClr val="575757"/>
                </a:solidFill>
              </a:rPr>
              <a:t>, one of the top 5 overall megatrends; yet it is believed to have a substantial impact in the future</a:t>
            </a:r>
          </a:p>
          <a:p>
            <a:pPr marL="285750" indent="-285750">
              <a:lnSpc>
                <a:spcPct val="125000"/>
              </a:lnSpc>
              <a:spcBef>
                <a:spcPts val="1200"/>
              </a:spcBef>
              <a:buFont typeface="Arial" panose="020B0604020202020204" pitchFamily="34" charset="0"/>
              <a:buChar char="•"/>
            </a:pPr>
            <a:r>
              <a:rPr lang="en-US" dirty="0">
                <a:solidFill>
                  <a:srgbClr val="575757"/>
                </a:solidFill>
              </a:rPr>
              <a:t>All the Societal and geo-political shift' megatrends were generally in the mid-range for impact and preparedness</a:t>
            </a:r>
          </a:p>
        </p:txBody>
      </p:sp>
      <p:sp>
        <p:nvSpPr>
          <p:cNvPr id="44" name="ee4pFootnotes"/>
          <p:cNvSpPr>
            <a:spLocks noChangeArrowheads="1"/>
          </p:cNvSpPr>
          <p:nvPr/>
        </p:nvSpPr>
        <p:spPr bwMode="auto">
          <a:xfrm>
            <a:off x="629999" y="6414315"/>
            <a:ext cx="4814837"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prstClr val="white">
                    <a:lumMod val="50000"/>
                  </a:prstClr>
                </a:solidFill>
                <a:cs typeface="Arial" pitchFamily="34" charset="0"/>
              </a:rPr>
              <a:t>Source</a:t>
            </a:r>
            <a:r>
              <a:rPr lang="en-US" sz="1000" dirty="0">
                <a:solidFill>
                  <a:prstClr val="white">
                    <a:lumMod val="50000"/>
                  </a:prstClr>
                </a:solidFill>
                <a:cs typeface="Arial" pitchFamily="34" charset="0"/>
              </a:rPr>
              <a:t>: </a:t>
            </a:r>
            <a:r>
              <a:rPr lang="en-US" sz="1000" dirty="0" smtClean="0">
                <a:solidFill>
                  <a:prstClr val="white">
                    <a:lumMod val="50000"/>
                  </a:prstClr>
                </a:solidFill>
                <a:cs typeface="Arial" pitchFamily="34" charset="0"/>
              </a:rPr>
              <a:t>BCG APS Megatrends Survey; number of survey results = 2756;</a:t>
            </a:r>
            <a:br>
              <a:rPr lang="en-US" sz="1000" dirty="0" smtClean="0">
                <a:solidFill>
                  <a:prstClr val="white">
                    <a:lumMod val="50000"/>
                  </a:prstClr>
                </a:solidFill>
                <a:cs typeface="Arial" pitchFamily="34" charset="0"/>
              </a:rPr>
            </a:br>
            <a:r>
              <a:rPr lang="en-US" sz="1000" dirty="0" smtClean="0">
                <a:solidFill>
                  <a:prstClr val="white">
                    <a:lumMod val="50000"/>
                  </a:prstClr>
                </a:solidFill>
                <a:cs typeface="Arial" pitchFamily="34" charset="0"/>
              </a:rPr>
              <a:t>Departments, Agencies and Statutory Bodies surveyed = 82</a:t>
            </a:r>
            <a:endParaRPr lang="en-US" sz="1000" dirty="0">
              <a:solidFill>
                <a:prstClr val="white">
                  <a:lumMod val="50000"/>
                </a:prstClr>
              </a:solidFill>
              <a:cs typeface="Arial" pitchFamily="34" charset="0"/>
            </a:endParaRPr>
          </a:p>
        </p:txBody>
      </p:sp>
    </p:spTree>
    <p:extLst>
      <p:ext uri="{BB962C8B-B14F-4D97-AF65-F5344CB8AC3E}">
        <p14:creationId xmlns:p14="http://schemas.microsoft.com/office/powerpoint/2010/main" val="602752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68211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83003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622800"/>
            <a:ext cx="10933200" cy="941796"/>
          </a:xfrm>
        </p:spPr>
        <p:txBody>
          <a:bodyPr/>
          <a:lstStyle/>
          <a:p>
            <a:r>
              <a:rPr lang="en-US" dirty="0" smtClean="0"/>
              <a:t>The BCG APS Megatrend Leadership Survey has gathered input from:</a:t>
            </a:r>
            <a:endParaRPr lang="en-US" dirty="0"/>
          </a:p>
        </p:txBody>
      </p:sp>
      <p:sp>
        <p:nvSpPr>
          <p:cNvPr id="6" name="TextBox 5"/>
          <p:cNvSpPr txBox="1"/>
          <p:nvPr/>
        </p:nvSpPr>
        <p:spPr>
          <a:xfrm>
            <a:off x="717483" y="3992423"/>
            <a:ext cx="2223654" cy="12780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200" dirty="0" smtClean="0">
                <a:solidFill>
                  <a:srgbClr val="29BA74"/>
                </a:solidFill>
              </a:rPr>
              <a:t>2,756</a:t>
            </a:r>
          </a:p>
          <a:p>
            <a:pPr algn="ctr"/>
            <a:r>
              <a:rPr lang="en-US" sz="2400" b="1" dirty="0" smtClean="0">
                <a:solidFill>
                  <a:srgbClr val="575757"/>
                </a:solidFill>
              </a:rPr>
              <a:t>Respondents</a:t>
            </a:r>
          </a:p>
        </p:txBody>
      </p:sp>
      <p:grpSp>
        <p:nvGrpSpPr>
          <p:cNvPr id="15" name="Group 14"/>
          <p:cNvGrpSpPr>
            <a:grpSpLocks noChangeAspect="1"/>
          </p:cNvGrpSpPr>
          <p:nvPr/>
        </p:nvGrpSpPr>
        <p:grpSpPr>
          <a:xfrm>
            <a:off x="1007112" y="2193663"/>
            <a:ext cx="1644396" cy="1645920"/>
            <a:chOff x="5273803" y="2606040"/>
            <a:chExt cx="1644396" cy="1645920"/>
          </a:xfrm>
        </p:grpSpPr>
        <p:sp>
          <p:nvSpPr>
            <p:cNvPr id="16" name="AutoShape 18">
              <a:extLst>
                <a:ext uri="{FF2B5EF4-FFF2-40B4-BE49-F238E27FC236}">
                  <a16:creationId xmlns:a16="http://schemas.microsoft.com/office/drawing/2014/main" id="{575286B9-FCC8-4EFB-9834-BD5493C559C3}"/>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16"/>
            <p:cNvGrpSpPr/>
            <p:nvPr/>
          </p:nvGrpSpPr>
          <p:grpSpPr>
            <a:xfrm>
              <a:off x="5336668" y="2770251"/>
              <a:ext cx="1515999" cy="1311783"/>
              <a:chOff x="5336668" y="2770251"/>
              <a:chExt cx="1515999" cy="1311783"/>
            </a:xfrm>
          </p:grpSpPr>
          <p:sp>
            <p:nvSpPr>
              <p:cNvPr id="18" name="Freeform 20">
                <a:extLst>
                  <a:ext uri="{FF2B5EF4-FFF2-40B4-BE49-F238E27FC236}">
                    <a16:creationId xmlns:a16="http://schemas.microsoft.com/office/drawing/2014/main" id="{CEF9E0BC-00B7-4B29-B377-3473BD5B2EB2}"/>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1">
                <a:extLst>
                  <a:ext uri="{FF2B5EF4-FFF2-40B4-BE49-F238E27FC236}">
                    <a16:creationId xmlns:a16="http://schemas.microsoft.com/office/drawing/2014/main" id="{9A32768F-1F7B-41E4-AD1E-05F5E20985B3}"/>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4" name="TextBox 3"/>
          <p:cNvSpPr txBox="1"/>
          <p:nvPr/>
        </p:nvSpPr>
        <p:spPr>
          <a:xfrm>
            <a:off x="3592181" y="3992423"/>
            <a:ext cx="2223654" cy="12780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200" dirty="0" smtClean="0">
                <a:solidFill>
                  <a:srgbClr val="29BA74"/>
                </a:solidFill>
              </a:rPr>
              <a:t>82</a:t>
            </a:r>
            <a:endParaRPr lang="en-US" sz="3200" dirty="0">
              <a:solidFill>
                <a:srgbClr val="29BA74"/>
              </a:solidFill>
            </a:endParaRPr>
          </a:p>
          <a:p>
            <a:pPr algn="ctr"/>
            <a:r>
              <a:rPr lang="en-US" sz="2400" b="1" dirty="0" smtClean="0">
                <a:solidFill>
                  <a:srgbClr val="575757"/>
                </a:solidFill>
              </a:rPr>
              <a:t>Departments / Agencies</a:t>
            </a:r>
          </a:p>
        </p:txBody>
      </p:sp>
      <p:grpSp>
        <p:nvGrpSpPr>
          <p:cNvPr id="20" name="Group 19"/>
          <p:cNvGrpSpPr>
            <a:grpSpLocks noChangeAspect="1"/>
          </p:cNvGrpSpPr>
          <p:nvPr/>
        </p:nvGrpSpPr>
        <p:grpSpPr>
          <a:xfrm>
            <a:off x="3881810" y="2292275"/>
            <a:ext cx="1644396" cy="1645920"/>
            <a:chOff x="5273799" y="2606040"/>
            <a:chExt cx="1644396" cy="1645920"/>
          </a:xfrm>
        </p:grpSpPr>
        <p:sp>
          <p:nvSpPr>
            <p:cNvPr id="21" name="AutoShape 8">
              <a:extLst>
                <a:ext uri="{FF2B5EF4-FFF2-40B4-BE49-F238E27FC236}">
                  <a16:creationId xmlns:a16="http://schemas.microsoft.com/office/drawing/2014/main" id="{6CBFDBB9-C441-4D83-B46F-EF3E6F337258}"/>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a:xfrm>
              <a:off x="5497065" y="2719578"/>
              <a:ext cx="1197864" cy="1361694"/>
              <a:chOff x="5497065" y="2719578"/>
              <a:chExt cx="1197864" cy="1361694"/>
            </a:xfrm>
          </p:grpSpPr>
          <p:sp>
            <p:nvSpPr>
              <p:cNvPr id="23" name="Freeform 10">
                <a:extLst>
                  <a:ext uri="{FF2B5EF4-FFF2-40B4-BE49-F238E27FC236}">
                    <a16:creationId xmlns:a16="http://schemas.microsoft.com/office/drawing/2014/main" id="{690C1839-07CD-4A5B-A99B-E8EDAA80698D}"/>
                  </a:ext>
                </a:extLst>
              </p:cNvPr>
              <p:cNvSpPr>
                <a:spLocks noEditPoints="1"/>
              </p:cNvSpPr>
              <p:nvPr/>
            </p:nvSpPr>
            <p:spPr bwMode="auto">
              <a:xfrm>
                <a:off x="5497065" y="3014091"/>
                <a:ext cx="1197864" cy="1067181"/>
              </a:xfrm>
              <a:custGeom>
                <a:avLst/>
                <a:gdLst>
                  <a:gd name="T0" fmla="*/ 1656 w 1678"/>
                  <a:gd name="T1" fmla="*/ 1332 h 1494"/>
                  <a:gd name="T2" fmla="*/ 1568 w 1678"/>
                  <a:gd name="T3" fmla="*/ 1332 h 1494"/>
                  <a:gd name="T4" fmla="*/ 1568 w 1678"/>
                  <a:gd name="T5" fmla="*/ 1288 h 1494"/>
                  <a:gd name="T6" fmla="*/ 1546 w 1678"/>
                  <a:gd name="T7" fmla="*/ 1266 h 1494"/>
                  <a:gd name="T8" fmla="*/ 132 w 1678"/>
                  <a:gd name="T9" fmla="*/ 1266 h 1494"/>
                  <a:gd name="T10" fmla="*/ 110 w 1678"/>
                  <a:gd name="T11" fmla="*/ 1288 h 1494"/>
                  <a:gd name="T12" fmla="*/ 110 w 1678"/>
                  <a:gd name="T13" fmla="*/ 1332 h 1494"/>
                  <a:gd name="T14" fmla="*/ 22 w 1678"/>
                  <a:gd name="T15" fmla="*/ 1332 h 1494"/>
                  <a:gd name="T16" fmla="*/ 0 w 1678"/>
                  <a:gd name="T17" fmla="*/ 1354 h 1494"/>
                  <a:gd name="T18" fmla="*/ 0 w 1678"/>
                  <a:gd name="T19" fmla="*/ 1472 h 1494"/>
                  <a:gd name="T20" fmla="*/ 22 w 1678"/>
                  <a:gd name="T21" fmla="*/ 1494 h 1494"/>
                  <a:gd name="T22" fmla="*/ 1656 w 1678"/>
                  <a:gd name="T23" fmla="*/ 1494 h 1494"/>
                  <a:gd name="T24" fmla="*/ 1678 w 1678"/>
                  <a:gd name="T25" fmla="*/ 1472 h 1494"/>
                  <a:gd name="T26" fmla="*/ 1678 w 1678"/>
                  <a:gd name="T27" fmla="*/ 1354 h 1494"/>
                  <a:gd name="T28" fmla="*/ 1656 w 1678"/>
                  <a:gd name="T29" fmla="*/ 1332 h 1494"/>
                  <a:gd name="T30" fmla="*/ 1645 w 1678"/>
                  <a:gd name="T31" fmla="*/ 375 h 1494"/>
                  <a:gd name="T32" fmla="*/ 1314 w 1678"/>
                  <a:gd name="T33" fmla="*/ 375 h 1494"/>
                  <a:gd name="T34" fmla="*/ 1147 w 1678"/>
                  <a:gd name="T35" fmla="*/ 109 h 1494"/>
                  <a:gd name="T36" fmla="*/ 839 w 1678"/>
                  <a:gd name="T37" fmla="*/ 0 h 1494"/>
                  <a:gd name="T38" fmla="*/ 532 w 1678"/>
                  <a:gd name="T39" fmla="*/ 108 h 1494"/>
                  <a:gd name="T40" fmla="*/ 364 w 1678"/>
                  <a:gd name="T41" fmla="*/ 375 h 1494"/>
                  <a:gd name="T42" fmla="*/ 33 w 1678"/>
                  <a:gd name="T43" fmla="*/ 375 h 1494"/>
                  <a:gd name="T44" fmla="*/ 11 w 1678"/>
                  <a:gd name="T45" fmla="*/ 397 h 1494"/>
                  <a:gd name="T46" fmla="*/ 11 w 1678"/>
                  <a:gd name="T47" fmla="*/ 528 h 1494"/>
                  <a:gd name="T48" fmla="*/ 33 w 1678"/>
                  <a:gd name="T49" fmla="*/ 550 h 1494"/>
                  <a:gd name="T50" fmla="*/ 1645 w 1678"/>
                  <a:gd name="T51" fmla="*/ 550 h 1494"/>
                  <a:gd name="T52" fmla="*/ 1667 w 1678"/>
                  <a:gd name="T53" fmla="*/ 528 h 1494"/>
                  <a:gd name="T54" fmla="*/ 1667 w 1678"/>
                  <a:gd name="T55" fmla="*/ 397 h 1494"/>
                  <a:gd name="T56" fmla="*/ 1645 w 1678"/>
                  <a:gd name="T57" fmla="*/ 375 h 1494"/>
                  <a:gd name="T58" fmla="*/ 839 w 1678"/>
                  <a:gd name="T59" fmla="*/ 44 h 1494"/>
                  <a:gd name="T60" fmla="*/ 1269 w 1678"/>
                  <a:gd name="T61" fmla="*/ 375 h 1494"/>
                  <a:gd name="T62" fmla="*/ 409 w 1678"/>
                  <a:gd name="T63" fmla="*/ 375 h 1494"/>
                  <a:gd name="T64" fmla="*/ 839 w 1678"/>
                  <a:gd name="T65" fmla="*/ 44 h 1494"/>
                  <a:gd name="T66" fmla="*/ 1623 w 1678"/>
                  <a:gd name="T67" fmla="*/ 506 h 1494"/>
                  <a:gd name="T68" fmla="*/ 55 w 1678"/>
                  <a:gd name="T69" fmla="*/ 506 h 1494"/>
                  <a:gd name="T70" fmla="*/ 55 w 1678"/>
                  <a:gd name="T71" fmla="*/ 419 h 1494"/>
                  <a:gd name="T72" fmla="*/ 1623 w 1678"/>
                  <a:gd name="T73" fmla="*/ 419 h 1494"/>
                  <a:gd name="T74" fmla="*/ 1623 w 1678"/>
                  <a:gd name="T75" fmla="*/ 50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1494">
                    <a:moveTo>
                      <a:pt x="1656" y="1332"/>
                    </a:moveTo>
                    <a:cubicBezTo>
                      <a:pt x="1568" y="1332"/>
                      <a:pt x="1568" y="1332"/>
                      <a:pt x="1568" y="1332"/>
                    </a:cubicBezTo>
                    <a:cubicBezTo>
                      <a:pt x="1568" y="1288"/>
                      <a:pt x="1568" y="1288"/>
                      <a:pt x="1568" y="1288"/>
                    </a:cubicBezTo>
                    <a:cubicBezTo>
                      <a:pt x="1568" y="1276"/>
                      <a:pt x="1558" y="1266"/>
                      <a:pt x="1546" y="1266"/>
                    </a:cubicBezTo>
                    <a:cubicBezTo>
                      <a:pt x="132" y="1266"/>
                      <a:pt x="132" y="1266"/>
                      <a:pt x="132" y="1266"/>
                    </a:cubicBezTo>
                    <a:cubicBezTo>
                      <a:pt x="120" y="1266"/>
                      <a:pt x="110" y="1276"/>
                      <a:pt x="110" y="1288"/>
                    </a:cubicBezTo>
                    <a:cubicBezTo>
                      <a:pt x="110" y="1332"/>
                      <a:pt x="110" y="1332"/>
                      <a:pt x="110" y="1332"/>
                    </a:cubicBezTo>
                    <a:cubicBezTo>
                      <a:pt x="22" y="1332"/>
                      <a:pt x="22" y="1332"/>
                      <a:pt x="22" y="1332"/>
                    </a:cubicBezTo>
                    <a:cubicBezTo>
                      <a:pt x="10" y="1332"/>
                      <a:pt x="0" y="1342"/>
                      <a:pt x="0" y="1354"/>
                    </a:cubicBezTo>
                    <a:cubicBezTo>
                      <a:pt x="0" y="1472"/>
                      <a:pt x="0" y="1472"/>
                      <a:pt x="0" y="1472"/>
                    </a:cubicBezTo>
                    <a:cubicBezTo>
                      <a:pt x="0" y="1484"/>
                      <a:pt x="10" y="1494"/>
                      <a:pt x="22" y="1494"/>
                    </a:cubicBezTo>
                    <a:cubicBezTo>
                      <a:pt x="1656" y="1494"/>
                      <a:pt x="1656" y="1494"/>
                      <a:pt x="1656" y="1494"/>
                    </a:cubicBezTo>
                    <a:cubicBezTo>
                      <a:pt x="1668" y="1494"/>
                      <a:pt x="1678" y="1484"/>
                      <a:pt x="1678" y="1472"/>
                    </a:cubicBezTo>
                    <a:cubicBezTo>
                      <a:pt x="1678" y="1354"/>
                      <a:pt x="1678" y="1354"/>
                      <a:pt x="1678" y="1354"/>
                    </a:cubicBezTo>
                    <a:cubicBezTo>
                      <a:pt x="1678" y="1342"/>
                      <a:pt x="1668" y="1332"/>
                      <a:pt x="1656" y="1332"/>
                    </a:cubicBezTo>
                    <a:close/>
                    <a:moveTo>
                      <a:pt x="1645" y="375"/>
                    </a:moveTo>
                    <a:cubicBezTo>
                      <a:pt x="1314" y="375"/>
                      <a:pt x="1314" y="375"/>
                      <a:pt x="1314" y="375"/>
                    </a:cubicBezTo>
                    <a:cubicBezTo>
                      <a:pt x="1289" y="271"/>
                      <a:pt x="1230" y="177"/>
                      <a:pt x="1147" y="109"/>
                    </a:cubicBezTo>
                    <a:cubicBezTo>
                      <a:pt x="1060" y="38"/>
                      <a:pt x="951" y="0"/>
                      <a:pt x="839" y="0"/>
                    </a:cubicBezTo>
                    <a:cubicBezTo>
                      <a:pt x="728" y="0"/>
                      <a:pt x="619" y="38"/>
                      <a:pt x="532" y="108"/>
                    </a:cubicBezTo>
                    <a:cubicBezTo>
                      <a:pt x="448" y="176"/>
                      <a:pt x="389" y="271"/>
                      <a:pt x="364" y="375"/>
                    </a:cubicBezTo>
                    <a:cubicBezTo>
                      <a:pt x="33" y="375"/>
                      <a:pt x="33" y="375"/>
                      <a:pt x="33" y="375"/>
                    </a:cubicBezTo>
                    <a:cubicBezTo>
                      <a:pt x="21" y="375"/>
                      <a:pt x="11" y="385"/>
                      <a:pt x="11" y="397"/>
                    </a:cubicBezTo>
                    <a:cubicBezTo>
                      <a:pt x="11" y="528"/>
                      <a:pt x="11" y="528"/>
                      <a:pt x="11" y="528"/>
                    </a:cubicBezTo>
                    <a:cubicBezTo>
                      <a:pt x="11" y="540"/>
                      <a:pt x="21" y="550"/>
                      <a:pt x="33" y="550"/>
                    </a:cubicBezTo>
                    <a:cubicBezTo>
                      <a:pt x="1645" y="550"/>
                      <a:pt x="1645" y="550"/>
                      <a:pt x="1645" y="550"/>
                    </a:cubicBezTo>
                    <a:cubicBezTo>
                      <a:pt x="1657" y="550"/>
                      <a:pt x="1667" y="540"/>
                      <a:pt x="1667" y="528"/>
                    </a:cubicBezTo>
                    <a:cubicBezTo>
                      <a:pt x="1667" y="397"/>
                      <a:pt x="1667" y="397"/>
                      <a:pt x="1667" y="397"/>
                    </a:cubicBezTo>
                    <a:cubicBezTo>
                      <a:pt x="1667" y="385"/>
                      <a:pt x="1657" y="375"/>
                      <a:pt x="1645" y="375"/>
                    </a:cubicBezTo>
                    <a:close/>
                    <a:moveTo>
                      <a:pt x="839" y="44"/>
                    </a:moveTo>
                    <a:cubicBezTo>
                      <a:pt x="1040" y="44"/>
                      <a:pt x="1218" y="182"/>
                      <a:pt x="1269" y="375"/>
                    </a:cubicBezTo>
                    <a:cubicBezTo>
                      <a:pt x="409" y="375"/>
                      <a:pt x="409" y="375"/>
                      <a:pt x="409" y="375"/>
                    </a:cubicBezTo>
                    <a:cubicBezTo>
                      <a:pt x="460" y="179"/>
                      <a:pt x="635" y="44"/>
                      <a:pt x="839" y="44"/>
                    </a:cubicBezTo>
                    <a:close/>
                    <a:moveTo>
                      <a:pt x="1623" y="506"/>
                    </a:moveTo>
                    <a:cubicBezTo>
                      <a:pt x="55" y="506"/>
                      <a:pt x="55" y="506"/>
                      <a:pt x="55" y="506"/>
                    </a:cubicBezTo>
                    <a:cubicBezTo>
                      <a:pt x="55" y="419"/>
                      <a:pt x="55" y="419"/>
                      <a:pt x="55" y="419"/>
                    </a:cubicBezTo>
                    <a:cubicBezTo>
                      <a:pt x="1623" y="419"/>
                      <a:pt x="1623" y="419"/>
                      <a:pt x="1623" y="419"/>
                    </a:cubicBezTo>
                    <a:lnTo>
                      <a:pt x="1623" y="5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1">
                <a:extLst>
                  <a:ext uri="{FF2B5EF4-FFF2-40B4-BE49-F238E27FC236}">
                    <a16:creationId xmlns:a16="http://schemas.microsoft.com/office/drawing/2014/main" id="{D28EC961-55AD-42D5-BE87-6917C8C8FF97}"/>
                  </a:ext>
                </a:extLst>
              </p:cNvPr>
              <p:cNvSpPr>
                <a:spLocks noEditPoints="1"/>
              </p:cNvSpPr>
              <p:nvPr/>
            </p:nvSpPr>
            <p:spPr bwMode="auto">
              <a:xfrm>
                <a:off x="5594982" y="2719578"/>
                <a:ext cx="1002030" cy="1155954"/>
              </a:xfrm>
              <a:custGeom>
                <a:avLst/>
                <a:gdLst>
                  <a:gd name="T0" fmla="*/ 12 w 1404"/>
                  <a:gd name="T1" fmla="*/ 1032 h 1618"/>
                  <a:gd name="T2" fmla="*/ 105 w 1404"/>
                  <a:gd name="T3" fmla="*/ 1022 h 1618"/>
                  <a:gd name="T4" fmla="*/ 127 w 1404"/>
                  <a:gd name="T5" fmla="*/ 1608 h 1618"/>
                  <a:gd name="T6" fmla="*/ 10 w 1404"/>
                  <a:gd name="T7" fmla="*/ 1618 h 1618"/>
                  <a:gd name="T8" fmla="*/ 1031 w 1404"/>
                  <a:gd name="T9" fmla="*/ 1618 h 1618"/>
                  <a:gd name="T10" fmla="*/ 1149 w 1404"/>
                  <a:gd name="T11" fmla="*/ 1608 h 1618"/>
                  <a:gd name="T12" fmla="*/ 1127 w 1404"/>
                  <a:gd name="T13" fmla="*/ 1022 h 1618"/>
                  <a:gd name="T14" fmla="*/ 1033 w 1404"/>
                  <a:gd name="T15" fmla="*/ 1032 h 1618"/>
                  <a:gd name="T16" fmla="*/ 1031 w 1404"/>
                  <a:gd name="T17" fmla="*/ 1618 h 1618"/>
                  <a:gd name="T18" fmla="*/ 1394 w 1404"/>
                  <a:gd name="T19" fmla="*/ 1618 h 1618"/>
                  <a:gd name="T20" fmla="*/ 1392 w 1404"/>
                  <a:gd name="T21" fmla="*/ 1032 h 1618"/>
                  <a:gd name="T22" fmla="*/ 1299 w 1404"/>
                  <a:gd name="T23" fmla="*/ 1022 h 1618"/>
                  <a:gd name="T24" fmla="*/ 1277 w 1404"/>
                  <a:gd name="T25" fmla="*/ 1608 h 1618"/>
                  <a:gd name="T26" fmla="*/ 776 w 1404"/>
                  <a:gd name="T27" fmla="*/ 1618 h 1618"/>
                  <a:gd name="T28" fmla="*/ 894 w 1404"/>
                  <a:gd name="T29" fmla="*/ 1608 h 1618"/>
                  <a:gd name="T30" fmla="*/ 871 w 1404"/>
                  <a:gd name="T31" fmla="*/ 1022 h 1618"/>
                  <a:gd name="T32" fmla="*/ 778 w 1404"/>
                  <a:gd name="T33" fmla="*/ 1032 h 1618"/>
                  <a:gd name="T34" fmla="*/ 776 w 1404"/>
                  <a:gd name="T35" fmla="*/ 1618 h 1618"/>
                  <a:gd name="T36" fmla="*/ 628 w 1404"/>
                  <a:gd name="T37" fmla="*/ 1618 h 1618"/>
                  <a:gd name="T38" fmla="*/ 626 w 1404"/>
                  <a:gd name="T39" fmla="*/ 1032 h 1618"/>
                  <a:gd name="T40" fmla="*/ 533 w 1404"/>
                  <a:gd name="T41" fmla="*/ 1022 h 1618"/>
                  <a:gd name="T42" fmla="*/ 510 w 1404"/>
                  <a:gd name="T43" fmla="*/ 1608 h 1618"/>
                  <a:gd name="T44" fmla="*/ 265 w 1404"/>
                  <a:gd name="T45" fmla="*/ 1618 h 1618"/>
                  <a:gd name="T46" fmla="*/ 383 w 1404"/>
                  <a:gd name="T47" fmla="*/ 1608 h 1618"/>
                  <a:gd name="T48" fmla="*/ 361 w 1404"/>
                  <a:gd name="T49" fmla="*/ 1022 h 1618"/>
                  <a:gd name="T50" fmla="*/ 267 w 1404"/>
                  <a:gd name="T51" fmla="*/ 1032 h 1618"/>
                  <a:gd name="T52" fmla="*/ 265 w 1404"/>
                  <a:gd name="T53" fmla="*/ 1618 h 1618"/>
                  <a:gd name="T54" fmla="*/ 702 w 1404"/>
                  <a:gd name="T55" fmla="*/ 368 h 1618"/>
                  <a:gd name="T56" fmla="*/ 727 w 1404"/>
                  <a:gd name="T57" fmla="*/ 200 h 1618"/>
                  <a:gd name="T58" fmla="*/ 1036 w 1404"/>
                  <a:gd name="T59" fmla="*/ 193 h 1618"/>
                  <a:gd name="T60" fmla="*/ 959 w 1404"/>
                  <a:gd name="T61" fmla="*/ 101 h 1618"/>
                  <a:gd name="T62" fmla="*/ 1040 w 1404"/>
                  <a:gd name="T63" fmla="*/ 11 h 1618"/>
                  <a:gd name="T64" fmla="*/ 720 w 1404"/>
                  <a:gd name="T65" fmla="*/ 0 h 1618"/>
                  <a:gd name="T66" fmla="*/ 681 w 1404"/>
                  <a:gd name="T67" fmla="*/ 0 h 1618"/>
                  <a:gd name="T68" fmla="*/ 675 w 1404"/>
                  <a:gd name="T69" fmla="*/ 193 h 1618"/>
                  <a:gd name="T70" fmla="*/ 675 w 1404"/>
                  <a:gd name="T71" fmla="*/ 36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4" h="1618">
                    <a:moveTo>
                      <a:pt x="0" y="1608"/>
                    </a:moveTo>
                    <a:cubicBezTo>
                      <a:pt x="12" y="1032"/>
                      <a:pt x="12" y="1032"/>
                      <a:pt x="12" y="1032"/>
                    </a:cubicBezTo>
                    <a:cubicBezTo>
                      <a:pt x="12" y="1027"/>
                      <a:pt x="16" y="1022"/>
                      <a:pt x="22" y="1022"/>
                    </a:cubicBezTo>
                    <a:cubicBezTo>
                      <a:pt x="105" y="1022"/>
                      <a:pt x="105" y="1022"/>
                      <a:pt x="105" y="1022"/>
                    </a:cubicBezTo>
                    <a:cubicBezTo>
                      <a:pt x="111" y="1022"/>
                      <a:pt x="115" y="1027"/>
                      <a:pt x="115" y="1032"/>
                    </a:cubicBezTo>
                    <a:cubicBezTo>
                      <a:pt x="127" y="1608"/>
                      <a:pt x="127" y="1608"/>
                      <a:pt x="127" y="1608"/>
                    </a:cubicBezTo>
                    <a:cubicBezTo>
                      <a:pt x="127" y="1613"/>
                      <a:pt x="123" y="1618"/>
                      <a:pt x="117" y="1618"/>
                    </a:cubicBezTo>
                    <a:cubicBezTo>
                      <a:pt x="10" y="1618"/>
                      <a:pt x="10" y="1618"/>
                      <a:pt x="10" y="1618"/>
                    </a:cubicBezTo>
                    <a:cubicBezTo>
                      <a:pt x="4" y="1618"/>
                      <a:pt x="0" y="1613"/>
                      <a:pt x="0" y="1608"/>
                    </a:cubicBezTo>
                    <a:close/>
                    <a:moveTo>
                      <a:pt x="1031" y="1618"/>
                    </a:moveTo>
                    <a:cubicBezTo>
                      <a:pt x="1139" y="1618"/>
                      <a:pt x="1139" y="1618"/>
                      <a:pt x="1139" y="1618"/>
                    </a:cubicBezTo>
                    <a:cubicBezTo>
                      <a:pt x="1144" y="1618"/>
                      <a:pt x="1149" y="1613"/>
                      <a:pt x="1149" y="1608"/>
                    </a:cubicBezTo>
                    <a:cubicBezTo>
                      <a:pt x="1137" y="1032"/>
                      <a:pt x="1137" y="1032"/>
                      <a:pt x="1137" y="1032"/>
                    </a:cubicBezTo>
                    <a:cubicBezTo>
                      <a:pt x="1137" y="1027"/>
                      <a:pt x="1132" y="1022"/>
                      <a:pt x="1127" y="1022"/>
                    </a:cubicBezTo>
                    <a:cubicBezTo>
                      <a:pt x="1043" y="1022"/>
                      <a:pt x="1043" y="1022"/>
                      <a:pt x="1043" y="1022"/>
                    </a:cubicBezTo>
                    <a:cubicBezTo>
                      <a:pt x="1038" y="1022"/>
                      <a:pt x="1033" y="1027"/>
                      <a:pt x="1033" y="1032"/>
                    </a:cubicBezTo>
                    <a:cubicBezTo>
                      <a:pt x="1021" y="1608"/>
                      <a:pt x="1021" y="1608"/>
                      <a:pt x="1021" y="1608"/>
                    </a:cubicBezTo>
                    <a:cubicBezTo>
                      <a:pt x="1021" y="1613"/>
                      <a:pt x="1026" y="1618"/>
                      <a:pt x="1031" y="1618"/>
                    </a:cubicBezTo>
                    <a:close/>
                    <a:moveTo>
                      <a:pt x="1287" y="1618"/>
                    </a:moveTo>
                    <a:cubicBezTo>
                      <a:pt x="1394" y="1618"/>
                      <a:pt x="1394" y="1618"/>
                      <a:pt x="1394" y="1618"/>
                    </a:cubicBezTo>
                    <a:cubicBezTo>
                      <a:pt x="1400" y="1618"/>
                      <a:pt x="1404" y="1613"/>
                      <a:pt x="1404" y="1608"/>
                    </a:cubicBezTo>
                    <a:cubicBezTo>
                      <a:pt x="1392" y="1032"/>
                      <a:pt x="1392" y="1032"/>
                      <a:pt x="1392" y="1032"/>
                    </a:cubicBezTo>
                    <a:cubicBezTo>
                      <a:pt x="1392" y="1027"/>
                      <a:pt x="1388" y="1022"/>
                      <a:pt x="1382" y="1022"/>
                    </a:cubicBezTo>
                    <a:cubicBezTo>
                      <a:pt x="1299" y="1022"/>
                      <a:pt x="1299" y="1022"/>
                      <a:pt x="1299" y="1022"/>
                    </a:cubicBezTo>
                    <a:cubicBezTo>
                      <a:pt x="1293" y="1022"/>
                      <a:pt x="1289" y="1027"/>
                      <a:pt x="1289" y="1032"/>
                    </a:cubicBezTo>
                    <a:cubicBezTo>
                      <a:pt x="1277" y="1608"/>
                      <a:pt x="1277" y="1608"/>
                      <a:pt x="1277" y="1608"/>
                    </a:cubicBezTo>
                    <a:cubicBezTo>
                      <a:pt x="1277" y="1613"/>
                      <a:pt x="1281" y="1618"/>
                      <a:pt x="1287" y="1618"/>
                    </a:cubicBezTo>
                    <a:close/>
                    <a:moveTo>
                      <a:pt x="776" y="1618"/>
                    </a:moveTo>
                    <a:cubicBezTo>
                      <a:pt x="883" y="1618"/>
                      <a:pt x="883" y="1618"/>
                      <a:pt x="883" y="1618"/>
                    </a:cubicBezTo>
                    <a:cubicBezTo>
                      <a:pt x="889" y="1618"/>
                      <a:pt x="894" y="1613"/>
                      <a:pt x="894" y="1608"/>
                    </a:cubicBezTo>
                    <a:cubicBezTo>
                      <a:pt x="881" y="1032"/>
                      <a:pt x="881" y="1032"/>
                      <a:pt x="881" y="1032"/>
                    </a:cubicBezTo>
                    <a:cubicBezTo>
                      <a:pt x="881" y="1027"/>
                      <a:pt x="877" y="1022"/>
                      <a:pt x="871" y="1022"/>
                    </a:cubicBezTo>
                    <a:cubicBezTo>
                      <a:pt x="788" y="1022"/>
                      <a:pt x="788" y="1022"/>
                      <a:pt x="788" y="1022"/>
                    </a:cubicBezTo>
                    <a:cubicBezTo>
                      <a:pt x="782" y="1022"/>
                      <a:pt x="778" y="1027"/>
                      <a:pt x="778" y="1032"/>
                    </a:cubicBezTo>
                    <a:cubicBezTo>
                      <a:pt x="766" y="1608"/>
                      <a:pt x="766" y="1608"/>
                      <a:pt x="766" y="1608"/>
                    </a:cubicBezTo>
                    <a:cubicBezTo>
                      <a:pt x="766" y="1613"/>
                      <a:pt x="770" y="1618"/>
                      <a:pt x="776" y="1618"/>
                    </a:cubicBezTo>
                    <a:close/>
                    <a:moveTo>
                      <a:pt x="521" y="1618"/>
                    </a:moveTo>
                    <a:cubicBezTo>
                      <a:pt x="628" y="1618"/>
                      <a:pt x="628" y="1618"/>
                      <a:pt x="628" y="1618"/>
                    </a:cubicBezTo>
                    <a:cubicBezTo>
                      <a:pt x="634" y="1618"/>
                      <a:pt x="638" y="1613"/>
                      <a:pt x="638" y="1608"/>
                    </a:cubicBezTo>
                    <a:cubicBezTo>
                      <a:pt x="626" y="1032"/>
                      <a:pt x="626" y="1032"/>
                      <a:pt x="626" y="1032"/>
                    </a:cubicBezTo>
                    <a:cubicBezTo>
                      <a:pt x="626" y="1027"/>
                      <a:pt x="622" y="1022"/>
                      <a:pt x="616" y="1022"/>
                    </a:cubicBezTo>
                    <a:cubicBezTo>
                      <a:pt x="533" y="1022"/>
                      <a:pt x="533" y="1022"/>
                      <a:pt x="533" y="1022"/>
                    </a:cubicBezTo>
                    <a:cubicBezTo>
                      <a:pt x="527" y="1022"/>
                      <a:pt x="523" y="1027"/>
                      <a:pt x="523" y="1032"/>
                    </a:cubicBezTo>
                    <a:cubicBezTo>
                      <a:pt x="510" y="1608"/>
                      <a:pt x="510" y="1608"/>
                      <a:pt x="510" y="1608"/>
                    </a:cubicBezTo>
                    <a:cubicBezTo>
                      <a:pt x="510" y="1613"/>
                      <a:pt x="515" y="1618"/>
                      <a:pt x="521" y="1618"/>
                    </a:cubicBezTo>
                    <a:close/>
                    <a:moveTo>
                      <a:pt x="265" y="1618"/>
                    </a:moveTo>
                    <a:cubicBezTo>
                      <a:pt x="373" y="1618"/>
                      <a:pt x="373" y="1618"/>
                      <a:pt x="373" y="1618"/>
                    </a:cubicBezTo>
                    <a:cubicBezTo>
                      <a:pt x="378" y="1618"/>
                      <a:pt x="383" y="1613"/>
                      <a:pt x="383" y="1608"/>
                    </a:cubicBezTo>
                    <a:cubicBezTo>
                      <a:pt x="371" y="1032"/>
                      <a:pt x="371" y="1032"/>
                      <a:pt x="371" y="1032"/>
                    </a:cubicBezTo>
                    <a:cubicBezTo>
                      <a:pt x="371" y="1027"/>
                      <a:pt x="366" y="1022"/>
                      <a:pt x="361" y="1022"/>
                    </a:cubicBezTo>
                    <a:cubicBezTo>
                      <a:pt x="277" y="1022"/>
                      <a:pt x="277" y="1022"/>
                      <a:pt x="277" y="1022"/>
                    </a:cubicBezTo>
                    <a:cubicBezTo>
                      <a:pt x="272" y="1022"/>
                      <a:pt x="267" y="1027"/>
                      <a:pt x="267" y="1032"/>
                    </a:cubicBezTo>
                    <a:cubicBezTo>
                      <a:pt x="255" y="1608"/>
                      <a:pt x="255" y="1608"/>
                      <a:pt x="255" y="1608"/>
                    </a:cubicBezTo>
                    <a:cubicBezTo>
                      <a:pt x="255" y="1613"/>
                      <a:pt x="260" y="1618"/>
                      <a:pt x="265" y="1618"/>
                    </a:cubicBezTo>
                    <a:close/>
                    <a:moveTo>
                      <a:pt x="675" y="368"/>
                    </a:moveTo>
                    <a:cubicBezTo>
                      <a:pt x="684" y="368"/>
                      <a:pt x="693" y="368"/>
                      <a:pt x="702" y="368"/>
                    </a:cubicBezTo>
                    <a:cubicBezTo>
                      <a:pt x="710" y="368"/>
                      <a:pt x="718" y="368"/>
                      <a:pt x="727" y="368"/>
                    </a:cubicBezTo>
                    <a:cubicBezTo>
                      <a:pt x="727" y="200"/>
                      <a:pt x="727" y="200"/>
                      <a:pt x="727" y="200"/>
                    </a:cubicBezTo>
                    <a:cubicBezTo>
                      <a:pt x="727" y="196"/>
                      <a:pt x="730" y="193"/>
                      <a:pt x="733" y="193"/>
                    </a:cubicBezTo>
                    <a:cubicBezTo>
                      <a:pt x="1036" y="193"/>
                      <a:pt x="1036" y="193"/>
                      <a:pt x="1036" y="193"/>
                    </a:cubicBezTo>
                    <a:cubicBezTo>
                      <a:pt x="1042" y="193"/>
                      <a:pt x="1044" y="186"/>
                      <a:pt x="1040" y="182"/>
                    </a:cubicBezTo>
                    <a:cubicBezTo>
                      <a:pt x="959" y="101"/>
                      <a:pt x="959" y="101"/>
                      <a:pt x="959" y="101"/>
                    </a:cubicBezTo>
                    <a:cubicBezTo>
                      <a:pt x="957" y="99"/>
                      <a:pt x="957" y="95"/>
                      <a:pt x="959" y="92"/>
                    </a:cubicBezTo>
                    <a:cubicBezTo>
                      <a:pt x="1040" y="11"/>
                      <a:pt x="1040" y="11"/>
                      <a:pt x="1040" y="11"/>
                    </a:cubicBezTo>
                    <a:cubicBezTo>
                      <a:pt x="1044" y="7"/>
                      <a:pt x="1042" y="0"/>
                      <a:pt x="1036" y="0"/>
                    </a:cubicBezTo>
                    <a:cubicBezTo>
                      <a:pt x="720" y="0"/>
                      <a:pt x="720" y="0"/>
                      <a:pt x="720" y="0"/>
                    </a:cubicBezTo>
                    <a:cubicBezTo>
                      <a:pt x="681" y="0"/>
                      <a:pt x="681" y="0"/>
                      <a:pt x="681" y="0"/>
                    </a:cubicBezTo>
                    <a:cubicBezTo>
                      <a:pt x="681" y="0"/>
                      <a:pt x="681" y="0"/>
                      <a:pt x="681" y="0"/>
                    </a:cubicBezTo>
                    <a:cubicBezTo>
                      <a:pt x="678" y="0"/>
                      <a:pt x="675" y="3"/>
                      <a:pt x="675" y="7"/>
                    </a:cubicBezTo>
                    <a:cubicBezTo>
                      <a:pt x="675" y="193"/>
                      <a:pt x="675" y="193"/>
                      <a:pt x="675" y="193"/>
                    </a:cubicBezTo>
                    <a:cubicBezTo>
                      <a:pt x="675" y="193"/>
                      <a:pt x="675" y="193"/>
                      <a:pt x="675" y="193"/>
                    </a:cubicBezTo>
                    <a:lnTo>
                      <a:pt x="675" y="3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8" name="TextBox 7"/>
          <p:cNvSpPr txBox="1"/>
          <p:nvPr/>
        </p:nvSpPr>
        <p:spPr>
          <a:xfrm>
            <a:off x="6466879" y="3992423"/>
            <a:ext cx="2223654" cy="12780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200" dirty="0" smtClean="0">
                <a:solidFill>
                  <a:srgbClr val="29BA74"/>
                </a:solidFill>
              </a:rPr>
              <a:t>542</a:t>
            </a:r>
            <a:endParaRPr lang="en-US" sz="3200" dirty="0">
              <a:solidFill>
                <a:srgbClr val="29BA74"/>
              </a:solidFill>
            </a:endParaRPr>
          </a:p>
          <a:p>
            <a:pPr algn="ctr"/>
            <a:r>
              <a:rPr lang="en-US" sz="2400" b="1" dirty="0" smtClean="0">
                <a:solidFill>
                  <a:srgbClr val="575757"/>
                </a:solidFill>
              </a:rPr>
              <a:t>SES Staff</a:t>
            </a:r>
          </a:p>
        </p:txBody>
      </p:sp>
      <p:grpSp>
        <p:nvGrpSpPr>
          <p:cNvPr id="25" name="Group 24"/>
          <p:cNvGrpSpPr>
            <a:grpSpLocks noChangeAspect="1"/>
          </p:cNvGrpSpPr>
          <p:nvPr/>
        </p:nvGrpSpPr>
        <p:grpSpPr>
          <a:xfrm>
            <a:off x="6755587" y="2292910"/>
            <a:ext cx="1646238" cy="1644650"/>
            <a:chOff x="5273675" y="2606675"/>
            <a:chExt cx="1646238" cy="1644650"/>
          </a:xfrm>
        </p:grpSpPr>
        <p:sp>
          <p:nvSpPr>
            <p:cNvPr id="26"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7" name="Group 26"/>
            <p:cNvGrpSpPr/>
            <p:nvPr/>
          </p:nvGrpSpPr>
          <p:grpSpPr>
            <a:xfrm>
              <a:off x="5478463" y="2774950"/>
              <a:ext cx="1235075" cy="1274763"/>
              <a:chOff x="5478463" y="2774950"/>
              <a:chExt cx="1235075" cy="1274763"/>
            </a:xfrm>
          </p:grpSpPr>
          <p:sp>
            <p:nvSpPr>
              <p:cNvPr id="28" name="Freeform 5"/>
              <p:cNvSpPr>
                <a:spLocks noEditPoints="1"/>
              </p:cNvSpPr>
              <p:nvPr/>
            </p:nvSpPr>
            <p:spPr bwMode="auto">
              <a:xfrm>
                <a:off x="5478463" y="3103563"/>
                <a:ext cx="1235075" cy="946150"/>
              </a:xfrm>
              <a:custGeom>
                <a:avLst/>
                <a:gdLst>
                  <a:gd name="T0" fmla="*/ 1512 w 1728"/>
                  <a:gd name="T1" fmla="*/ 1025 h 1324"/>
                  <a:gd name="T2" fmla="*/ 1490 w 1728"/>
                  <a:gd name="T3" fmla="*/ 848 h 1324"/>
                  <a:gd name="T4" fmla="*/ 883 w 1728"/>
                  <a:gd name="T5" fmla="*/ 653 h 1324"/>
                  <a:gd name="T6" fmla="*/ 839 w 1728"/>
                  <a:gd name="T7" fmla="*/ 848 h 1324"/>
                  <a:gd name="T8" fmla="*/ 211 w 1728"/>
                  <a:gd name="T9" fmla="*/ 870 h 1324"/>
                  <a:gd name="T10" fmla="*/ 22 w 1728"/>
                  <a:gd name="T11" fmla="*/ 1025 h 1324"/>
                  <a:gd name="T12" fmla="*/ 0 w 1728"/>
                  <a:gd name="T13" fmla="*/ 1302 h 1324"/>
                  <a:gd name="T14" fmla="*/ 449 w 1728"/>
                  <a:gd name="T15" fmla="*/ 1324 h 1324"/>
                  <a:gd name="T16" fmla="*/ 471 w 1728"/>
                  <a:gd name="T17" fmla="*/ 1047 h 1324"/>
                  <a:gd name="T18" fmla="*/ 255 w 1728"/>
                  <a:gd name="T19" fmla="*/ 1025 h 1324"/>
                  <a:gd name="T20" fmla="*/ 839 w 1728"/>
                  <a:gd name="T21" fmla="*/ 892 h 1324"/>
                  <a:gd name="T22" fmla="*/ 648 w 1728"/>
                  <a:gd name="T23" fmla="*/ 1025 h 1324"/>
                  <a:gd name="T24" fmla="*/ 626 w 1728"/>
                  <a:gd name="T25" fmla="*/ 1302 h 1324"/>
                  <a:gd name="T26" fmla="*/ 1075 w 1728"/>
                  <a:gd name="T27" fmla="*/ 1324 h 1324"/>
                  <a:gd name="T28" fmla="*/ 1097 w 1728"/>
                  <a:gd name="T29" fmla="*/ 1047 h 1324"/>
                  <a:gd name="T30" fmla="*/ 883 w 1728"/>
                  <a:gd name="T31" fmla="*/ 1025 h 1324"/>
                  <a:gd name="T32" fmla="*/ 1468 w 1728"/>
                  <a:gd name="T33" fmla="*/ 892 h 1324"/>
                  <a:gd name="T34" fmla="*/ 1279 w 1728"/>
                  <a:gd name="T35" fmla="*/ 1025 h 1324"/>
                  <a:gd name="T36" fmla="*/ 1257 w 1728"/>
                  <a:gd name="T37" fmla="*/ 1302 h 1324"/>
                  <a:gd name="T38" fmla="*/ 1706 w 1728"/>
                  <a:gd name="T39" fmla="*/ 1324 h 1324"/>
                  <a:gd name="T40" fmla="*/ 1728 w 1728"/>
                  <a:gd name="T41" fmla="*/ 1047 h 1324"/>
                  <a:gd name="T42" fmla="*/ 427 w 1728"/>
                  <a:gd name="T43" fmla="*/ 1069 h 1324"/>
                  <a:gd name="T44" fmla="*/ 44 w 1728"/>
                  <a:gd name="T45" fmla="*/ 1280 h 1324"/>
                  <a:gd name="T46" fmla="*/ 427 w 1728"/>
                  <a:gd name="T47" fmla="*/ 1069 h 1324"/>
                  <a:gd name="T48" fmla="*/ 1053 w 1728"/>
                  <a:gd name="T49" fmla="*/ 1069 h 1324"/>
                  <a:gd name="T50" fmla="*/ 670 w 1728"/>
                  <a:gd name="T51" fmla="*/ 1280 h 1324"/>
                  <a:gd name="T52" fmla="*/ 1053 w 1728"/>
                  <a:gd name="T53" fmla="*/ 1069 h 1324"/>
                  <a:gd name="T54" fmla="*/ 1684 w 1728"/>
                  <a:gd name="T55" fmla="*/ 1280 h 1324"/>
                  <a:gd name="T56" fmla="*/ 1301 w 1728"/>
                  <a:gd name="T57" fmla="*/ 1069 h 1324"/>
                  <a:gd name="T58" fmla="*/ 1684 w 1728"/>
                  <a:gd name="T59" fmla="*/ 1280 h 1324"/>
                  <a:gd name="T60" fmla="*/ 1137 w 1728"/>
                  <a:gd name="T61" fmla="*/ 26 h 1324"/>
                  <a:gd name="T62" fmla="*/ 1015 w 1728"/>
                  <a:gd name="T63" fmla="*/ 245 h 1324"/>
                  <a:gd name="T64" fmla="*/ 1012 w 1728"/>
                  <a:gd name="T65" fmla="*/ 330 h 1324"/>
                  <a:gd name="T66" fmla="*/ 968 w 1728"/>
                  <a:gd name="T67" fmla="*/ 366 h 1324"/>
                  <a:gd name="T68" fmla="*/ 861 w 1728"/>
                  <a:gd name="T69" fmla="*/ 320 h 1324"/>
                  <a:gd name="T70" fmla="*/ 764 w 1728"/>
                  <a:gd name="T71" fmla="*/ 368 h 1324"/>
                  <a:gd name="T72" fmla="*/ 722 w 1728"/>
                  <a:gd name="T73" fmla="*/ 336 h 1324"/>
                  <a:gd name="T74" fmla="*/ 720 w 1728"/>
                  <a:gd name="T75" fmla="*/ 256 h 1324"/>
                  <a:gd name="T76" fmla="*/ 617 w 1728"/>
                  <a:gd name="T77" fmla="*/ 64 h 1324"/>
                  <a:gd name="T78" fmla="*/ 596 w 1728"/>
                  <a:gd name="T79" fmla="*/ 6 h 1324"/>
                  <a:gd name="T80" fmla="*/ 642 w 1728"/>
                  <a:gd name="T81" fmla="*/ 27 h 1324"/>
                  <a:gd name="T82" fmla="*/ 736 w 1728"/>
                  <a:gd name="T83" fmla="*/ 211 h 1324"/>
                  <a:gd name="T84" fmla="*/ 764 w 1728"/>
                  <a:gd name="T85" fmla="*/ 233 h 1324"/>
                  <a:gd name="T86" fmla="*/ 986 w 1728"/>
                  <a:gd name="T87" fmla="*/ 211 h 1324"/>
                  <a:gd name="T88" fmla="*/ 1077 w 1728"/>
                  <a:gd name="T89" fmla="*/ 28 h 1324"/>
                  <a:gd name="T90" fmla="*/ 1103 w 1728"/>
                  <a:gd name="T91" fmla="*/ 31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324">
                    <a:moveTo>
                      <a:pt x="1706" y="1025"/>
                    </a:moveTo>
                    <a:cubicBezTo>
                      <a:pt x="1512" y="1025"/>
                      <a:pt x="1512" y="1025"/>
                      <a:pt x="1512" y="1025"/>
                    </a:cubicBezTo>
                    <a:cubicBezTo>
                      <a:pt x="1512" y="870"/>
                      <a:pt x="1512" y="870"/>
                      <a:pt x="1512" y="870"/>
                    </a:cubicBezTo>
                    <a:cubicBezTo>
                      <a:pt x="1512" y="858"/>
                      <a:pt x="1502" y="848"/>
                      <a:pt x="1490" y="848"/>
                    </a:cubicBezTo>
                    <a:cubicBezTo>
                      <a:pt x="883" y="848"/>
                      <a:pt x="883" y="848"/>
                      <a:pt x="883" y="848"/>
                    </a:cubicBezTo>
                    <a:cubicBezTo>
                      <a:pt x="883" y="653"/>
                      <a:pt x="883" y="653"/>
                      <a:pt x="883" y="653"/>
                    </a:cubicBezTo>
                    <a:cubicBezTo>
                      <a:pt x="839" y="653"/>
                      <a:pt x="839" y="653"/>
                      <a:pt x="839" y="653"/>
                    </a:cubicBezTo>
                    <a:cubicBezTo>
                      <a:pt x="839" y="848"/>
                      <a:pt x="839" y="848"/>
                      <a:pt x="839" y="848"/>
                    </a:cubicBezTo>
                    <a:cubicBezTo>
                      <a:pt x="233" y="848"/>
                      <a:pt x="233" y="848"/>
                      <a:pt x="233" y="848"/>
                    </a:cubicBezTo>
                    <a:cubicBezTo>
                      <a:pt x="221" y="848"/>
                      <a:pt x="211" y="858"/>
                      <a:pt x="211" y="870"/>
                    </a:cubicBezTo>
                    <a:cubicBezTo>
                      <a:pt x="211" y="1025"/>
                      <a:pt x="211" y="1025"/>
                      <a:pt x="211" y="1025"/>
                    </a:cubicBezTo>
                    <a:cubicBezTo>
                      <a:pt x="22" y="1025"/>
                      <a:pt x="22" y="1025"/>
                      <a:pt x="22" y="1025"/>
                    </a:cubicBezTo>
                    <a:cubicBezTo>
                      <a:pt x="10" y="1025"/>
                      <a:pt x="0" y="1035"/>
                      <a:pt x="0" y="1047"/>
                    </a:cubicBezTo>
                    <a:cubicBezTo>
                      <a:pt x="0" y="1302"/>
                      <a:pt x="0" y="1302"/>
                      <a:pt x="0" y="1302"/>
                    </a:cubicBezTo>
                    <a:cubicBezTo>
                      <a:pt x="0" y="1314"/>
                      <a:pt x="10" y="1324"/>
                      <a:pt x="22" y="1324"/>
                    </a:cubicBezTo>
                    <a:cubicBezTo>
                      <a:pt x="449" y="1324"/>
                      <a:pt x="449" y="1324"/>
                      <a:pt x="449" y="1324"/>
                    </a:cubicBezTo>
                    <a:cubicBezTo>
                      <a:pt x="461" y="1324"/>
                      <a:pt x="471" y="1314"/>
                      <a:pt x="471" y="1302"/>
                    </a:cubicBezTo>
                    <a:cubicBezTo>
                      <a:pt x="471" y="1047"/>
                      <a:pt x="471" y="1047"/>
                      <a:pt x="471" y="1047"/>
                    </a:cubicBezTo>
                    <a:cubicBezTo>
                      <a:pt x="471" y="1035"/>
                      <a:pt x="461" y="1025"/>
                      <a:pt x="449" y="1025"/>
                    </a:cubicBezTo>
                    <a:cubicBezTo>
                      <a:pt x="255" y="1025"/>
                      <a:pt x="255" y="1025"/>
                      <a:pt x="255" y="1025"/>
                    </a:cubicBezTo>
                    <a:cubicBezTo>
                      <a:pt x="255" y="892"/>
                      <a:pt x="255" y="892"/>
                      <a:pt x="255" y="892"/>
                    </a:cubicBezTo>
                    <a:cubicBezTo>
                      <a:pt x="839" y="892"/>
                      <a:pt x="839" y="892"/>
                      <a:pt x="839" y="892"/>
                    </a:cubicBezTo>
                    <a:cubicBezTo>
                      <a:pt x="839" y="1025"/>
                      <a:pt x="839" y="1025"/>
                      <a:pt x="839" y="1025"/>
                    </a:cubicBezTo>
                    <a:cubicBezTo>
                      <a:pt x="648" y="1025"/>
                      <a:pt x="648" y="1025"/>
                      <a:pt x="648" y="1025"/>
                    </a:cubicBezTo>
                    <a:cubicBezTo>
                      <a:pt x="636" y="1025"/>
                      <a:pt x="626" y="1035"/>
                      <a:pt x="626" y="1047"/>
                    </a:cubicBezTo>
                    <a:cubicBezTo>
                      <a:pt x="626" y="1302"/>
                      <a:pt x="626" y="1302"/>
                      <a:pt x="626" y="1302"/>
                    </a:cubicBezTo>
                    <a:cubicBezTo>
                      <a:pt x="626" y="1314"/>
                      <a:pt x="636" y="1324"/>
                      <a:pt x="648" y="1324"/>
                    </a:cubicBezTo>
                    <a:cubicBezTo>
                      <a:pt x="1075" y="1324"/>
                      <a:pt x="1075" y="1324"/>
                      <a:pt x="1075" y="1324"/>
                    </a:cubicBezTo>
                    <a:cubicBezTo>
                      <a:pt x="1087" y="1324"/>
                      <a:pt x="1097" y="1314"/>
                      <a:pt x="1097" y="1302"/>
                    </a:cubicBezTo>
                    <a:cubicBezTo>
                      <a:pt x="1097" y="1047"/>
                      <a:pt x="1097" y="1047"/>
                      <a:pt x="1097" y="1047"/>
                    </a:cubicBezTo>
                    <a:cubicBezTo>
                      <a:pt x="1097" y="1035"/>
                      <a:pt x="1087" y="1025"/>
                      <a:pt x="1075" y="1025"/>
                    </a:cubicBezTo>
                    <a:cubicBezTo>
                      <a:pt x="883" y="1025"/>
                      <a:pt x="883" y="1025"/>
                      <a:pt x="883" y="1025"/>
                    </a:cubicBezTo>
                    <a:cubicBezTo>
                      <a:pt x="883" y="892"/>
                      <a:pt x="883" y="892"/>
                      <a:pt x="883" y="892"/>
                    </a:cubicBezTo>
                    <a:cubicBezTo>
                      <a:pt x="1468" y="892"/>
                      <a:pt x="1468" y="892"/>
                      <a:pt x="1468" y="892"/>
                    </a:cubicBezTo>
                    <a:cubicBezTo>
                      <a:pt x="1468" y="1025"/>
                      <a:pt x="1468" y="1025"/>
                      <a:pt x="1468" y="1025"/>
                    </a:cubicBezTo>
                    <a:cubicBezTo>
                      <a:pt x="1279" y="1025"/>
                      <a:pt x="1279" y="1025"/>
                      <a:pt x="1279" y="1025"/>
                    </a:cubicBezTo>
                    <a:cubicBezTo>
                      <a:pt x="1267" y="1025"/>
                      <a:pt x="1257" y="1035"/>
                      <a:pt x="1257" y="1047"/>
                    </a:cubicBezTo>
                    <a:cubicBezTo>
                      <a:pt x="1257" y="1302"/>
                      <a:pt x="1257" y="1302"/>
                      <a:pt x="1257" y="1302"/>
                    </a:cubicBezTo>
                    <a:cubicBezTo>
                      <a:pt x="1257" y="1314"/>
                      <a:pt x="1267" y="1324"/>
                      <a:pt x="1279" y="1324"/>
                    </a:cubicBezTo>
                    <a:cubicBezTo>
                      <a:pt x="1706" y="1324"/>
                      <a:pt x="1706" y="1324"/>
                      <a:pt x="1706" y="1324"/>
                    </a:cubicBezTo>
                    <a:cubicBezTo>
                      <a:pt x="1718" y="1324"/>
                      <a:pt x="1728" y="1314"/>
                      <a:pt x="1728" y="1302"/>
                    </a:cubicBezTo>
                    <a:cubicBezTo>
                      <a:pt x="1728" y="1047"/>
                      <a:pt x="1728" y="1047"/>
                      <a:pt x="1728" y="1047"/>
                    </a:cubicBezTo>
                    <a:cubicBezTo>
                      <a:pt x="1728" y="1035"/>
                      <a:pt x="1718" y="1025"/>
                      <a:pt x="1706" y="1025"/>
                    </a:cubicBezTo>
                    <a:close/>
                    <a:moveTo>
                      <a:pt x="427" y="1069"/>
                    </a:moveTo>
                    <a:cubicBezTo>
                      <a:pt x="427" y="1280"/>
                      <a:pt x="427" y="1280"/>
                      <a:pt x="427" y="1280"/>
                    </a:cubicBezTo>
                    <a:cubicBezTo>
                      <a:pt x="44" y="1280"/>
                      <a:pt x="44" y="1280"/>
                      <a:pt x="44" y="1280"/>
                    </a:cubicBezTo>
                    <a:cubicBezTo>
                      <a:pt x="44" y="1069"/>
                      <a:pt x="44" y="1069"/>
                      <a:pt x="44" y="1069"/>
                    </a:cubicBezTo>
                    <a:cubicBezTo>
                      <a:pt x="427" y="1069"/>
                      <a:pt x="427" y="1069"/>
                      <a:pt x="427" y="1069"/>
                    </a:cubicBezTo>
                    <a:cubicBezTo>
                      <a:pt x="427" y="1069"/>
                      <a:pt x="427" y="1069"/>
                      <a:pt x="427" y="1069"/>
                    </a:cubicBezTo>
                    <a:close/>
                    <a:moveTo>
                      <a:pt x="1053" y="1069"/>
                    </a:moveTo>
                    <a:cubicBezTo>
                      <a:pt x="1053" y="1280"/>
                      <a:pt x="1053" y="1280"/>
                      <a:pt x="1053" y="1280"/>
                    </a:cubicBezTo>
                    <a:cubicBezTo>
                      <a:pt x="670" y="1280"/>
                      <a:pt x="670" y="1280"/>
                      <a:pt x="670" y="1280"/>
                    </a:cubicBezTo>
                    <a:cubicBezTo>
                      <a:pt x="670" y="1069"/>
                      <a:pt x="670" y="1069"/>
                      <a:pt x="670" y="1069"/>
                    </a:cubicBezTo>
                    <a:cubicBezTo>
                      <a:pt x="1053" y="1069"/>
                      <a:pt x="1053" y="1069"/>
                      <a:pt x="1053" y="1069"/>
                    </a:cubicBezTo>
                    <a:cubicBezTo>
                      <a:pt x="1053" y="1069"/>
                      <a:pt x="1053" y="1069"/>
                      <a:pt x="1053" y="1069"/>
                    </a:cubicBezTo>
                    <a:close/>
                    <a:moveTo>
                      <a:pt x="1684" y="1280"/>
                    </a:moveTo>
                    <a:cubicBezTo>
                      <a:pt x="1301" y="1280"/>
                      <a:pt x="1301" y="1280"/>
                      <a:pt x="1301" y="1280"/>
                    </a:cubicBezTo>
                    <a:cubicBezTo>
                      <a:pt x="1301" y="1069"/>
                      <a:pt x="1301" y="1069"/>
                      <a:pt x="1301" y="1069"/>
                    </a:cubicBezTo>
                    <a:cubicBezTo>
                      <a:pt x="1684" y="1069"/>
                      <a:pt x="1684" y="1069"/>
                      <a:pt x="1684" y="1069"/>
                    </a:cubicBezTo>
                    <a:cubicBezTo>
                      <a:pt x="1684" y="1280"/>
                      <a:pt x="1684" y="1280"/>
                      <a:pt x="1684" y="1280"/>
                    </a:cubicBezTo>
                    <a:cubicBezTo>
                      <a:pt x="1684" y="1280"/>
                      <a:pt x="1684" y="1280"/>
                      <a:pt x="1684" y="1280"/>
                    </a:cubicBezTo>
                    <a:close/>
                    <a:moveTo>
                      <a:pt x="1137" y="26"/>
                    </a:moveTo>
                    <a:cubicBezTo>
                      <a:pt x="1131" y="39"/>
                      <a:pt x="1121" y="53"/>
                      <a:pt x="1105" y="63"/>
                    </a:cubicBezTo>
                    <a:cubicBezTo>
                      <a:pt x="1087" y="108"/>
                      <a:pt x="1040" y="221"/>
                      <a:pt x="1015" y="245"/>
                    </a:cubicBezTo>
                    <a:cubicBezTo>
                      <a:pt x="1014" y="246"/>
                      <a:pt x="1013" y="246"/>
                      <a:pt x="1012" y="247"/>
                    </a:cubicBezTo>
                    <a:cubicBezTo>
                      <a:pt x="1012" y="330"/>
                      <a:pt x="1012" y="330"/>
                      <a:pt x="1012" y="330"/>
                    </a:cubicBezTo>
                    <a:cubicBezTo>
                      <a:pt x="1006" y="336"/>
                      <a:pt x="1006" y="336"/>
                      <a:pt x="1006" y="336"/>
                    </a:cubicBezTo>
                    <a:cubicBezTo>
                      <a:pt x="1005" y="336"/>
                      <a:pt x="991" y="348"/>
                      <a:pt x="968" y="366"/>
                    </a:cubicBezTo>
                    <a:cubicBezTo>
                      <a:pt x="968" y="279"/>
                      <a:pt x="968" y="279"/>
                      <a:pt x="968" y="279"/>
                    </a:cubicBezTo>
                    <a:cubicBezTo>
                      <a:pt x="936" y="299"/>
                      <a:pt x="894" y="320"/>
                      <a:pt x="861" y="320"/>
                    </a:cubicBezTo>
                    <a:cubicBezTo>
                      <a:pt x="831" y="320"/>
                      <a:pt x="795" y="303"/>
                      <a:pt x="764" y="285"/>
                    </a:cubicBezTo>
                    <a:cubicBezTo>
                      <a:pt x="764" y="368"/>
                      <a:pt x="764" y="368"/>
                      <a:pt x="764" y="368"/>
                    </a:cubicBezTo>
                    <a:cubicBezTo>
                      <a:pt x="761" y="368"/>
                      <a:pt x="761" y="368"/>
                      <a:pt x="761" y="368"/>
                    </a:cubicBezTo>
                    <a:cubicBezTo>
                      <a:pt x="739" y="349"/>
                      <a:pt x="723" y="336"/>
                      <a:pt x="722" y="336"/>
                    </a:cubicBezTo>
                    <a:cubicBezTo>
                      <a:pt x="720" y="334"/>
                      <a:pt x="720" y="334"/>
                      <a:pt x="720" y="334"/>
                    </a:cubicBezTo>
                    <a:cubicBezTo>
                      <a:pt x="720" y="256"/>
                      <a:pt x="720" y="256"/>
                      <a:pt x="720" y="256"/>
                    </a:cubicBezTo>
                    <a:cubicBezTo>
                      <a:pt x="714" y="252"/>
                      <a:pt x="710" y="248"/>
                      <a:pt x="707" y="245"/>
                    </a:cubicBezTo>
                    <a:cubicBezTo>
                      <a:pt x="681" y="222"/>
                      <a:pt x="635" y="109"/>
                      <a:pt x="617" y="64"/>
                    </a:cubicBezTo>
                    <a:cubicBezTo>
                      <a:pt x="594" y="51"/>
                      <a:pt x="582" y="25"/>
                      <a:pt x="577" y="3"/>
                    </a:cubicBezTo>
                    <a:cubicBezTo>
                      <a:pt x="584" y="6"/>
                      <a:pt x="591" y="6"/>
                      <a:pt x="596" y="6"/>
                    </a:cubicBezTo>
                    <a:cubicBezTo>
                      <a:pt x="606" y="6"/>
                      <a:pt x="615" y="4"/>
                      <a:pt x="622" y="0"/>
                    </a:cubicBezTo>
                    <a:cubicBezTo>
                      <a:pt x="626" y="12"/>
                      <a:pt x="632" y="23"/>
                      <a:pt x="642" y="27"/>
                    </a:cubicBezTo>
                    <a:cubicBezTo>
                      <a:pt x="648" y="29"/>
                      <a:pt x="652" y="34"/>
                      <a:pt x="655" y="40"/>
                    </a:cubicBezTo>
                    <a:cubicBezTo>
                      <a:pt x="684" y="113"/>
                      <a:pt x="723" y="200"/>
                      <a:pt x="736" y="211"/>
                    </a:cubicBezTo>
                    <a:cubicBezTo>
                      <a:pt x="743" y="217"/>
                      <a:pt x="752" y="226"/>
                      <a:pt x="764" y="233"/>
                    </a:cubicBezTo>
                    <a:cubicBezTo>
                      <a:pt x="764" y="233"/>
                      <a:pt x="764" y="233"/>
                      <a:pt x="764" y="233"/>
                    </a:cubicBezTo>
                    <a:cubicBezTo>
                      <a:pt x="794" y="254"/>
                      <a:pt x="836" y="276"/>
                      <a:pt x="861" y="276"/>
                    </a:cubicBezTo>
                    <a:cubicBezTo>
                      <a:pt x="894" y="276"/>
                      <a:pt x="960" y="235"/>
                      <a:pt x="986" y="211"/>
                    </a:cubicBezTo>
                    <a:cubicBezTo>
                      <a:pt x="999" y="200"/>
                      <a:pt x="1038" y="113"/>
                      <a:pt x="1067" y="40"/>
                    </a:cubicBezTo>
                    <a:cubicBezTo>
                      <a:pt x="1069" y="35"/>
                      <a:pt x="1072" y="30"/>
                      <a:pt x="1077" y="28"/>
                    </a:cubicBezTo>
                    <a:cubicBezTo>
                      <a:pt x="1078" y="28"/>
                      <a:pt x="1078" y="28"/>
                      <a:pt x="1078" y="28"/>
                    </a:cubicBezTo>
                    <a:cubicBezTo>
                      <a:pt x="1086" y="30"/>
                      <a:pt x="1094" y="31"/>
                      <a:pt x="1103" y="31"/>
                    </a:cubicBezTo>
                    <a:cubicBezTo>
                      <a:pt x="1114" y="31"/>
                      <a:pt x="1126" y="29"/>
                      <a:pt x="1137"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6"/>
              <p:cNvSpPr>
                <a:spLocks noEditPoints="1"/>
              </p:cNvSpPr>
              <p:nvPr/>
            </p:nvSpPr>
            <p:spPr bwMode="auto">
              <a:xfrm>
                <a:off x="5541963" y="2774950"/>
                <a:ext cx="1108075" cy="1212850"/>
              </a:xfrm>
              <a:custGeom>
                <a:avLst/>
                <a:gdLst>
                  <a:gd name="T0" fmla="*/ 921 w 1552"/>
                  <a:gd name="T1" fmla="*/ 1584 h 1698"/>
                  <a:gd name="T2" fmla="*/ 921 w 1552"/>
                  <a:gd name="T3" fmla="*/ 1688 h 1698"/>
                  <a:gd name="T4" fmla="*/ 911 w 1552"/>
                  <a:gd name="T5" fmla="*/ 1698 h 1698"/>
                  <a:gd name="T6" fmla="*/ 636 w 1552"/>
                  <a:gd name="T7" fmla="*/ 1698 h 1698"/>
                  <a:gd name="T8" fmla="*/ 626 w 1552"/>
                  <a:gd name="T9" fmla="*/ 1688 h 1698"/>
                  <a:gd name="T10" fmla="*/ 626 w 1552"/>
                  <a:gd name="T11" fmla="*/ 1584 h 1698"/>
                  <a:gd name="T12" fmla="*/ 636 w 1552"/>
                  <a:gd name="T13" fmla="*/ 1574 h 1698"/>
                  <a:gd name="T14" fmla="*/ 911 w 1552"/>
                  <a:gd name="T15" fmla="*/ 1574 h 1698"/>
                  <a:gd name="T16" fmla="*/ 921 w 1552"/>
                  <a:gd name="T17" fmla="*/ 1584 h 1698"/>
                  <a:gd name="T18" fmla="*/ 1542 w 1552"/>
                  <a:gd name="T19" fmla="*/ 1574 h 1698"/>
                  <a:gd name="T20" fmla="*/ 1267 w 1552"/>
                  <a:gd name="T21" fmla="*/ 1574 h 1698"/>
                  <a:gd name="T22" fmla="*/ 1257 w 1552"/>
                  <a:gd name="T23" fmla="*/ 1584 h 1698"/>
                  <a:gd name="T24" fmla="*/ 1257 w 1552"/>
                  <a:gd name="T25" fmla="*/ 1688 h 1698"/>
                  <a:gd name="T26" fmla="*/ 1267 w 1552"/>
                  <a:gd name="T27" fmla="*/ 1698 h 1698"/>
                  <a:gd name="T28" fmla="*/ 1542 w 1552"/>
                  <a:gd name="T29" fmla="*/ 1698 h 1698"/>
                  <a:gd name="T30" fmla="*/ 1552 w 1552"/>
                  <a:gd name="T31" fmla="*/ 1688 h 1698"/>
                  <a:gd name="T32" fmla="*/ 1552 w 1552"/>
                  <a:gd name="T33" fmla="*/ 1584 h 1698"/>
                  <a:gd name="T34" fmla="*/ 1542 w 1552"/>
                  <a:gd name="T35" fmla="*/ 1574 h 1698"/>
                  <a:gd name="T36" fmla="*/ 285 w 1552"/>
                  <a:gd name="T37" fmla="*/ 1574 h 1698"/>
                  <a:gd name="T38" fmla="*/ 10 w 1552"/>
                  <a:gd name="T39" fmla="*/ 1574 h 1698"/>
                  <a:gd name="T40" fmla="*/ 0 w 1552"/>
                  <a:gd name="T41" fmla="*/ 1584 h 1698"/>
                  <a:gd name="T42" fmla="*/ 0 w 1552"/>
                  <a:gd name="T43" fmla="*/ 1688 h 1698"/>
                  <a:gd name="T44" fmla="*/ 10 w 1552"/>
                  <a:gd name="T45" fmla="*/ 1698 h 1698"/>
                  <a:gd name="T46" fmla="*/ 285 w 1552"/>
                  <a:gd name="T47" fmla="*/ 1698 h 1698"/>
                  <a:gd name="T48" fmla="*/ 295 w 1552"/>
                  <a:gd name="T49" fmla="*/ 1688 h 1698"/>
                  <a:gd name="T50" fmla="*/ 295 w 1552"/>
                  <a:gd name="T51" fmla="*/ 1584 h 1698"/>
                  <a:gd name="T52" fmla="*/ 285 w 1552"/>
                  <a:gd name="T53" fmla="*/ 1574 h 1698"/>
                  <a:gd name="T54" fmla="*/ 1297 w 1552"/>
                  <a:gd name="T55" fmla="*/ 1054 h 1698"/>
                  <a:gd name="T56" fmla="*/ 1171 w 1552"/>
                  <a:gd name="T57" fmla="*/ 870 h 1698"/>
                  <a:gd name="T58" fmla="*/ 946 w 1552"/>
                  <a:gd name="T59" fmla="*/ 832 h 1698"/>
                  <a:gd name="T60" fmla="*/ 890 w 1552"/>
                  <a:gd name="T61" fmla="*/ 878 h 1698"/>
                  <a:gd name="T62" fmla="*/ 780 w 1552"/>
                  <a:gd name="T63" fmla="*/ 967 h 1698"/>
                  <a:gd name="T64" fmla="*/ 772 w 1552"/>
                  <a:gd name="T65" fmla="*/ 967 h 1698"/>
                  <a:gd name="T66" fmla="*/ 606 w 1552"/>
                  <a:gd name="T67" fmla="*/ 832 h 1698"/>
                  <a:gd name="T68" fmla="*/ 523 w 1552"/>
                  <a:gd name="T69" fmla="*/ 837 h 1698"/>
                  <a:gd name="T70" fmla="*/ 381 w 1552"/>
                  <a:gd name="T71" fmla="*/ 870 h 1698"/>
                  <a:gd name="T72" fmla="*/ 255 w 1552"/>
                  <a:gd name="T73" fmla="*/ 1054 h 1698"/>
                  <a:gd name="T74" fmla="*/ 267 w 1552"/>
                  <a:gd name="T75" fmla="*/ 1071 h 1698"/>
                  <a:gd name="T76" fmla="*/ 1285 w 1552"/>
                  <a:gd name="T77" fmla="*/ 1071 h 1698"/>
                  <a:gd name="T78" fmla="*/ 1297 w 1552"/>
                  <a:gd name="T79" fmla="*/ 1054 h 1698"/>
                  <a:gd name="T80" fmla="*/ 1068 w 1552"/>
                  <a:gd name="T81" fmla="*/ 352 h 1698"/>
                  <a:gd name="T82" fmla="*/ 1069 w 1552"/>
                  <a:gd name="T83" fmla="*/ 296 h 1698"/>
                  <a:gd name="T84" fmla="*/ 777 w 1552"/>
                  <a:gd name="T85" fmla="*/ 0 h 1698"/>
                  <a:gd name="T86" fmla="*/ 485 w 1552"/>
                  <a:gd name="T87" fmla="*/ 296 h 1698"/>
                  <a:gd name="T88" fmla="*/ 498 w 1552"/>
                  <a:gd name="T89" fmla="*/ 414 h 1698"/>
                  <a:gd name="T90" fmla="*/ 501 w 1552"/>
                  <a:gd name="T91" fmla="*/ 418 h 1698"/>
                  <a:gd name="T92" fmla="*/ 517 w 1552"/>
                  <a:gd name="T93" fmla="*/ 414 h 1698"/>
                  <a:gd name="T94" fmla="*/ 616 w 1552"/>
                  <a:gd name="T95" fmla="*/ 249 h 1698"/>
                  <a:gd name="T96" fmla="*/ 645 w 1552"/>
                  <a:gd name="T97" fmla="*/ 232 h 1698"/>
                  <a:gd name="T98" fmla="*/ 999 w 1552"/>
                  <a:gd name="T99" fmla="*/ 443 h 1698"/>
                  <a:gd name="T100" fmla="*/ 1016 w 1552"/>
                  <a:gd name="T101" fmla="*/ 447 h 1698"/>
                  <a:gd name="T102" fmla="*/ 1052 w 1552"/>
                  <a:gd name="T103" fmla="*/ 437 h 1698"/>
                  <a:gd name="T104" fmla="*/ 1089 w 1552"/>
                  <a:gd name="T105" fmla="*/ 416 h 1698"/>
                  <a:gd name="T106" fmla="*/ 1068 w 1552"/>
                  <a:gd name="T107" fmla="*/ 352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2" h="1698">
                    <a:moveTo>
                      <a:pt x="921" y="1584"/>
                    </a:moveTo>
                    <a:cubicBezTo>
                      <a:pt x="921" y="1688"/>
                      <a:pt x="921" y="1688"/>
                      <a:pt x="921" y="1688"/>
                    </a:cubicBezTo>
                    <a:cubicBezTo>
                      <a:pt x="921" y="1693"/>
                      <a:pt x="917" y="1698"/>
                      <a:pt x="911" y="1698"/>
                    </a:cubicBezTo>
                    <a:cubicBezTo>
                      <a:pt x="636" y="1698"/>
                      <a:pt x="636" y="1698"/>
                      <a:pt x="636" y="1698"/>
                    </a:cubicBezTo>
                    <a:cubicBezTo>
                      <a:pt x="630" y="1698"/>
                      <a:pt x="626" y="1693"/>
                      <a:pt x="626" y="1688"/>
                    </a:cubicBezTo>
                    <a:cubicBezTo>
                      <a:pt x="626" y="1584"/>
                      <a:pt x="626" y="1584"/>
                      <a:pt x="626" y="1584"/>
                    </a:cubicBezTo>
                    <a:cubicBezTo>
                      <a:pt x="626" y="1578"/>
                      <a:pt x="630" y="1574"/>
                      <a:pt x="636" y="1574"/>
                    </a:cubicBezTo>
                    <a:cubicBezTo>
                      <a:pt x="911" y="1574"/>
                      <a:pt x="911" y="1574"/>
                      <a:pt x="911" y="1574"/>
                    </a:cubicBezTo>
                    <a:cubicBezTo>
                      <a:pt x="917" y="1574"/>
                      <a:pt x="921" y="1578"/>
                      <a:pt x="921" y="1584"/>
                    </a:cubicBezTo>
                    <a:close/>
                    <a:moveTo>
                      <a:pt x="1542" y="1574"/>
                    </a:moveTo>
                    <a:cubicBezTo>
                      <a:pt x="1267" y="1574"/>
                      <a:pt x="1267" y="1574"/>
                      <a:pt x="1267" y="1574"/>
                    </a:cubicBezTo>
                    <a:cubicBezTo>
                      <a:pt x="1261" y="1574"/>
                      <a:pt x="1257" y="1578"/>
                      <a:pt x="1257" y="1584"/>
                    </a:cubicBezTo>
                    <a:cubicBezTo>
                      <a:pt x="1257" y="1688"/>
                      <a:pt x="1257" y="1688"/>
                      <a:pt x="1257" y="1688"/>
                    </a:cubicBezTo>
                    <a:cubicBezTo>
                      <a:pt x="1257" y="1693"/>
                      <a:pt x="1261" y="1698"/>
                      <a:pt x="1267" y="1698"/>
                    </a:cubicBezTo>
                    <a:cubicBezTo>
                      <a:pt x="1542" y="1698"/>
                      <a:pt x="1542" y="1698"/>
                      <a:pt x="1542" y="1698"/>
                    </a:cubicBezTo>
                    <a:cubicBezTo>
                      <a:pt x="1548" y="1698"/>
                      <a:pt x="1552" y="1693"/>
                      <a:pt x="1552" y="1688"/>
                    </a:cubicBezTo>
                    <a:cubicBezTo>
                      <a:pt x="1552" y="1584"/>
                      <a:pt x="1552" y="1584"/>
                      <a:pt x="1552" y="1584"/>
                    </a:cubicBezTo>
                    <a:cubicBezTo>
                      <a:pt x="1552" y="1578"/>
                      <a:pt x="1548" y="1574"/>
                      <a:pt x="1542" y="1574"/>
                    </a:cubicBezTo>
                    <a:close/>
                    <a:moveTo>
                      <a:pt x="285" y="1574"/>
                    </a:moveTo>
                    <a:cubicBezTo>
                      <a:pt x="10" y="1574"/>
                      <a:pt x="10" y="1574"/>
                      <a:pt x="10" y="1574"/>
                    </a:cubicBezTo>
                    <a:cubicBezTo>
                      <a:pt x="4" y="1574"/>
                      <a:pt x="0" y="1578"/>
                      <a:pt x="0" y="1584"/>
                    </a:cubicBezTo>
                    <a:cubicBezTo>
                      <a:pt x="0" y="1688"/>
                      <a:pt x="0" y="1688"/>
                      <a:pt x="0" y="1688"/>
                    </a:cubicBezTo>
                    <a:cubicBezTo>
                      <a:pt x="0" y="1693"/>
                      <a:pt x="4" y="1698"/>
                      <a:pt x="10" y="1698"/>
                    </a:cubicBezTo>
                    <a:cubicBezTo>
                      <a:pt x="285" y="1698"/>
                      <a:pt x="285" y="1698"/>
                      <a:pt x="285" y="1698"/>
                    </a:cubicBezTo>
                    <a:cubicBezTo>
                      <a:pt x="291" y="1698"/>
                      <a:pt x="295" y="1693"/>
                      <a:pt x="295" y="1688"/>
                    </a:cubicBezTo>
                    <a:cubicBezTo>
                      <a:pt x="295" y="1584"/>
                      <a:pt x="295" y="1584"/>
                      <a:pt x="295" y="1584"/>
                    </a:cubicBezTo>
                    <a:cubicBezTo>
                      <a:pt x="295" y="1578"/>
                      <a:pt x="291" y="1574"/>
                      <a:pt x="285" y="1574"/>
                    </a:cubicBezTo>
                    <a:close/>
                    <a:moveTo>
                      <a:pt x="1297" y="1054"/>
                    </a:moveTo>
                    <a:cubicBezTo>
                      <a:pt x="1281" y="1011"/>
                      <a:pt x="1235" y="899"/>
                      <a:pt x="1171" y="870"/>
                    </a:cubicBezTo>
                    <a:cubicBezTo>
                      <a:pt x="1092" y="833"/>
                      <a:pt x="946" y="832"/>
                      <a:pt x="946" y="832"/>
                    </a:cubicBezTo>
                    <a:cubicBezTo>
                      <a:pt x="946" y="832"/>
                      <a:pt x="922" y="851"/>
                      <a:pt x="890" y="878"/>
                    </a:cubicBezTo>
                    <a:cubicBezTo>
                      <a:pt x="857" y="904"/>
                      <a:pt x="816" y="938"/>
                      <a:pt x="780" y="967"/>
                    </a:cubicBezTo>
                    <a:cubicBezTo>
                      <a:pt x="778" y="969"/>
                      <a:pt x="775" y="969"/>
                      <a:pt x="772" y="967"/>
                    </a:cubicBezTo>
                    <a:cubicBezTo>
                      <a:pt x="719" y="925"/>
                      <a:pt x="606" y="832"/>
                      <a:pt x="606" y="832"/>
                    </a:cubicBezTo>
                    <a:cubicBezTo>
                      <a:pt x="606" y="832"/>
                      <a:pt x="570" y="832"/>
                      <a:pt x="523" y="837"/>
                    </a:cubicBezTo>
                    <a:cubicBezTo>
                      <a:pt x="477" y="842"/>
                      <a:pt x="421" y="852"/>
                      <a:pt x="381" y="870"/>
                    </a:cubicBezTo>
                    <a:cubicBezTo>
                      <a:pt x="317" y="899"/>
                      <a:pt x="271" y="1011"/>
                      <a:pt x="255" y="1054"/>
                    </a:cubicBezTo>
                    <a:cubicBezTo>
                      <a:pt x="252" y="1063"/>
                      <a:pt x="258" y="1071"/>
                      <a:pt x="267" y="1071"/>
                    </a:cubicBezTo>
                    <a:cubicBezTo>
                      <a:pt x="1285" y="1071"/>
                      <a:pt x="1285" y="1071"/>
                      <a:pt x="1285" y="1071"/>
                    </a:cubicBezTo>
                    <a:cubicBezTo>
                      <a:pt x="1294" y="1071"/>
                      <a:pt x="1300" y="1063"/>
                      <a:pt x="1297" y="1054"/>
                    </a:cubicBezTo>
                    <a:close/>
                    <a:moveTo>
                      <a:pt x="1068" y="352"/>
                    </a:moveTo>
                    <a:cubicBezTo>
                      <a:pt x="1069" y="334"/>
                      <a:pt x="1069" y="316"/>
                      <a:pt x="1069" y="296"/>
                    </a:cubicBezTo>
                    <a:cubicBezTo>
                      <a:pt x="1069" y="133"/>
                      <a:pt x="942" y="0"/>
                      <a:pt x="777" y="0"/>
                    </a:cubicBezTo>
                    <a:cubicBezTo>
                      <a:pt x="612" y="0"/>
                      <a:pt x="485" y="133"/>
                      <a:pt x="485" y="296"/>
                    </a:cubicBezTo>
                    <a:cubicBezTo>
                      <a:pt x="485" y="330"/>
                      <a:pt x="490" y="394"/>
                      <a:pt x="498" y="414"/>
                    </a:cubicBezTo>
                    <a:cubicBezTo>
                      <a:pt x="499" y="416"/>
                      <a:pt x="500" y="417"/>
                      <a:pt x="501" y="418"/>
                    </a:cubicBezTo>
                    <a:cubicBezTo>
                      <a:pt x="507" y="424"/>
                      <a:pt x="512" y="422"/>
                      <a:pt x="517" y="414"/>
                    </a:cubicBezTo>
                    <a:cubicBezTo>
                      <a:pt x="535" y="387"/>
                      <a:pt x="551" y="293"/>
                      <a:pt x="616" y="249"/>
                    </a:cubicBezTo>
                    <a:cubicBezTo>
                      <a:pt x="625" y="243"/>
                      <a:pt x="645" y="232"/>
                      <a:pt x="645" y="232"/>
                    </a:cubicBezTo>
                    <a:cubicBezTo>
                      <a:pt x="827" y="232"/>
                      <a:pt x="966" y="424"/>
                      <a:pt x="999" y="443"/>
                    </a:cubicBezTo>
                    <a:cubicBezTo>
                      <a:pt x="1004" y="446"/>
                      <a:pt x="1010" y="447"/>
                      <a:pt x="1016" y="447"/>
                    </a:cubicBezTo>
                    <a:cubicBezTo>
                      <a:pt x="1027" y="446"/>
                      <a:pt x="1040" y="442"/>
                      <a:pt x="1052" y="437"/>
                    </a:cubicBezTo>
                    <a:cubicBezTo>
                      <a:pt x="1072" y="428"/>
                      <a:pt x="1089" y="416"/>
                      <a:pt x="1089" y="416"/>
                    </a:cubicBezTo>
                    <a:cubicBezTo>
                      <a:pt x="1072" y="392"/>
                      <a:pt x="1066" y="368"/>
                      <a:pt x="1068" y="35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7" name="TextBox 6"/>
          <p:cNvSpPr txBox="1"/>
          <p:nvPr/>
        </p:nvSpPr>
        <p:spPr>
          <a:xfrm>
            <a:off x="9341577" y="3992423"/>
            <a:ext cx="2223654" cy="12780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200" dirty="0" smtClean="0">
                <a:solidFill>
                  <a:srgbClr val="29BA74"/>
                </a:solidFill>
              </a:rPr>
              <a:t>2214</a:t>
            </a:r>
            <a:endParaRPr lang="en-US" sz="3200" dirty="0">
              <a:solidFill>
                <a:srgbClr val="29BA74"/>
              </a:solidFill>
            </a:endParaRPr>
          </a:p>
          <a:p>
            <a:pPr algn="ctr"/>
            <a:r>
              <a:rPr lang="en-US" sz="2400" b="1" dirty="0" smtClean="0">
                <a:solidFill>
                  <a:srgbClr val="575757"/>
                </a:solidFill>
              </a:rPr>
              <a:t>EL2 Staff</a:t>
            </a:r>
          </a:p>
        </p:txBody>
      </p:sp>
      <p:grpSp>
        <p:nvGrpSpPr>
          <p:cNvPr id="33" name="Group 14">
            <a:extLst>
              <a:ext uri="{FF2B5EF4-FFF2-40B4-BE49-F238E27FC236}">
                <a16:creationId xmlns:a16="http://schemas.microsoft.com/office/drawing/2014/main" id="{8529C18D-11CE-4183-8572-BDD7727124F6}"/>
              </a:ext>
            </a:extLst>
          </p:cNvPr>
          <p:cNvGrpSpPr>
            <a:grpSpLocks noChangeAspect="1"/>
          </p:cNvGrpSpPr>
          <p:nvPr/>
        </p:nvGrpSpPr>
        <p:grpSpPr bwMode="auto">
          <a:xfrm>
            <a:off x="9631206" y="2292275"/>
            <a:ext cx="1644396" cy="1645920"/>
            <a:chOff x="1682" y="0"/>
            <a:chExt cx="4316" cy="4320"/>
          </a:xfrm>
        </p:grpSpPr>
        <p:sp>
          <p:nvSpPr>
            <p:cNvPr id="34" name="AutoShape 13">
              <a:extLst>
                <a:ext uri="{FF2B5EF4-FFF2-40B4-BE49-F238E27FC236}">
                  <a16:creationId xmlns:a16="http://schemas.microsoft.com/office/drawing/2014/main" id="{B0F1C927-EFAD-4D20-B2C6-4960D122376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a:extLst>
                <a:ext uri="{FF2B5EF4-FFF2-40B4-BE49-F238E27FC236}">
                  <a16:creationId xmlns:a16="http://schemas.microsoft.com/office/drawing/2014/main" id="{9F430D46-7758-479C-9716-5E6CC6874B0E}"/>
                </a:ext>
              </a:extLst>
            </p:cNvPr>
            <p:cNvSpPr>
              <a:spLocks noEditPoints="1"/>
            </p:cNvSpPr>
            <p:nvPr/>
          </p:nvSpPr>
          <p:spPr bwMode="auto">
            <a:xfrm>
              <a:off x="3010" y="564"/>
              <a:ext cx="1727" cy="3107"/>
            </a:xfrm>
            <a:custGeom>
              <a:avLst/>
              <a:gdLst>
                <a:gd name="T0" fmla="*/ 890 w 922"/>
                <a:gd name="T1" fmla="*/ 537 h 1657"/>
                <a:gd name="T2" fmla="*/ 922 w 922"/>
                <a:gd name="T3" fmla="*/ 635 h 1657"/>
                <a:gd name="T4" fmla="*/ 786 w 922"/>
                <a:gd name="T5" fmla="*/ 675 h 1657"/>
                <a:gd name="T6" fmla="*/ 244 w 922"/>
                <a:gd name="T7" fmla="*/ 354 h 1657"/>
                <a:gd name="T8" fmla="*/ 201 w 922"/>
                <a:gd name="T9" fmla="*/ 380 h 1657"/>
                <a:gd name="T10" fmla="*/ 25 w 922"/>
                <a:gd name="T11" fmla="*/ 638 h 1657"/>
                <a:gd name="T12" fmla="*/ 0 w 922"/>
                <a:gd name="T13" fmla="*/ 452 h 1657"/>
                <a:gd name="T14" fmla="*/ 446 w 922"/>
                <a:gd name="T15" fmla="*/ 0 h 1657"/>
                <a:gd name="T16" fmla="*/ 892 w 922"/>
                <a:gd name="T17" fmla="*/ 452 h 1657"/>
                <a:gd name="T18" fmla="*/ 890 w 922"/>
                <a:gd name="T19" fmla="*/ 537 h 1657"/>
                <a:gd name="T20" fmla="*/ 483 w 922"/>
                <a:gd name="T21" fmla="*/ 1448 h 1657"/>
                <a:gd name="T22" fmla="*/ 484 w 922"/>
                <a:gd name="T23" fmla="*/ 1440 h 1657"/>
                <a:gd name="T24" fmla="*/ 535 w 922"/>
                <a:gd name="T25" fmla="*/ 1344 h 1657"/>
                <a:gd name="T26" fmla="*/ 530 w 922"/>
                <a:gd name="T27" fmla="*/ 1330 h 1657"/>
                <a:gd name="T28" fmla="*/ 446 w 922"/>
                <a:gd name="T29" fmla="*/ 1317 h 1657"/>
                <a:gd name="T30" fmla="*/ 357 w 922"/>
                <a:gd name="T31" fmla="*/ 1330 h 1657"/>
                <a:gd name="T32" fmla="*/ 352 w 922"/>
                <a:gd name="T33" fmla="*/ 1344 h 1657"/>
                <a:gd name="T34" fmla="*/ 403 w 922"/>
                <a:gd name="T35" fmla="*/ 1441 h 1657"/>
                <a:gd name="T36" fmla="*/ 404 w 922"/>
                <a:gd name="T37" fmla="*/ 1449 h 1657"/>
                <a:gd name="T38" fmla="*/ 404 w 922"/>
                <a:gd name="T39" fmla="*/ 1657 h 1657"/>
                <a:gd name="T40" fmla="*/ 483 w 922"/>
                <a:gd name="T41" fmla="*/ 1657 h 1657"/>
                <a:gd name="T42" fmla="*/ 483 w 922"/>
                <a:gd name="T43" fmla="*/ 1448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2" h="1657">
                  <a:moveTo>
                    <a:pt x="890" y="537"/>
                  </a:moveTo>
                  <a:cubicBezTo>
                    <a:pt x="888" y="561"/>
                    <a:pt x="896" y="597"/>
                    <a:pt x="922" y="635"/>
                  </a:cubicBezTo>
                  <a:cubicBezTo>
                    <a:pt x="922" y="635"/>
                    <a:pt x="830" y="700"/>
                    <a:pt x="786" y="675"/>
                  </a:cubicBezTo>
                  <a:cubicBezTo>
                    <a:pt x="735" y="647"/>
                    <a:pt x="523" y="353"/>
                    <a:pt x="244" y="354"/>
                  </a:cubicBezTo>
                  <a:cubicBezTo>
                    <a:pt x="244" y="354"/>
                    <a:pt x="214" y="371"/>
                    <a:pt x="201" y="380"/>
                  </a:cubicBezTo>
                  <a:cubicBezTo>
                    <a:pt x="75" y="465"/>
                    <a:pt x="69" y="677"/>
                    <a:pt x="25" y="638"/>
                  </a:cubicBezTo>
                  <a:cubicBezTo>
                    <a:pt x="9" y="618"/>
                    <a:pt x="0" y="507"/>
                    <a:pt x="0" y="452"/>
                  </a:cubicBezTo>
                  <a:cubicBezTo>
                    <a:pt x="0" y="202"/>
                    <a:pt x="194" y="0"/>
                    <a:pt x="446" y="0"/>
                  </a:cubicBezTo>
                  <a:cubicBezTo>
                    <a:pt x="699" y="0"/>
                    <a:pt x="892" y="202"/>
                    <a:pt x="892" y="452"/>
                  </a:cubicBezTo>
                  <a:cubicBezTo>
                    <a:pt x="892" y="481"/>
                    <a:pt x="893" y="510"/>
                    <a:pt x="890" y="537"/>
                  </a:cubicBezTo>
                  <a:close/>
                  <a:moveTo>
                    <a:pt x="483" y="1448"/>
                  </a:moveTo>
                  <a:cubicBezTo>
                    <a:pt x="482" y="1446"/>
                    <a:pt x="482" y="1443"/>
                    <a:pt x="484" y="1440"/>
                  </a:cubicBezTo>
                  <a:cubicBezTo>
                    <a:pt x="535" y="1344"/>
                    <a:pt x="535" y="1344"/>
                    <a:pt x="535" y="1344"/>
                  </a:cubicBezTo>
                  <a:cubicBezTo>
                    <a:pt x="538" y="1338"/>
                    <a:pt x="535" y="1331"/>
                    <a:pt x="530" y="1330"/>
                  </a:cubicBezTo>
                  <a:cubicBezTo>
                    <a:pt x="512" y="1325"/>
                    <a:pt x="475" y="1317"/>
                    <a:pt x="446" y="1317"/>
                  </a:cubicBezTo>
                  <a:cubicBezTo>
                    <a:pt x="416" y="1317"/>
                    <a:pt x="376" y="1325"/>
                    <a:pt x="357" y="1330"/>
                  </a:cubicBezTo>
                  <a:cubicBezTo>
                    <a:pt x="352" y="1331"/>
                    <a:pt x="349" y="1338"/>
                    <a:pt x="352" y="1344"/>
                  </a:cubicBezTo>
                  <a:cubicBezTo>
                    <a:pt x="403" y="1441"/>
                    <a:pt x="403" y="1441"/>
                    <a:pt x="403" y="1441"/>
                  </a:cubicBezTo>
                  <a:cubicBezTo>
                    <a:pt x="404" y="1443"/>
                    <a:pt x="405" y="1446"/>
                    <a:pt x="404" y="1449"/>
                  </a:cubicBezTo>
                  <a:cubicBezTo>
                    <a:pt x="404" y="1449"/>
                    <a:pt x="404" y="1611"/>
                    <a:pt x="404" y="1657"/>
                  </a:cubicBezTo>
                  <a:cubicBezTo>
                    <a:pt x="483" y="1657"/>
                    <a:pt x="483" y="1657"/>
                    <a:pt x="483" y="1657"/>
                  </a:cubicBezTo>
                  <a:cubicBezTo>
                    <a:pt x="483" y="1610"/>
                    <a:pt x="483" y="1448"/>
                    <a:pt x="483" y="144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a:extLst>
                <a:ext uri="{FF2B5EF4-FFF2-40B4-BE49-F238E27FC236}">
                  <a16:creationId xmlns:a16="http://schemas.microsoft.com/office/drawing/2014/main" id="{D11055DF-57FD-41EC-B05C-5B9F4251B3BD}"/>
                </a:ext>
              </a:extLst>
            </p:cNvPr>
            <p:cNvSpPr>
              <a:spLocks noEditPoints="1"/>
            </p:cNvSpPr>
            <p:nvPr/>
          </p:nvSpPr>
          <p:spPr bwMode="auto">
            <a:xfrm>
              <a:off x="2148" y="1802"/>
              <a:ext cx="3384" cy="1869"/>
            </a:xfrm>
            <a:custGeom>
              <a:avLst/>
              <a:gdLst>
                <a:gd name="T0" fmla="*/ 833 w 1806"/>
                <a:gd name="T1" fmla="*/ 997 h 997"/>
                <a:gd name="T2" fmla="*/ 26 w 1806"/>
                <a:gd name="T3" fmla="*/ 997 h 997"/>
                <a:gd name="T4" fmla="*/ 5 w 1806"/>
                <a:gd name="T5" fmla="*/ 967 h 997"/>
                <a:gd name="T6" fmla="*/ 223 w 1806"/>
                <a:gd name="T7" fmla="*/ 650 h 997"/>
                <a:gd name="T8" fmla="*/ 611 w 1806"/>
                <a:gd name="T9" fmla="*/ 584 h 997"/>
                <a:gd name="T10" fmla="*/ 611 w 1806"/>
                <a:gd name="T11" fmla="*/ 584 h 997"/>
                <a:gd name="T12" fmla="*/ 519 w 1806"/>
                <a:gd name="T13" fmla="*/ 732 h 997"/>
                <a:gd name="T14" fmla="*/ 661 w 1806"/>
                <a:gd name="T15" fmla="*/ 732 h 997"/>
                <a:gd name="T16" fmla="*/ 833 w 1806"/>
                <a:gd name="T17" fmla="*/ 997 h 997"/>
                <a:gd name="T18" fmla="*/ 1801 w 1806"/>
                <a:gd name="T19" fmla="*/ 967 h 997"/>
                <a:gd name="T20" fmla="*/ 1583 w 1806"/>
                <a:gd name="T21" fmla="*/ 650 h 997"/>
                <a:gd name="T22" fmla="*/ 1195 w 1806"/>
                <a:gd name="T23" fmla="*/ 584 h 997"/>
                <a:gd name="T24" fmla="*/ 1195 w 1806"/>
                <a:gd name="T25" fmla="*/ 584 h 997"/>
                <a:gd name="T26" fmla="*/ 1287 w 1806"/>
                <a:gd name="T27" fmla="*/ 732 h 997"/>
                <a:gd name="T28" fmla="*/ 1145 w 1806"/>
                <a:gd name="T29" fmla="*/ 732 h 997"/>
                <a:gd name="T30" fmla="*/ 973 w 1806"/>
                <a:gd name="T31" fmla="*/ 997 h 997"/>
                <a:gd name="T32" fmla="*/ 1780 w 1806"/>
                <a:gd name="T33" fmla="*/ 997 h 997"/>
                <a:gd name="T34" fmla="*/ 1801 w 1806"/>
                <a:gd name="T35" fmla="*/ 967 h 997"/>
                <a:gd name="T36" fmla="*/ 1300 w 1806"/>
                <a:gd name="T37" fmla="*/ 61 h 997"/>
                <a:gd name="T38" fmla="*/ 1300 w 1806"/>
                <a:gd name="T39" fmla="*/ 61 h 997"/>
                <a:gd name="T40" fmla="*/ 1262 w 1806"/>
                <a:gd name="T41" fmla="*/ 99 h 997"/>
                <a:gd name="T42" fmla="*/ 1252 w 1806"/>
                <a:gd name="T43" fmla="*/ 111 h 997"/>
                <a:gd name="T44" fmla="*/ 1116 w 1806"/>
                <a:gd name="T45" fmla="*/ 396 h 997"/>
                <a:gd name="T46" fmla="*/ 904 w 1806"/>
                <a:gd name="T47" fmla="*/ 502 h 997"/>
                <a:gd name="T48" fmla="*/ 691 w 1806"/>
                <a:gd name="T49" fmla="*/ 396 h 997"/>
                <a:gd name="T50" fmla="*/ 556 w 1806"/>
                <a:gd name="T51" fmla="*/ 111 h 997"/>
                <a:gd name="T52" fmla="*/ 542 w 1806"/>
                <a:gd name="T53" fmla="*/ 98 h 997"/>
                <a:gd name="T54" fmla="*/ 497 w 1806"/>
                <a:gd name="T55" fmla="*/ 26 h 997"/>
                <a:gd name="T56" fmla="*/ 495 w 1806"/>
                <a:gd name="T57" fmla="*/ 26 h 997"/>
                <a:gd name="T58" fmla="*/ 487 w 1806"/>
                <a:gd name="T59" fmla="*/ 26 h 997"/>
                <a:gd name="T60" fmla="*/ 477 w 1806"/>
                <a:gd name="T61" fmla="*/ 24 h 997"/>
                <a:gd name="T62" fmla="*/ 474 w 1806"/>
                <a:gd name="T63" fmla="*/ 23 h 997"/>
                <a:gd name="T64" fmla="*/ 463 w 1806"/>
                <a:gd name="T65" fmla="*/ 18 h 997"/>
                <a:gd name="T66" fmla="*/ 456 w 1806"/>
                <a:gd name="T67" fmla="*/ 11 h 997"/>
                <a:gd name="T68" fmla="*/ 450 w 1806"/>
                <a:gd name="T69" fmla="*/ 0 h 997"/>
                <a:gd name="T70" fmla="*/ 518 w 1806"/>
                <a:gd name="T71" fmla="*/ 135 h 997"/>
                <a:gd name="T72" fmla="*/ 662 w 1806"/>
                <a:gd name="T73" fmla="*/ 429 h 997"/>
                <a:gd name="T74" fmla="*/ 666 w 1806"/>
                <a:gd name="T75" fmla="*/ 432 h 997"/>
                <a:gd name="T76" fmla="*/ 666 w 1806"/>
                <a:gd name="T77" fmla="*/ 572 h 997"/>
                <a:gd name="T78" fmla="*/ 710 w 1806"/>
                <a:gd name="T79" fmla="*/ 609 h 997"/>
                <a:gd name="T80" fmla="*/ 710 w 1806"/>
                <a:gd name="T81" fmla="*/ 465 h 997"/>
                <a:gd name="T82" fmla="*/ 904 w 1806"/>
                <a:gd name="T83" fmla="*/ 546 h 997"/>
                <a:gd name="T84" fmla="*/ 1096 w 1806"/>
                <a:gd name="T85" fmla="*/ 466 h 997"/>
                <a:gd name="T86" fmla="*/ 1096 w 1806"/>
                <a:gd name="T87" fmla="*/ 608 h 997"/>
                <a:gd name="T88" fmla="*/ 1140 w 1806"/>
                <a:gd name="T89" fmla="*/ 572 h 997"/>
                <a:gd name="T90" fmla="*/ 1140 w 1806"/>
                <a:gd name="T91" fmla="*/ 433 h 997"/>
                <a:gd name="T92" fmla="*/ 1145 w 1806"/>
                <a:gd name="T93" fmla="*/ 429 h 997"/>
                <a:gd name="T94" fmla="*/ 1290 w 1806"/>
                <a:gd name="T95" fmla="*/ 134 h 997"/>
                <a:gd name="T96" fmla="*/ 1353 w 1806"/>
                <a:gd name="T97" fmla="*/ 42 h 997"/>
                <a:gd name="T98" fmla="*/ 1300 w 1806"/>
                <a:gd name="T99" fmla="*/ 6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6" h="997">
                  <a:moveTo>
                    <a:pt x="833" y="997"/>
                  </a:moveTo>
                  <a:cubicBezTo>
                    <a:pt x="26" y="997"/>
                    <a:pt x="26" y="997"/>
                    <a:pt x="26" y="997"/>
                  </a:cubicBezTo>
                  <a:cubicBezTo>
                    <a:pt x="10" y="997"/>
                    <a:pt x="0" y="981"/>
                    <a:pt x="5" y="967"/>
                  </a:cubicBezTo>
                  <a:cubicBezTo>
                    <a:pt x="33" y="893"/>
                    <a:pt x="113" y="700"/>
                    <a:pt x="223" y="650"/>
                  </a:cubicBezTo>
                  <a:cubicBezTo>
                    <a:pt x="359" y="587"/>
                    <a:pt x="611" y="584"/>
                    <a:pt x="611" y="584"/>
                  </a:cubicBezTo>
                  <a:cubicBezTo>
                    <a:pt x="611" y="584"/>
                    <a:pt x="611" y="584"/>
                    <a:pt x="611" y="584"/>
                  </a:cubicBezTo>
                  <a:cubicBezTo>
                    <a:pt x="519" y="732"/>
                    <a:pt x="519" y="732"/>
                    <a:pt x="519" y="732"/>
                  </a:cubicBezTo>
                  <a:cubicBezTo>
                    <a:pt x="661" y="732"/>
                    <a:pt x="661" y="732"/>
                    <a:pt x="661" y="732"/>
                  </a:cubicBezTo>
                  <a:lnTo>
                    <a:pt x="833" y="997"/>
                  </a:lnTo>
                  <a:close/>
                  <a:moveTo>
                    <a:pt x="1801" y="967"/>
                  </a:moveTo>
                  <a:cubicBezTo>
                    <a:pt x="1773" y="893"/>
                    <a:pt x="1693" y="700"/>
                    <a:pt x="1583" y="650"/>
                  </a:cubicBezTo>
                  <a:cubicBezTo>
                    <a:pt x="1447" y="587"/>
                    <a:pt x="1195" y="584"/>
                    <a:pt x="1195" y="584"/>
                  </a:cubicBezTo>
                  <a:cubicBezTo>
                    <a:pt x="1195" y="584"/>
                    <a:pt x="1195" y="584"/>
                    <a:pt x="1195" y="584"/>
                  </a:cubicBezTo>
                  <a:cubicBezTo>
                    <a:pt x="1287" y="732"/>
                    <a:pt x="1287" y="732"/>
                    <a:pt x="1287" y="732"/>
                  </a:cubicBezTo>
                  <a:cubicBezTo>
                    <a:pt x="1145" y="732"/>
                    <a:pt x="1145" y="732"/>
                    <a:pt x="1145" y="732"/>
                  </a:cubicBezTo>
                  <a:cubicBezTo>
                    <a:pt x="973" y="997"/>
                    <a:pt x="973" y="997"/>
                    <a:pt x="973" y="997"/>
                  </a:cubicBezTo>
                  <a:cubicBezTo>
                    <a:pt x="1780" y="997"/>
                    <a:pt x="1780" y="997"/>
                    <a:pt x="1780" y="997"/>
                  </a:cubicBezTo>
                  <a:cubicBezTo>
                    <a:pt x="1796" y="997"/>
                    <a:pt x="1806" y="981"/>
                    <a:pt x="1801" y="967"/>
                  </a:cubicBezTo>
                  <a:close/>
                  <a:moveTo>
                    <a:pt x="1300" y="61"/>
                  </a:moveTo>
                  <a:cubicBezTo>
                    <a:pt x="1300" y="61"/>
                    <a:pt x="1300" y="61"/>
                    <a:pt x="1300" y="61"/>
                  </a:cubicBezTo>
                  <a:cubicBezTo>
                    <a:pt x="1292" y="76"/>
                    <a:pt x="1281" y="90"/>
                    <a:pt x="1262" y="99"/>
                  </a:cubicBezTo>
                  <a:cubicBezTo>
                    <a:pt x="1258" y="102"/>
                    <a:pt x="1254" y="106"/>
                    <a:pt x="1252" y="111"/>
                  </a:cubicBezTo>
                  <a:cubicBezTo>
                    <a:pt x="1214" y="208"/>
                    <a:pt x="1143" y="372"/>
                    <a:pt x="1116" y="396"/>
                  </a:cubicBezTo>
                  <a:cubicBezTo>
                    <a:pt x="1075" y="432"/>
                    <a:pt x="963" y="502"/>
                    <a:pt x="904" y="502"/>
                  </a:cubicBezTo>
                  <a:cubicBezTo>
                    <a:pt x="844" y="502"/>
                    <a:pt x="732" y="432"/>
                    <a:pt x="691" y="396"/>
                  </a:cubicBezTo>
                  <a:cubicBezTo>
                    <a:pt x="664" y="372"/>
                    <a:pt x="594" y="208"/>
                    <a:pt x="556" y="111"/>
                  </a:cubicBezTo>
                  <a:cubicBezTo>
                    <a:pt x="553" y="105"/>
                    <a:pt x="548" y="100"/>
                    <a:pt x="542" y="98"/>
                  </a:cubicBezTo>
                  <a:cubicBezTo>
                    <a:pt x="516" y="88"/>
                    <a:pt x="503" y="54"/>
                    <a:pt x="497" y="26"/>
                  </a:cubicBezTo>
                  <a:cubicBezTo>
                    <a:pt x="497" y="26"/>
                    <a:pt x="496" y="26"/>
                    <a:pt x="495" y="26"/>
                  </a:cubicBezTo>
                  <a:cubicBezTo>
                    <a:pt x="493" y="26"/>
                    <a:pt x="490" y="26"/>
                    <a:pt x="487" y="26"/>
                  </a:cubicBezTo>
                  <a:cubicBezTo>
                    <a:pt x="484" y="26"/>
                    <a:pt x="480" y="25"/>
                    <a:pt x="477" y="24"/>
                  </a:cubicBezTo>
                  <a:cubicBezTo>
                    <a:pt x="476" y="24"/>
                    <a:pt x="475" y="24"/>
                    <a:pt x="474" y="23"/>
                  </a:cubicBezTo>
                  <a:cubicBezTo>
                    <a:pt x="470" y="22"/>
                    <a:pt x="467" y="20"/>
                    <a:pt x="463" y="18"/>
                  </a:cubicBezTo>
                  <a:cubicBezTo>
                    <a:pt x="461" y="16"/>
                    <a:pt x="458" y="14"/>
                    <a:pt x="456" y="11"/>
                  </a:cubicBezTo>
                  <a:cubicBezTo>
                    <a:pt x="454" y="7"/>
                    <a:pt x="452" y="3"/>
                    <a:pt x="450" y="0"/>
                  </a:cubicBezTo>
                  <a:cubicBezTo>
                    <a:pt x="451" y="32"/>
                    <a:pt x="464" y="108"/>
                    <a:pt x="518" y="135"/>
                  </a:cubicBezTo>
                  <a:cubicBezTo>
                    <a:pt x="541" y="194"/>
                    <a:pt x="621" y="393"/>
                    <a:pt x="662" y="429"/>
                  </a:cubicBezTo>
                  <a:cubicBezTo>
                    <a:pt x="663" y="430"/>
                    <a:pt x="665" y="431"/>
                    <a:pt x="666" y="432"/>
                  </a:cubicBezTo>
                  <a:cubicBezTo>
                    <a:pt x="666" y="572"/>
                    <a:pt x="666" y="572"/>
                    <a:pt x="666" y="572"/>
                  </a:cubicBezTo>
                  <a:cubicBezTo>
                    <a:pt x="678" y="582"/>
                    <a:pt x="693" y="594"/>
                    <a:pt x="710" y="609"/>
                  </a:cubicBezTo>
                  <a:cubicBezTo>
                    <a:pt x="710" y="465"/>
                    <a:pt x="710" y="465"/>
                    <a:pt x="710" y="465"/>
                  </a:cubicBezTo>
                  <a:cubicBezTo>
                    <a:pt x="766" y="504"/>
                    <a:pt x="847" y="546"/>
                    <a:pt x="904" y="546"/>
                  </a:cubicBezTo>
                  <a:cubicBezTo>
                    <a:pt x="960" y="546"/>
                    <a:pt x="1040" y="504"/>
                    <a:pt x="1096" y="466"/>
                  </a:cubicBezTo>
                  <a:cubicBezTo>
                    <a:pt x="1096" y="608"/>
                    <a:pt x="1096" y="608"/>
                    <a:pt x="1096" y="608"/>
                  </a:cubicBezTo>
                  <a:cubicBezTo>
                    <a:pt x="1113" y="594"/>
                    <a:pt x="1128" y="582"/>
                    <a:pt x="1140" y="572"/>
                  </a:cubicBezTo>
                  <a:cubicBezTo>
                    <a:pt x="1140" y="433"/>
                    <a:pt x="1140" y="433"/>
                    <a:pt x="1140" y="433"/>
                  </a:cubicBezTo>
                  <a:cubicBezTo>
                    <a:pt x="1142" y="432"/>
                    <a:pt x="1144" y="430"/>
                    <a:pt x="1145" y="429"/>
                  </a:cubicBezTo>
                  <a:cubicBezTo>
                    <a:pt x="1186" y="392"/>
                    <a:pt x="1267" y="191"/>
                    <a:pt x="1290" y="134"/>
                  </a:cubicBezTo>
                  <a:cubicBezTo>
                    <a:pt x="1332" y="109"/>
                    <a:pt x="1347" y="68"/>
                    <a:pt x="1353" y="42"/>
                  </a:cubicBezTo>
                  <a:cubicBezTo>
                    <a:pt x="1337" y="50"/>
                    <a:pt x="1319" y="57"/>
                    <a:pt x="1300"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65880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3311039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05" name="think-cell Slide" r:id="rId57" imgW="216" imgH="216" progId="TCLayout.ActiveDocument.1">
                  <p:embed/>
                </p:oleObj>
              </mc:Choice>
              <mc:Fallback>
                <p:oleObj name="think-cell Slide" r:id="rId57" imgW="216" imgH="216" progId="TCLayout.ActiveDocument.1">
                  <p:embed/>
                  <p:pic>
                    <p:nvPicPr>
                      <p:cNvPr id="0" name=""/>
                      <p:cNvPicPr/>
                      <p:nvPr/>
                    </p:nvPicPr>
                    <p:blipFill>
                      <a:blip r:embed="rId5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000" dirty="0" err="1" smtClean="0">
              <a:solidFill>
                <a:srgbClr val="FFFFFF"/>
              </a:solidFill>
              <a:latin typeface="Trebuchet MS" panose="020B0603020202020204" pitchFamily="34" charset="0"/>
              <a:sym typeface="Trebuchet MS" panose="020B0603020202020204" pitchFamily="34" charset="0"/>
            </a:endParaRPr>
          </a:p>
        </p:txBody>
      </p:sp>
      <p:sp>
        <p:nvSpPr>
          <p:cNvPr id="2" name="Title 1"/>
          <p:cNvSpPr>
            <a:spLocks noGrp="1"/>
          </p:cNvSpPr>
          <p:nvPr>
            <p:ph type="title"/>
          </p:nvPr>
        </p:nvSpPr>
        <p:spPr>
          <a:xfrm>
            <a:off x="630000" y="622800"/>
            <a:ext cx="10933200" cy="470898"/>
          </a:xfrm>
        </p:spPr>
        <p:txBody>
          <a:bodyPr/>
          <a:lstStyle/>
          <a:p>
            <a:r>
              <a:rPr lang="en-US" dirty="0" smtClean="0"/>
              <a:t>Responses were received from a wide range of agencies</a:t>
            </a:r>
            <a:endParaRPr lang="en-US" dirty="0"/>
          </a:p>
        </p:txBody>
      </p:sp>
      <p:graphicFrame>
        <p:nvGraphicFramePr>
          <p:cNvPr id="137" name="Object 136"/>
          <p:cNvGraphicFramePr>
            <a:graphicFrameLocks/>
          </p:cNvGraphicFramePr>
          <p:nvPr>
            <p:custDataLst>
              <p:tags r:id="rId4"/>
            </p:custDataLst>
            <p:extLst>
              <p:ext uri="{D42A27DB-BD31-4B8C-83A1-F6EECF244321}">
                <p14:modId xmlns:p14="http://schemas.microsoft.com/office/powerpoint/2010/main" val="570785985"/>
              </p:ext>
            </p:extLst>
          </p:nvPr>
        </p:nvGraphicFramePr>
        <p:xfrm>
          <a:off x="3479800" y="1282700"/>
          <a:ext cx="7315200" cy="4445088"/>
        </p:xfrm>
        <a:graphic>
          <a:graphicData uri="http://schemas.openxmlformats.org/presentationml/2006/ole">
            <mc:AlternateContent xmlns:mc="http://schemas.openxmlformats.org/markup-compatibility/2006">
              <mc:Choice xmlns:v="urn:schemas-microsoft-com:vml" Requires="v">
                <p:oleObj spid="_x0000_s132106" name="Chart" r:id="rId59" imgW="7315200" imgH="4445088" progId="MSGraph.Chart.8">
                  <p:embed followColorScheme="full"/>
                </p:oleObj>
              </mc:Choice>
              <mc:Fallback>
                <p:oleObj name="Chart" r:id="rId59" imgW="7315200" imgH="4445088" progId="MSGraph.Chart.8">
                  <p:embed followColorScheme="full"/>
                  <p:pic>
                    <p:nvPicPr>
                      <p:cNvPr id="0" name=""/>
                      <p:cNvPicPr/>
                      <p:nvPr/>
                    </p:nvPicPr>
                    <p:blipFill>
                      <a:blip r:embed="rId60"/>
                      <a:stretch>
                        <a:fillRect/>
                      </a:stretch>
                    </p:blipFill>
                    <p:spPr>
                      <a:xfrm>
                        <a:off x="3479800" y="1282700"/>
                        <a:ext cx="7315200" cy="4445088"/>
                      </a:xfrm>
                      <a:prstGeom prst="rect">
                        <a:avLst/>
                      </a:prstGeom>
                    </p:spPr>
                  </p:pic>
                </p:oleObj>
              </mc:Fallback>
            </mc:AlternateContent>
          </a:graphicData>
        </a:graphic>
      </p:graphicFrame>
      <p:sp>
        <p:nvSpPr>
          <p:cNvPr id="42" name="Text Placeholder 3"/>
          <p:cNvSpPr>
            <a:spLocks noGrp="1"/>
          </p:cNvSpPr>
          <p:nvPr>
            <p:custDataLst>
              <p:tags r:id="rId5"/>
            </p:custDataLst>
          </p:nvPr>
        </p:nvSpPr>
        <p:spPr bwMode="gray">
          <a:xfrm>
            <a:off x="6345238" y="5715000"/>
            <a:ext cx="238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718D0B0-2400-4DC4-8183-F00C48E10D7F}" type="datetime'''''''2''''''0''''''''''''''''''''''''''''''0'''''''''">
              <a:rPr lang="en-US" altLang="en-US">
                <a:sym typeface="+mn-lt"/>
              </a:rPr>
              <a:pPr algn="ctr">
                <a:lnSpc>
                  <a:spcPct val="100000"/>
                </a:lnSpc>
                <a:spcBef>
                  <a:spcPct val="0"/>
                </a:spcBef>
                <a:spcAft>
                  <a:spcPct val="0"/>
                </a:spcAft>
              </a:pPr>
              <a:t>200</a:t>
            </a:fld>
            <a:endParaRPr lang="en-US" dirty="0">
              <a:sym typeface="+mn-lt"/>
            </a:endParaRPr>
          </a:p>
        </p:txBody>
      </p:sp>
      <p:sp>
        <p:nvSpPr>
          <p:cNvPr id="41" name="Text Placeholder 3"/>
          <p:cNvSpPr>
            <a:spLocks noGrp="1"/>
          </p:cNvSpPr>
          <p:nvPr>
            <p:custDataLst>
              <p:tags r:id="rId6"/>
            </p:custDataLst>
          </p:nvPr>
        </p:nvSpPr>
        <p:spPr bwMode="gray">
          <a:xfrm>
            <a:off x="4935538" y="5715000"/>
            <a:ext cx="238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C4653A8-ED29-4EB2-81E5-6AD2EA3D2804}" type="datetime'1''''''''''0''''''''''''''0'''''''''''''''''''''''''''''''''''">
              <a:rPr lang="en-US" altLang="en-US">
                <a:sym typeface="+mn-lt"/>
              </a:rPr>
              <a:pPr algn="ctr">
                <a:lnSpc>
                  <a:spcPct val="100000"/>
                </a:lnSpc>
                <a:spcBef>
                  <a:spcPct val="0"/>
                </a:spcBef>
                <a:spcAft>
                  <a:spcPct val="0"/>
                </a:spcAft>
              </a:pPr>
              <a:t>100</a:t>
            </a:fld>
            <a:endParaRPr lang="en-US" dirty="0">
              <a:sym typeface="+mn-lt"/>
            </a:endParaRPr>
          </a:p>
        </p:txBody>
      </p:sp>
      <p:sp>
        <p:nvSpPr>
          <p:cNvPr id="164" name="Text Placeholder 3"/>
          <p:cNvSpPr>
            <a:spLocks noGrp="1"/>
          </p:cNvSpPr>
          <p:nvPr>
            <p:custDataLst>
              <p:tags r:id="rId7"/>
            </p:custDataLst>
          </p:nvPr>
        </p:nvSpPr>
        <p:spPr bwMode="gray">
          <a:xfrm>
            <a:off x="3605213" y="5715000"/>
            <a:ext cx="793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8B848A6-C285-4B60-A089-CEC166097345}" type="datetime'''''''''''0'''''''''''''''''''''''''''''">
              <a:rPr lang="en-US" altLang="en-US"/>
              <a:pPr/>
              <a:t>0</a:t>
            </a:fld>
            <a:endParaRPr lang="en-US" dirty="0">
              <a:sym typeface="+mn-lt"/>
            </a:endParaRPr>
          </a:p>
        </p:txBody>
      </p:sp>
      <p:sp>
        <p:nvSpPr>
          <p:cNvPr id="45" name="Text Placeholder 3"/>
          <p:cNvSpPr>
            <a:spLocks noGrp="1"/>
          </p:cNvSpPr>
          <p:nvPr>
            <p:custDataLst>
              <p:tags r:id="rId8"/>
            </p:custDataLst>
          </p:nvPr>
        </p:nvSpPr>
        <p:spPr bwMode="gray">
          <a:xfrm>
            <a:off x="10574338" y="5715000"/>
            <a:ext cx="238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DF1F496-AF2C-43A5-BBCD-94A8100D982A}" type="datetime'''''''5''''''''''''''0''''''''''''''0'''''''''''''''">
              <a:rPr lang="en-US" altLang="en-US">
                <a:sym typeface="+mn-lt"/>
              </a:rPr>
              <a:pPr algn="ctr">
                <a:lnSpc>
                  <a:spcPct val="100000"/>
                </a:lnSpc>
                <a:spcBef>
                  <a:spcPct val="0"/>
                </a:spcBef>
                <a:spcAft>
                  <a:spcPct val="0"/>
                </a:spcAft>
              </a:pPr>
              <a:t>500</a:t>
            </a:fld>
            <a:endParaRPr lang="en-US" dirty="0">
              <a:sym typeface="+mn-lt"/>
            </a:endParaRPr>
          </a:p>
        </p:txBody>
      </p:sp>
      <p:sp>
        <p:nvSpPr>
          <p:cNvPr id="44" name="Text Placeholder 3"/>
          <p:cNvSpPr>
            <a:spLocks noGrp="1"/>
          </p:cNvSpPr>
          <p:nvPr>
            <p:custDataLst>
              <p:tags r:id="rId9"/>
            </p:custDataLst>
          </p:nvPr>
        </p:nvSpPr>
        <p:spPr bwMode="gray">
          <a:xfrm>
            <a:off x="9164638" y="5715000"/>
            <a:ext cx="238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42C6954-D17D-4FBD-9B97-F1C8D28FCD08}" type="datetime'''''''''''''''''''''4''''''''''''''0''''''''0'''''''''">
              <a:rPr lang="en-US" altLang="en-US">
                <a:sym typeface="+mn-lt"/>
              </a:rPr>
              <a:pPr algn="ctr">
                <a:lnSpc>
                  <a:spcPct val="100000"/>
                </a:lnSpc>
                <a:spcBef>
                  <a:spcPct val="0"/>
                </a:spcBef>
                <a:spcAft>
                  <a:spcPct val="0"/>
                </a:spcAft>
              </a:pPr>
              <a:t>400</a:t>
            </a:fld>
            <a:endParaRPr lang="en-US" dirty="0">
              <a:sym typeface="+mn-lt"/>
            </a:endParaRPr>
          </a:p>
        </p:txBody>
      </p:sp>
      <p:sp>
        <p:nvSpPr>
          <p:cNvPr id="43" name="Text Placeholder 3"/>
          <p:cNvSpPr>
            <a:spLocks noGrp="1"/>
          </p:cNvSpPr>
          <p:nvPr>
            <p:custDataLst>
              <p:tags r:id="rId10"/>
            </p:custDataLst>
          </p:nvPr>
        </p:nvSpPr>
        <p:spPr bwMode="gray">
          <a:xfrm>
            <a:off x="7754938" y="5715000"/>
            <a:ext cx="238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BEEDC7D-528E-4CBF-8A83-949EC069C4F3}" type="datetime'''''''''''''''30''''''''''''''''''0'''''''''''''''''''">
              <a:rPr lang="en-US" altLang="en-US">
                <a:sym typeface="+mn-lt"/>
              </a:rPr>
              <a:pPr algn="ctr">
                <a:lnSpc>
                  <a:spcPct val="100000"/>
                </a:lnSpc>
                <a:spcBef>
                  <a:spcPct val="0"/>
                </a:spcBef>
                <a:spcAft>
                  <a:spcPct val="0"/>
                </a:spcAft>
              </a:pPr>
              <a:t>300</a:t>
            </a:fld>
            <a:endParaRPr lang="en-US" dirty="0">
              <a:sym typeface="+mn-lt"/>
            </a:endParaRPr>
          </a:p>
        </p:txBody>
      </p:sp>
      <p:sp>
        <p:nvSpPr>
          <p:cNvPr id="145" name="Text Placeholder 3"/>
          <p:cNvSpPr>
            <a:spLocks noGrp="1"/>
          </p:cNvSpPr>
          <p:nvPr>
            <p:custDataLst>
              <p:tags r:id="rId11"/>
            </p:custDataLst>
          </p:nvPr>
        </p:nvSpPr>
        <p:spPr bwMode="gray">
          <a:xfrm>
            <a:off x="1917700" y="2351088"/>
            <a:ext cx="1606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45162E4-4546-4DDB-8FA0-9E4E64ADD64F}" type="datetime'''A''''us''tr''''al''ian'' Bord''''e''''''r F''orc''''''e'''">
              <a:rPr lang="en-US" altLang="en-US"/>
              <a:pPr/>
              <a:t>Australian Border Force</a:t>
            </a:fld>
            <a:endParaRPr lang="en-US" dirty="0">
              <a:sym typeface="+mn-lt"/>
            </a:endParaRPr>
          </a:p>
        </p:txBody>
      </p:sp>
      <p:sp>
        <p:nvSpPr>
          <p:cNvPr id="153" name="Text Placeholder 3"/>
          <p:cNvSpPr>
            <a:spLocks noGrp="1"/>
          </p:cNvSpPr>
          <p:nvPr>
            <p:custDataLst>
              <p:tags r:id="rId12"/>
            </p:custDataLst>
          </p:nvPr>
        </p:nvSpPr>
        <p:spPr bwMode="gray">
          <a:xfrm>
            <a:off x="374650" y="4208463"/>
            <a:ext cx="31496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51DD164E-7A14-4B06-B124-E137674F1336}" type="datetime'Dep''ar''tment of the Pr''''i''''me Minister a''nd Cabinet'">
              <a:rPr lang="en-US" altLang="en-US"/>
              <a:pPr/>
              <a:t>Department of the Prime Minister and Cabinet</a:t>
            </a:fld>
            <a:endParaRPr lang="en-US" dirty="0">
              <a:sym typeface="+mn-lt"/>
            </a:endParaRPr>
          </a:p>
        </p:txBody>
      </p:sp>
      <p:sp>
        <p:nvSpPr>
          <p:cNvPr id="62" name="Text Placeholder 3"/>
          <p:cNvSpPr>
            <a:spLocks noGrp="1"/>
          </p:cNvSpPr>
          <p:nvPr>
            <p:custDataLst>
              <p:tags r:id="rId13"/>
            </p:custDataLst>
          </p:nvPr>
        </p:nvSpPr>
        <p:spPr bwMode="gray">
          <a:xfrm>
            <a:off x="4375150" y="4222750"/>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8C3476A-0B59-4EB1-8B60-32015920BE31}" type="datetime'''''''5''''''''''''''''''''''''''''''''''''''''''''''0'''''''">
              <a:rPr lang="en-US" altLang="en-US" sz="1000">
                <a:sym typeface="+mn-lt"/>
              </a:rPr>
              <a:pPr>
                <a:lnSpc>
                  <a:spcPct val="100000"/>
                </a:lnSpc>
                <a:spcBef>
                  <a:spcPct val="0"/>
                </a:spcBef>
                <a:spcAft>
                  <a:spcPct val="0"/>
                </a:spcAft>
              </a:pPr>
              <a:t>50</a:t>
            </a:fld>
            <a:endParaRPr lang="en-US" sz="1000" dirty="0">
              <a:sym typeface="+mn-lt"/>
            </a:endParaRPr>
          </a:p>
        </p:txBody>
      </p:sp>
      <p:sp>
        <p:nvSpPr>
          <p:cNvPr id="60" name="Text Placeholder 3"/>
          <p:cNvSpPr>
            <a:spLocks noGrp="1"/>
          </p:cNvSpPr>
          <p:nvPr>
            <p:custDataLst>
              <p:tags r:id="rId14"/>
            </p:custDataLst>
          </p:nvPr>
        </p:nvSpPr>
        <p:spPr bwMode="gray">
          <a:xfrm>
            <a:off x="4489450" y="3759200"/>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6FE9F59-A2F1-47FD-A56C-CD95685DEA81}" type="datetime'''''''''''''''''''''''''5''''''''''''''''''''''8'">
              <a:rPr lang="en-US" altLang="en-US" sz="1000">
                <a:sym typeface="+mn-lt"/>
              </a:rPr>
              <a:pPr>
                <a:lnSpc>
                  <a:spcPct val="100000"/>
                </a:lnSpc>
                <a:spcBef>
                  <a:spcPct val="0"/>
                </a:spcBef>
                <a:spcAft>
                  <a:spcPct val="0"/>
                </a:spcAft>
              </a:pPr>
              <a:t>58</a:t>
            </a:fld>
            <a:endParaRPr lang="en-US" sz="1000" dirty="0">
              <a:sym typeface="+mn-lt"/>
            </a:endParaRPr>
          </a:p>
        </p:txBody>
      </p:sp>
      <p:sp>
        <p:nvSpPr>
          <p:cNvPr id="152" name="Text Placeholder 3"/>
          <p:cNvSpPr>
            <a:spLocks noGrp="1"/>
          </p:cNvSpPr>
          <p:nvPr>
            <p:custDataLst>
              <p:tags r:id="rId15"/>
            </p:custDataLst>
          </p:nvPr>
        </p:nvSpPr>
        <p:spPr bwMode="gray">
          <a:xfrm>
            <a:off x="866775" y="3976688"/>
            <a:ext cx="26574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CFA9E2B9-4E0D-4D14-AE49-CA3AEB0A3676}" type="datetime'Departm''e''''nt'' ''''of'' ''J''obs ''and S''mall Bus''iness'">
              <a:rPr lang="en-US" altLang="en-US"/>
              <a:pPr/>
              <a:t>Department of Jobs and Small Business</a:t>
            </a:fld>
            <a:endParaRPr lang="en-US" dirty="0">
              <a:sym typeface="+mn-lt"/>
            </a:endParaRPr>
          </a:p>
        </p:txBody>
      </p:sp>
      <p:sp>
        <p:nvSpPr>
          <p:cNvPr id="151" name="Text Placeholder 3"/>
          <p:cNvSpPr>
            <a:spLocks noGrp="1"/>
          </p:cNvSpPr>
          <p:nvPr>
            <p:custDataLst>
              <p:tags r:id="rId16"/>
            </p:custDataLst>
          </p:nvPr>
        </p:nvSpPr>
        <p:spPr bwMode="gray">
          <a:xfrm>
            <a:off x="1474788" y="3744913"/>
            <a:ext cx="20494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C0D85225-AACE-42CD-9EB6-F2674E1A9417}" type="datetime'Austr''alia''n'''' Bur''''eau'''' ''of S''t''''at''is''t''ics'">
              <a:rPr lang="en-US" altLang="en-US"/>
              <a:pPr/>
              <a:t>Australian Bureau of Statistics</a:t>
            </a:fld>
            <a:endParaRPr lang="en-US" dirty="0">
              <a:sym typeface="+mn-lt"/>
            </a:endParaRPr>
          </a:p>
        </p:txBody>
      </p:sp>
      <p:sp>
        <p:nvSpPr>
          <p:cNvPr id="150" name="Text Placeholder 3"/>
          <p:cNvSpPr>
            <a:spLocks noGrp="1"/>
          </p:cNvSpPr>
          <p:nvPr>
            <p:custDataLst>
              <p:tags r:id="rId17"/>
            </p:custDataLst>
          </p:nvPr>
        </p:nvSpPr>
        <p:spPr bwMode="gray">
          <a:xfrm>
            <a:off x="1363663" y="3513138"/>
            <a:ext cx="2160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41F1FB61-7782-4320-B151-48CA75D99D34}" type="datetime'Departme''nt'' ''o''f V''e''t''e''ra''ns''''’'' Aff''ai''''rs'">
              <a:rPr lang="en-US" altLang="en-US"/>
              <a:pPr/>
              <a:t>Department of Veterans’ Affairs</a:t>
            </a:fld>
            <a:endParaRPr lang="en-US" dirty="0">
              <a:sym typeface="+mn-lt"/>
            </a:endParaRPr>
          </a:p>
        </p:txBody>
      </p:sp>
      <p:sp>
        <p:nvSpPr>
          <p:cNvPr id="61" name="Text Placeholder 3"/>
          <p:cNvSpPr>
            <a:spLocks noGrp="1"/>
          </p:cNvSpPr>
          <p:nvPr>
            <p:custDataLst>
              <p:tags r:id="rId18"/>
            </p:custDataLst>
          </p:nvPr>
        </p:nvSpPr>
        <p:spPr bwMode="gray">
          <a:xfrm>
            <a:off x="4419600" y="3990975"/>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2F6B0E1-4044-481E-90CB-237E5901E0DF}" type="datetime'5''''''''''''''''''''''''''3'''''''">
              <a:rPr lang="en-US" altLang="en-US" sz="1000">
                <a:sym typeface="+mn-lt"/>
              </a:rPr>
              <a:pPr>
                <a:lnSpc>
                  <a:spcPct val="100000"/>
                </a:lnSpc>
                <a:spcBef>
                  <a:spcPct val="0"/>
                </a:spcBef>
                <a:spcAft>
                  <a:spcPct val="0"/>
                </a:spcAft>
              </a:pPr>
              <a:t>53</a:t>
            </a:fld>
            <a:endParaRPr lang="en-US" sz="1000" dirty="0">
              <a:sym typeface="+mn-lt"/>
            </a:endParaRPr>
          </a:p>
        </p:txBody>
      </p:sp>
      <p:sp>
        <p:nvSpPr>
          <p:cNvPr id="50" name="Text Placeholder 3"/>
          <p:cNvSpPr>
            <a:spLocks noGrp="1"/>
          </p:cNvSpPr>
          <p:nvPr>
            <p:custDataLst>
              <p:tags r:id="rId19"/>
            </p:custDataLst>
          </p:nvPr>
        </p:nvSpPr>
        <p:spPr bwMode="gray">
          <a:xfrm>
            <a:off x="10604500" y="1438275"/>
            <a:ext cx="231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BC2521E-5B19-4A2E-91B1-C4E0FD304566}" type="datetime'''4''''''''''''''''''''''''''''''''''''92'''''''''''''''''''''">
              <a:rPr lang="en-US" altLang="en-US" sz="1000">
                <a:sym typeface="+mn-lt"/>
              </a:rPr>
              <a:pPr>
                <a:lnSpc>
                  <a:spcPct val="100000"/>
                </a:lnSpc>
                <a:spcBef>
                  <a:spcPct val="0"/>
                </a:spcBef>
                <a:spcAft>
                  <a:spcPct val="0"/>
                </a:spcAft>
              </a:pPr>
              <a:t>492</a:t>
            </a:fld>
            <a:endParaRPr lang="en-US" sz="1000" dirty="0">
              <a:sym typeface="+mn-lt"/>
            </a:endParaRPr>
          </a:p>
        </p:txBody>
      </p:sp>
      <p:sp>
        <p:nvSpPr>
          <p:cNvPr id="65" name="Text Placeholder 3"/>
          <p:cNvSpPr>
            <a:spLocks noGrp="1"/>
          </p:cNvSpPr>
          <p:nvPr>
            <p:custDataLst>
              <p:tags r:id="rId20"/>
            </p:custDataLst>
          </p:nvPr>
        </p:nvSpPr>
        <p:spPr bwMode="gray">
          <a:xfrm>
            <a:off x="4235450" y="4918075"/>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6FFD343-0736-49AE-BD3B-4672C2A7E92F}" type="datetime'''''''''4''0'''''''''''''''''''''''''''''''''''''">
              <a:rPr lang="en-US" altLang="en-US" sz="1000">
                <a:sym typeface="+mn-lt"/>
              </a:rPr>
              <a:pPr>
                <a:lnSpc>
                  <a:spcPct val="100000"/>
                </a:lnSpc>
                <a:spcBef>
                  <a:spcPct val="0"/>
                </a:spcBef>
                <a:spcAft>
                  <a:spcPct val="0"/>
                </a:spcAft>
              </a:pPr>
              <a:t>40</a:t>
            </a:fld>
            <a:endParaRPr lang="en-US" sz="1000" dirty="0">
              <a:sym typeface="+mn-lt"/>
            </a:endParaRPr>
          </a:p>
        </p:txBody>
      </p:sp>
      <p:sp>
        <p:nvSpPr>
          <p:cNvPr id="64" name="Text Placeholder 3"/>
          <p:cNvSpPr>
            <a:spLocks noGrp="1"/>
          </p:cNvSpPr>
          <p:nvPr>
            <p:custDataLst>
              <p:tags r:id="rId21"/>
            </p:custDataLst>
          </p:nvPr>
        </p:nvSpPr>
        <p:spPr bwMode="gray">
          <a:xfrm>
            <a:off x="4273550" y="4686300"/>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3D82950-3897-42A7-830E-04B0AC0AE440}" type="datetime'''43'''''''''''''''''">
              <a:rPr lang="en-US" altLang="en-US" sz="1000">
                <a:sym typeface="+mn-lt"/>
              </a:rPr>
              <a:pPr>
                <a:lnSpc>
                  <a:spcPct val="100000"/>
                </a:lnSpc>
                <a:spcBef>
                  <a:spcPct val="0"/>
                </a:spcBef>
                <a:spcAft>
                  <a:spcPct val="0"/>
                </a:spcAft>
              </a:pPr>
              <a:t>43</a:t>
            </a:fld>
            <a:endParaRPr lang="en-US" sz="1000" dirty="0">
              <a:sym typeface="+mn-lt"/>
            </a:endParaRPr>
          </a:p>
        </p:txBody>
      </p:sp>
      <p:sp>
        <p:nvSpPr>
          <p:cNvPr id="66" name="Text Placeholder 3"/>
          <p:cNvSpPr>
            <a:spLocks noGrp="1"/>
          </p:cNvSpPr>
          <p:nvPr>
            <p:custDataLst>
              <p:tags r:id="rId22"/>
            </p:custDataLst>
          </p:nvPr>
        </p:nvSpPr>
        <p:spPr bwMode="gray">
          <a:xfrm>
            <a:off x="4191000" y="5149850"/>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FC91FF2-90E7-4546-9084-FCAD53834580}" type="datetime'3''''''''''''''''7'">
              <a:rPr lang="en-US" altLang="en-US" sz="1000">
                <a:sym typeface="+mn-lt"/>
              </a:rPr>
              <a:pPr>
                <a:lnSpc>
                  <a:spcPct val="100000"/>
                </a:lnSpc>
                <a:spcBef>
                  <a:spcPct val="0"/>
                </a:spcBef>
                <a:spcAft>
                  <a:spcPct val="0"/>
                </a:spcAft>
              </a:pPr>
              <a:t>37</a:t>
            </a:fld>
            <a:endParaRPr lang="en-US" sz="1000" dirty="0">
              <a:sym typeface="+mn-lt"/>
            </a:endParaRPr>
          </a:p>
        </p:txBody>
      </p:sp>
      <p:sp>
        <p:nvSpPr>
          <p:cNvPr id="156" name="Text Placeholder 3"/>
          <p:cNvSpPr>
            <a:spLocks noGrp="1"/>
          </p:cNvSpPr>
          <p:nvPr>
            <p:custDataLst>
              <p:tags r:id="rId23"/>
            </p:custDataLst>
          </p:nvPr>
        </p:nvSpPr>
        <p:spPr bwMode="gray">
          <a:xfrm>
            <a:off x="1643063" y="4903788"/>
            <a:ext cx="18811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62ECA10E-E95E-4FEC-A4D8-522AA2E1DCDA}" type="datetime'''D''e''pa''''rt''me''''n''t of'' th''''e'''' Trea''s''u''ry'">
              <a:rPr lang="en-US" altLang="en-US"/>
              <a:pPr/>
              <a:t>Department of the Treasury</a:t>
            </a:fld>
            <a:endParaRPr lang="en-US" dirty="0">
              <a:sym typeface="+mn-lt"/>
            </a:endParaRPr>
          </a:p>
        </p:txBody>
      </p:sp>
      <p:sp>
        <p:nvSpPr>
          <p:cNvPr id="154" name="Text Placeholder 3"/>
          <p:cNvSpPr>
            <a:spLocks noGrp="1"/>
          </p:cNvSpPr>
          <p:nvPr>
            <p:custDataLst>
              <p:tags r:id="rId24"/>
            </p:custDataLst>
          </p:nvPr>
        </p:nvSpPr>
        <p:spPr bwMode="gray">
          <a:xfrm>
            <a:off x="488950" y="4440238"/>
            <a:ext cx="30353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99989AB3-D08E-49DB-8CB3-B27BF3190AB4}" type="datetime'Departmen''t'' of'' Com''muni''cati''ons and t''''he ''A''rts'">
              <a:rPr lang="en-US" altLang="en-US"/>
              <a:pPr/>
              <a:t>Department of Communications and the Arts</a:t>
            </a:fld>
            <a:endParaRPr lang="en-US" dirty="0">
              <a:sym typeface="+mn-lt"/>
            </a:endParaRPr>
          </a:p>
        </p:txBody>
      </p:sp>
      <p:sp>
        <p:nvSpPr>
          <p:cNvPr id="155" name="Text Placeholder 3"/>
          <p:cNvSpPr>
            <a:spLocks noGrp="1"/>
          </p:cNvSpPr>
          <p:nvPr>
            <p:custDataLst>
              <p:tags r:id="rId25"/>
            </p:custDataLst>
          </p:nvPr>
        </p:nvSpPr>
        <p:spPr bwMode="gray">
          <a:xfrm>
            <a:off x="938213" y="4672013"/>
            <a:ext cx="25860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2EC6D150-0DA9-47B8-9BCE-29EA310AD528}" type="datetime'Dep''a''rtme''''n''t of Ed''u''ca''''ti''on an''d Trai''ning'">
              <a:rPr lang="en-US" altLang="en-US"/>
              <a:pPr/>
              <a:t>Department of Education and Training</a:t>
            </a:fld>
            <a:endParaRPr lang="en-US" dirty="0">
              <a:sym typeface="+mn-lt"/>
            </a:endParaRPr>
          </a:p>
        </p:txBody>
      </p:sp>
      <p:sp>
        <p:nvSpPr>
          <p:cNvPr id="63" name="Text Placeholder 3"/>
          <p:cNvSpPr>
            <a:spLocks noGrp="1"/>
          </p:cNvSpPr>
          <p:nvPr>
            <p:custDataLst>
              <p:tags r:id="rId26"/>
            </p:custDataLst>
          </p:nvPr>
        </p:nvSpPr>
        <p:spPr bwMode="gray">
          <a:xfrm>
            <a:off x="4318000" y="4454525"/>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FE8A738-58DD-49DF-BB4F-ECCAA9B8A38C}" type="datetime'''''''''''''''4''6'''">
              <a:rPr lang="en-US" altLang="en-US" sz="1000">
                <a:sym typeface="+mn-lt"/>
              </a:rPr>
              <a:pPr>
                <a:lnSpc>
                  <a:spcPct val="100000"/>
                </a:lnSpc>
                <a:spcBef>
                  <a:spcPct val="0"/>
                </a:spcBef>
                <a:spcAft>
                  <a:spcPct val="0"/>
                </a:spcAft>
              </a:pPr>
              <a:t>46</a:t>
            </a:fld>
            <a:endParaRPr lang="en-US" sz="1000" dirty="0">
              <a:sym typeface="+mn-lt"/>
            </a:endParaRPr>
          </a:p>
        </p:txBody>
      </p:sp>
      <p:sp>
        <p:nvSpPr>
          <p:cNvPr id="157" name="Text Placeholder 3"/>
          <p:cNvSpPr>
            <a:spLocks noGrp="1"/>
          </p:cNvSpPr>
          <p:nvPr>
            <p:custDataLst>
              <p:tags r:id="rId27"/>
            </p:custDataLst>
          </p:nvPr>
        </p:nvSpPr>
        <p:spPr bwMode="gray">
          <a:xfrm>
            <a:off x="1289050" y="5043488"/>
            <a:ext cx="2235200"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ts val="1440"/>
              </a:lnSpc>
              <a:spcBef>
                <a:spcPct val="0"/>
              </a:spcBef>
              <a:spcAft>
                <a:spcPct val="0"/>
              </a:spcAft>
              <a:buNone/>
            </a:pPr>
            <a:r>
              <a:rPr lang="en-US" altLang="en-US" dirty="0" smtClean="0"/>
              <a:t>Department of Infrastructure, </a:t>
            </a:r>
            <a:br>
              <a:rPr lang="en-US" altLang="en-US" dirty="0" smtClean="0"/>
            </a:br>
            <a:r>
              <a:rPr lang="en-US" altLang="en-US" dirty="0" smtClean="0"/>
              <a:t>Regional Development and Cities</a:t>
            </a:r>
          </a:p>
        </p:txBody>
      </p:sp>
      <p:sp>
        <p:nvSpPr>
          <p:cNvPr id="140" name="Text Placeholder 3"/>
          <p:cNvSpPr>
            <a:spLocks noGrp="1"/>
          </p:cNvSpPr>
          <p:nvPr>
            <p:custDataLst>
              <p:tags r:id="rId28"/>
            </p:custDataLst>
          </p:nvPr>
        </p:nvSpPr>
        <p:spPr bwMode="gray">
          <a:xfrm>
            <a:off x="1412875" y="1887538"/>
            <a:ext cx="21113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2FC95E2C-A368-4D82-8289-48AD97B0E4DE}" type="datetime'De''''''pa''rt''men''''t o''f'' Huma''n'''' Serv''ic''e''''s'">
              <a:rPr lang="en-US" altLang="en-US" smtClean="0"/>
              <a:pPr/>
              <a:t>Department of Human Services</a:t>
            </a:fld>
            <a:endParaRPr lang="en-US" dirty="0">
              <a:sym typeface="+mn-lt"/>
            </a:endParaRPr>
          </a:p>
        </p:txBody>
      </p:sp>
      <p:sp>
        <p:nvSpPr>
          <p:cNvPr id="139" name="Text Placeholder 3"/>
          <p:cNvSpPr>
            <a:spLocks noGrp="1"/>
          </p:cNvSpPr>
          <p:nvPr>
            <p:custDataLst>
              <p:tags r:id="rId29"/>
            </p:custDataLst>
          </p:nvPr>
        </p:nvSpPr>
        <p:spPr bwMode="gray">
          <a:xfrm>
            <a:off x="1763713" y="1655763"/>
            <a:ext cx="17605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42C8E27D-08EA-4B3F-BDAE-0D2C9B7C6B78}" type="datetime'A''us''tr''a''l''i''''an ''T''''''axatio''n Of''f''ic''e'''">
              <a:rPr lang="en-US" altLang="en-US"/>
              <a:pPr/>
              <a:t>Australian Taxation Office</a:t>
            </a:fld>
            <a:endParaRPr lang="en-US" dirty="0">
              <a:sym typeface="+mn-lt"/>
            </a:endParaRPr>
          </a:p>
        </p:txBody>
      </p:sp>
      <p:sp>
        <p:nvSpPr>
          <p:cNvPr id="53" name="Text Placeholder 3"/>
          <p:cNvSpPr>
            <a:spLocks noGrp="1"/>
          </p:cNvSpPr>
          <p:nvPr>
            <p:custDataLst>
              <p:tags r:id="rId30"/>
            </p:custDataLst>
          </p:nvPr>
        </p:nvSpPr>
        <p:spPr bwMode="gray">
          <a:xfrm>
            <a:off x="6953250" y="2133600"/>
            <a:ext cx="231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A4662E1-209D-4939-9067-08E0B67CD9DD}" type="datetime'''''''''''''''''''''''''''''''''2''3''''''3'">
              <a:rPr lang="en-US" altLang="en-US" sz="1000">
                <a:sym typeface="+mn-lt"/>
              </a:rPr>
              <a:pPr>
                <a:lnSpc>
                  <a:spcPct val="100000"/>
                </a:lnSpc>
                <a:spcBef>
                  <a:spcPct val="0"/>
                </a:spcBef>
                <a:spcAft>
                  <a:spcPct val="0"/>
                </a:spcAft>
              </a:pPr>
              <a:t>233</a:t>
            </a:fld>
            <a:endParaRPr lang="en-US" sz="1000" dirty="0">
              <a:sym typeface="+mn-lt"/>
            </a:endParaRPr>
          </a:p>
        </p:txBody>
      </p:sp>
      <p:sp>
        <p:nvSpPr>
          <p:cNvPr id="52" name="Text Placeholder 3"/>
          <p:cNvSpPr>
            <a:spLocks noGrp="1"/>
          </p:cNvSpPr>
          <p:nvPr>
            <p:custDataLst>
              <p:tags r:id="rId31"/>
            </p:custDataLst>
          </p:nvPr>
        </p:nvSpPr>
        <p:spPr bwMode="gray">
          <a:xfrm>
            <a:off x="8013700" y="1901825"/>
            <a:ext cx="231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80E0FA5-23D5-4527-8767-14925D5CE012}" type="datetime'''''''''''''''''''''''''''''''''30''''8'''">
              <a:rPr lang="en-US" altLang="en-US" sz="1000">
                <a:sym typeface="+mn-lt"/>
              </a:rPr>
              <a:pPr>
                <a:lnSpc>
                  <a:spcPct val="100000"/>
                </a:lnSpc>
                <a:spcBef>
                  <a:spcPct val="0"/>
                </a:spcBef>
                <a:spcAft>
                  <a:spcPct val="0"/>
                </a:spcAft>
              </a:pPr>
              <a:t>308</a:t>
            </a:fld>
            <a:endParaRPr lang="en-US" sz="1000" dirty="0">
              <a:sym typeface="+mn-lt"/>
            </a:endParaRPr>
          </a:p>
        </p:txBody>
      </p:sp>
      <p:sp>
        <p:nvSpPr>
          <p:cNvPr id="138" name="Text Placeholder 3"/>
          <p:cNvSpPr>
            <a:spLocks noGrp="1"/>
          </p:cNvSpPr>
          <p:nvPr>
            <p:custDataLst>
              <p:tags r:id="rId32"/>
            </p:custDataLst>
          </p:nvPr>
        </p:nvSpPr>
        <p:spPr bwMode="gray">
          <a:xfrm>
            <a:off x="1927225" y="1423988"/>
            <a:ext cx="15970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7FEB7058-5A56-41C7-9A00-CF0A8A4DB86B}" type="datetime'D''ep''a''''''''r''''t''men''t ''o''f Def''''e''''''''''nce'">
              <a:rPr lang="en-US" altLang="en-US"/>
              <a:pPr/>
              <a:t>Department of Defence</a:t>
            </a:fld>
            <a:endParaRPr lang="en-US" dirty="0">
              <a:sym typeface="+mn-lt"/>
            </a:endParaRPr>
          </a:p>
        </p:txBody>
      </p:sp>
      <p:sp>
        <p:nvSpPr>
          <p:cNvPr id="51" name="Text Placeholder 3"/>
          <p:cNvSpPr>
            <a:spLocks noGrp="1"/>
          </p:cNvSpPr>
          <p:nvPr>
            <p:custDataLst>
              <p:tags r:id="rId33"/>
            </p:custDataLst>
          </p:nvPr>
        </p:nvSpPr>
        <p:spPr bwMode="gray">
          <a:xfrm>
            <a:off x="8731250" y="1670050"/>
            <a:ext cx="231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3D19536-04CA-4947-8DBE-4F1C90A35A9B}" type="datetime'''''3''5''''''''''''''''''''9'''''''''''">
              <a:rPr lang="en-US" altLang="en-US" sz="1000">
                <a:sym typeface="+mn-lt"/>
              </a:rPr>
              <a:pPr>
                <a:lnSpc>
                  <a:spcPct val="100000"/>
                </a:lnSpc>
                <a:spcBef>
                  <a:spcPct val="0"/>
                </a:spcBef>
                <a:spcAft>
                  <a:spcPct val="0"/>
                </a:spcAft>
              </a:pPr>
              <a:t>359</a:t>
            </a:fld>
            <a:endParaRPr lang="en-US" sz="1000" dirty="0">
              <a:sym typeface="+mn-lt"/>
            </a:endParaRPr>
          </a:p>
        </p:txBody>
      </p:sp>
      <p:sp>
        <p:nvSpPr>
          <p:cNvPr id="54" name="Text Placeholder 3"/>
          <p:cNvSpPr>
            <a:spLocks noGrp="1"/>
          </p:cNvSpPr>
          <p:nvPr>
            <p:custDataLst>
              <p:tags r:id="rId34"/>
            </p:custDataLst>
          </p:nvPr>
        </p:nvSpPr>
        <p:spPr bwMode="gray">
          <a:xfrm>
            <a:off x="6210300" y="2365375"/>
            <a:ext cx="231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0FBDA8D-EDF8-431E-A286-88149450C424}" type="datetime'1''''''''8''''''''''''''0'''''''''''''''''''''''''''''''''''''">
              <a:rPr lang="en-US" altLang="en-US" sz="1000">
                <a:sym typeface="+mn-lt"/>
              </a:rPr>
              <a:pPr>
                <a:lnSpc>
                  <a:spcPct val="100000"/>
                </a:lnSpc>
                <a:spcBef>
                  <a:spcPct val="0"/>
                </a:spcBef>
                <a:spcAft>
                  <a:spcPct val="0"/>
                </a:spcAft>
              </a:pPr>
              <a:t>180</a:t>
            </a:fld>
            <a:endParaRPr lang="en-US" sz="1000" dirty="0">
              <a:sym typeface="+mn-lt"/>
            </a:endParaRPr>
          </a:p>
        </p:txBody>
      </p:sp>
      <p:sp>
        <p:nvSpPr>
          <p:cNvPr id="158" name="Text Placeholder 3"/>
          <p:cNvSpPr>
            <a:spLocks noGrp="1"/>
          </p:cNvSpPr>
          <p:nvPr>
            <p:custDataLst>
              <p:tags r:id="rId35"/>
            </p:custDataLst>
          </p:nvPr>
        </p:nvSpPr>
        <p:spPr bwMode="gray">
          <a:xfrm>
            <a:off x="3082925" y="5367338"/>
            <a:ext cx="4413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B84A4115-1A65-4E0F-A384-E080C6E49423}" type="datetime'''''''''''''''''''O''''''''''''''''''''t''''he''r'''''''''''">
              <a:rPr lang="en-US" altLang="en-US" smtClean="0"/>
              <a:pPr/>
              <a:t>Other</a:t>
            </a:fld>
            <a:r>
              <a:rPr lang="en-US" altLang="en-US" baseline="30000" dirty="0" smtClean="0"/>
              <a:t>1</a:t>
            </a:r>
            <a:endParaRPr lang="en-US" dirty="0">
              <a:sym typeface="+mn-lt"/>
            </a:endParaRPr>
          </a:p>
        </p:txBody>
      </p:sp>
      <p:sp>
        <p:nvSpPr>
          <p:cNvPr id="67" name="Text Placeholder 3"/>
          <p:cNvSpPr>
            <a:spLocks noGrp="1"/>
          </p:cNvSpPr>
          <p:nvPr>
            <p:custDataLst>
              <p:tags r:id="rId36"/>
            </p:custDataLst>
          </p:nvPr>
        </p:nvSpPr>
        <p:spPr bwMode="gray">
          <a:xfrm>
            <a:off x="10013950" y="5381625"/>
            <a:ext cx="231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2C1A6E9-A1E8-430D-8274-36608CC4699B}" type="datetime'4''''''''''''5''''''''''''''''0'''''''''''''''''''''''''">
              <a:rPr lang="en-US" altLang="en-US" sz="1000">
                <a:sym typeface="+mn-lt"/>
              </a:rPr>
              <a:pPr>
                <a:lnSpc>
                  <a:spcPct val="100000"/>
                </a:lnSpc>
                <a:spcBef>
                  <a:spcPct val="0"/>
                </a:spcBef>
                <a:spcAft>
                  <a:spcPct val="0"/>
                </a:spcAft>
              </a:pPr>
              <a:t>450</a:t>
            </a:fld>
            <a:endParaRPr lang="en-US" sz="1000" dirty="0">
              <a:sym typeface="+mn-lt"/>
            </a:endParaRPr>
          </a:p>
        </p:txBody>
      </p:sp>
      <p:sp>
        <p:nvSpPr>
          <p:cNvPr id="144" name="Text Placeholder 3"/>
          <p:cNvSpPr>
            <a:spLocks noGrp="1"/>
          </p:cNvSpPr>
          <p:nvPr>
            <p:custDataLst>
              <p:tags r:id="rId37"/>
            </p:custDataLst>
          </p:nvPr>
        </p:nvSpPr>
        <p:spPr bwMode="gray">
          <a:xfrm>
            <a:off x="784225" y="2119313"/>
            <a:ext cx="27400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35E4FE1-0705-4A26-AB6B-FF83A8F829B7}" type="datetime'D''''epa''''r''''t''m''ent ''of Foreign ''Affairs and Tra''de'">
              <a:rPr lang="en-US" altLang="en-US"/>
              <a:pPr/>
              <a:t>Department of Foreign Affairs and Trade</a:t>
            </a:fld>
            <a:endParaRPr lang="en-US" dirty="0">
              <a:sym typeface="+mn-lt"/>
            </a:endParaRPr>
          </a:p>
        </p:txBody>
      </p:sp>
      <p:sp>
        <p:nvSpPr>
          <p:cNvPr id="146" name="Text Placeholder 3"/>
          <p:cNvSpPr>
            <a:spLocks noGrp="1"/>
          </p:cNvSpPr>
          <p:nvPr>
            <p:custDataLst>
              <p:tags r:id="rId38"/>
            </p:custDataLst>
          </p:nvPr>
        </p:nvSpPr>
        <p:spPr bwMode="gray">
          <a:xfrm>
            <a:off x="276225" y="2582863"/>
            <a:ext cx="32480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93BCF42D-5183-4748-8543-C496FBFCFF08}" type="datetime'Depar''tm''ent ''of Agr''icult''ure ''a''nd Water Resources'''">
              <a:rPr lang="en-US" altLang="en-US"/>
              <a:pPr/>
              <a:t>Department of Agriculture and Water Resources</a:t>
            </a:fld>
            <a:endParaRPr lang="en-US" dirty="0">
              <a:sym typeface="+mn-lt"/>
            </a:endParaRPr>
          </a:p>
        </p:txBody>
      </p:sp>
      <p:sp>
        <p:nvSpPr>
          <p:cNvPr id="136" name="Text Placeholder 3"/>
          <p:cNvSpPr>
            <a:spLocks noGrp="1"/>
          </p:cNvSpPr>
          <p:nvPr>
            <p:custDataLst>
              <p:tags r:id="rId39"/>
            </p:custDataLst>
          </p:nvPr>
        </p:nvSpPr>
        <p:spPr bwMode="gray">
          <a:xfrm>
            <a:off x="10028238" y="5999163"/>
            <a:ext cx="7842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 responses</a:t>
            </a:r>
            <a:endParaRPr lang="en-US" dirty="0">
              <a:sym typeface="+mn-lt"/>
            </a:endParaRPr>
          </a:p>
        </p:txBody>
      </p:sp>
      <p:sp>
        <p:nvSpPr>
          <p:cNvPr id="55" name="Text Placeholder 3"/>
          <p:cNvSpPr>
            <a:spLocks noGrp="1"/>
          </p:cNvSpPr>
          <p:nvPr>
            <p:custDataLst>
              <p:tags r:id="rId40"/>
            </p:custDataLst>
          </p:nvPr>
        </p:nvSpPr>
        <p:spPr bwMode="gray">
          <a:xfrm>
            <a:off x="5035550" y="2597150"/>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2C8E779-8C06-426F-9293-F4C19C8132FA}" type="datetime'''''''''''''9''''''''''''7'''''''''''''''''''''''''">
              <a:rPr lang="en-US" altLang="en-US" sz="1000">
                <a:sym typeface="+mn-lt"/>
              </a:rPr>
              <a:pPr>
                <a:lnSpc>
                  <a:spcPct val="100000"/>
                </a:lnSpc>
                <a:spcBef>
                  <a:spcPct val="0"/>
                </a:spcBef>
                <a:spcAft>
                  <a:spcPct val="0"/>
                </a:spcAft>
              </a:pPr>
              <a:t>97</a:t>
            </a:fld>
            <a:endParaRPr lang="en-US" sz="1000" dirty="0">
              <a:sym typeface="+mn-lt"/>
            </a:endParaRPr>
          </a:p>
        </p:txBody>
      </p:sp>
      <p:sp>
        <p:nvSpPr>
          <p:cNvPr id="149" name="Text Placeholder 3"/>
          <p:cNvSpPr>
            <a:spLocks noGrp="1"/>
          </p:cNvSpPr>
          <p:nvPr>
            <p:custDataLst>
              <p:tags r:id="rId41"/>
            </p:custDataLst>
          </p:nvPr>
        </p:nvSpPr>
        <p:spPr bwMode="gray">
          <a:xfrm>
            <a:off x="1957388" y="3278188"/>
            <a:ext cx="1566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3ADD9D34-22A1-47AF-AA80-E6D487A02A3C}" type="datetime'''D''ep''''''''a''rtment'' o''''f'' F''''i''''na''''''nce'">
              <a:rPr lang="en-US" altLang="en-US"/>
              <a:pPr/>
              <a:t>Department of Finance</a:t>
            </a:fld>
            <a:endParaRPr lang="en-US" dirty="0">
              <a:sym typeface="+mn-lt"/>
            </a:endParaRPr>
          </a:p>
        </p:txBody>
      </p:sp>
      <p:sp>
        <p:nvSpPr>
          <p:cNvPr id="56" name="Text Placeholder 3"/>
          <p:cNvSpPr>
            <a:spLocks noGrp="1"/>
          </p:cNvSpPr>
          <p:nvPr>
            <p:custDataLst>
              <p:tags r:id="rId42"/>
            </p:custDataLst>
          </p:nvPr>
        </p:nvSpPr>
        <p:spPr bwMode="gray">
          <a:xfrm>
            <a:off x="4813300" y="2828925"/>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CEE8734-CA4E-45A6-8452-1341BCA5854E}" type="datetime'''''''''''''''8''''''''1'''''''''''''''''''''''">
              <a:rPr lang="en-US" altLang="en-US" sz="1000">
                <a:sym typeface="+mn-lt"/>
              </a:rPr>
              <a:pPr>
                <a:lnSpc>
                  <a:spcPct val="100000"/>
                </a:lnSpc>
                <a:spcBef>
                  <a:spcPct val="0"/>
                </a:spcBef>
                <a:spcAft>
                  <a:spcPct val="0"/>
                </a:spcAft>
              </a:pPr>
              <a:t>81</a:t>
            </a:fld>
            <a:endParaRPr lang="en-US" sz="1000" dirty="0">
              <a:sym typeface="+mn-lt"/>
            </a:endParaRPr>
          </a:p>
        </p:txBody>
      </p:sp>
      <p:sp>
        <p:nvSpPr>
          <p:cNvPr id="57" name="Text Placeholder 3"/>
          <p:cNvSpPr>
            <a:spLocks noGrp="1"/>
          </p:cNvSpPr>
          <p:nvPr>
            <p:custDataLst>
              <p:tags r:id="rId43"/>
            </p:custDataLst>
          </p:nvPr>
        </p:nvSpPr>
        <p:spPr bwMode="gray">
          <a:xfrm>
            <a:off x="4641850" y="3060700"/>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A12EDA4-4332-4BFD-A936-E88638055F0F}" type="datetime'''''''6''''''''''9'''">
              <a:rPr lang="en-US" altLang="en-US" sz="1000">
                <a:sym typeface="+mn-lt"/>
              </a:rPr>
              <a:pPr>
                <a:lnSpc>
                  <a:spcPct val="100000"/>
                </a:lnSpc>
                <a:spcBef>
                  <a:spcPct val="0"/>
                </a:spcBef>
                <a:spcAft>
                  <a:spcPct val="0"/>
                </a:spcAft>
              </a:pPr>
              <a:t>69</a:t>
            </a:fld>
            <a:endParaRPr lang="en-US" sz="1000" dirty="0">
              <a:sym typeface="+mn-lt"/>
            </a:endParaRPr>
          </a:p>
        </p:txBody>
      </p:sp>
      <p:sp>
        <p:nvSpPr>
          <p:cNvPr id="59" name="Text Placeholder 3"/>
          <p:cNvSpPr>
            <a:spLocks noGrp="1"/>
          </p:cNvSpPr>
          <p:nvPr>
            <p:custDataLst>
              <p:tags r:id="rId44"/>
            </p:custDataLst>
          </p:nvPr>
        </p:nvSpPr>
        <p:spPr bwMode="gray">
          <a:xfrm>
            <a:off x="4641850" y="3527425"/>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193A44C5-6685-462F-B14C-6EC1FEEE3EAD}" type="datetime'''''''''''''6''''''''''''''''''9'''''''''''''''''''''''">
              <a:rPr lang="en-US" altLang="en-US" sz="1000">
                <a:sym typeface="+mn-lt"/>
              </a:rPr>
              <a:pPr>
                <a:lnSpc>
                  <a:spcPct val="100000"/>
                </a:lnSpc>
                <a:spcBef>
                  <a:spcPct val="0"/>
                </a:spcBef>
                <a:spcAft>
                  <a:spcPct val="0"/>
                </a:spcAft>
              </a:pPr>
              <a:t>69</a:t>
            </a:fld>
            <a:endParaRPr lang="en-US" sz="1000" dirty="0">
              <a:sym typeface="+mn-lt"/>
            </a:endParaRPr>
          </a:p>
        </p:txBody>
      </p:sp>
      <p:sp>
        <p:nvSpPr>
          <p:cNvPr id="58" name="Text Placeholder 3"/>
          <p:cNvSpPr>
            <a:spLocks noGrp="1"/>
          </p:cNvSpPr>
          <p:nvPr>
            <p:custDataLst>
              <p:tags r:id="rId45"/>
            </p:custDataLst>
          </p:nvPr>
        </p:nvSpPr>
        <p:spPr bwMode="gray">
          <a:xfrm>
            <a:off x="4641850" y="3292475"/>
            <a:ext cx="165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8C80399-AD37-4251-BFA4-C142F813D36E}" type="datetime'''''''''''''''''''''''''''''''''6''''''9'''''''''''''">
              <a:rPr lang="en-US" altLang="en-US" sz="1000">
                <a:sym typeface="+mn-lt"/>
              </a:rPr>
              <a:pPr>
                <a:lnSpc>
                  <a:spcPct val="100000"/>
                </a:lnSpc>
                <a:spcBef>
                  <a:spcPct val="0"/>
                </a:spcBef>
                <a:spcAft>
                  <a:spcPct val="0"/>
                </a:spcAft>
              </a:pPr>
              <a:t>69</a:t>
            </a:fld>
            <a:endParaRPr lang="en-US" sz="1000" dirty="0">
              <a:sym typeface="+mn-lt"/>
            </a:endParaRPr>
          </a:p>
        </p:txBody>
      </p:sp>
      <p:sp>
        <p:nvSpPr>
          <p:cNvPr id="148" name="Text Placeholder 3"/>
          <p:cNvSpPr>
            <a:spLocks noGrp="1"/>
          </p:cNvSpPr>
          <p:nvPr>
            <p:custDataLst>
              <p:tags r:id="rId46"/>
            </p:custDataLst>
          </p:nvPr>
        </p:nvSpPr>
        <p:spPr bwMode="gray">
          <a:xfrm>
            <a:off x="1485900" y="3046413"/>
            <a:ext cx="20383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207EE948-BBEA-4F9F-8EA4-CFAA1E7F66E6}" type="datetime'Department o''f S''''''''''oci''''''a''''l'''' S''ervice''s'">
              <a:rPr lang="en-US" altLang="en-US"/>
              <a:pPr/>
              <a:t>Department of Social Services</a:t>
            </a:fld>
            <a:endParaRPr lang="en-US" dirty="0">
              <a:sym typeface="+mn-lt"/>
            </a:endParaRPr>
          </a:p>
        </p:txBody>
      </p:sp>
      <p:sp>
        <p:nvSpPr>
          <p:cNvPr id="147" name="Text Placeholder 3"/>
          <p:cNvSpPr>
            <a:spLocks noGrp="1"/>
          </p:cNvSpPr>
          <p:nvPr>
            <p:custDataLst>
              <p:tags r:id="rId47"/>
            </p:custDataLst>
          </p:nvPr>
        </p:nvSpPr>
        <p:spPr bwMode="gray">
          <a:xfrm>
            <a:off x="285750" y="2814638"/>
            <a:ext cx="32385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7EBE543D-BBDE-44F6-BA78-77A59F538555}" type="datetime'Departmen''t of Industry, Inn''ova''t''io''n and Sc''ience'''">
              <a:rPr lang="en-US" altLang="en-US"/>
              <a:pPr/>
              <a:t>Department of Industry, Innovation and Science</a:t>
            </a:fld>
            <a:endParaRPr lang="en-US" dirty="0">
              <a:sym typeface="+mn-lt"/>
            </a:endParaRPr>
          </a:p>
        </p:txBody>
      </p:sp>
      <p:sp>
        <p:nvSpPr>
          <p:cNvPr id="162" name="ee4pFootnotes"/>
          <p:cNvSpPr>
            <a:spLocks noChangeArrowheads="1"/>
          </p:cNvSpPr>
          <p:nvPr/>
        </p:nvSpPr>
        <p:spPr bwMode="auto">
          <a:xfrm>
            <a:off x="629999" y="6302792"/>
            <a:ext cx="10775420"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1. </a:t>
            </a:r>
            <a:r>
              <a:rPr lang="en-US" sz="1000" dirty="0" smtClean="0">
                <a:solidFill>
                  <a:schemeClr val="bg1">
                    <a:lumMod val="50000"/>
                  </a:schemeClr>
                </a:solidFill>
                <a:latin typeface="Trebuchet MS" panose="020B0603020202020204" pitchFamily="34" charset="0"/>
                <a:cs typeface="Arial" pitchFamily="34" charset="0"/>
              </a:rPr>
              <a:t>Other covers 65 other agencies including Australian Border Force, </a:t>
            </a:r>
            <a:r>
              <a:rPr lang="en-US" sz="1000" dirty="0" err="1" smtClean="0">
                <a:solidFill>
                  <a:schemeClr val="bg1">
                    <a:lumMod val="50000"/>
                  </a:schemeClr>
                </a:solidFill>
                <a:latin typeface="Trebuchet MS" panose="020B0603020202020204" pitchFamily="34" charset="0"/>
                <a:cs typeface="Arial" pitchFamily="34" charset="0"/>
              </a:rPr>
              <a:t>Comcare</a:t>
            </a:r>
            <a:r>
              <a:rPr lang="en-US" sz="1000" dirty="0" smtClean="0">
                <a:solidFill>
                  <a:schemeClr val="bg1">
                    <a:lumMod val="50000"/>
                  </a:schemeClr>
                </a:solidFill>
                <a:latin typeface="Trebuchet MS" panose="020B0603020202020204" pitchFamily="34" charset="0"/>
                <a:cs typeface="Arial" pitchFamily="34" charset="0"/>
              </a:rPr>
              <a:t>, IP Australia, Office of the Fair Work Ombudsman, Australian Signals Directorate, </a:t>
            </a:r>
            <a:r>
              <a:rPr lang="en-US" sz="1000" dirty="0" err="1" smtClean="0">
                <a:solidFill>
                  <a:schemeClr val="bg1">
                    <a:lumMod val="50000"/>
                  </a:schemeClr>
                </a:solidFill>
                <a:latin typeface="Trebuchet MS" panose="020B0603020202020204" pitchFamily="34" charset="0"/>
                <a:cs typeface="Arial" pitchFamily="34" charset="0"/>
              </a:rPr>
              <a:t>APSC</a:t>
            </a:r>
            <a:r>
              <a:rPr lang="en-US" sz="1000" dirty="0" smtClean="0">
                <a:solidFill>
                  <a:schemeClr val="bg1">
                    <a:lumMod val="50000"/>
                  </a:schemeClr>
                </a:solidFill>
                <a:latin typeface="Trebuchet MS" panose="020B0603020202020204" pitchFamily="34" charset="0"/>
                <a:cs typeface="Arial" pitchFamily="34" charset="0"/>
              </a:rPr>
              <a:t>, Murray-Darling Basin Authority, </a:t>
            </a:r>
            <a:r>
              <a:rPr lang="en-US" sz="1000" dirty="0" err="1" smtClean="0">
                <a:solidFill>
                  <a:schemeClr val="bg1">
                    <a:lumMod val="50000"/>
                  </a:schemeClr>
                </a:solidFill>
                <a:latin typeface="Trebuchet MS" panose="020B0603020202020204" pitchFamily="34" charset="0"/>
                <a:cs typeface="Arial" pitchFamily="34" charset="0"/>
              </a:rPr>
              <a:t>DTA</a:t>
            </a:r>
            <a:r>
              <a:rPr lang="en-US" sz="1000" dirty="0" smtClean="0">
                <a:solidFill>
                  <a:schemeClr val="bg1">
                    <a:lumMod val="50000"/>
                  </a:schemeClr>
                </a:solidFill>
                <a:latin typeface="Trebuchet MS" panose="020B0603020202020204" pitchFamily="34" charset="0"/>
                <a:cs typeface="Arial" pitchFamily="34" charset="0"/>
              </a:rPr>
              <a:t>, National Library of Australia, Australian Financial Security Authority, Office of National Assessments, Commonwealth </a:t>
            </a:r>
            <a:r>
              <a:rPr lang="en-US" sz="1000" dirty="0" err="1" smtClean="0">
                <a:solidFill>
                  <a:schemeClr val="bg1">
                    <a:lumMod val="50000"/>
                  </a:schemeClr>
                </a:solidFill>
                <a:latin typeface="Trebuchet MS" panose="020B0603020202020204" pitchFamily="34" charset="0"/>
                <a:cs typeface="Arial" pitchFamily="34" charset="0"/>
              </a:rPr>
              <a:t>DPP</a:t>
            </a:r>
            <a:r>
              <a:rPr lang="en-US" sz="1000" dirty="0" smtClean="0">
                <a:solidFill>
                  <a:schemeClr val="bg1">
                    <a:lumMod val="50000"/>
                  </a:schemeClr>
                </a:solidFill>
                <a:latin typeface="Trebuchet MS" panose="020B0603020202020204" pitchFamily="34" charset="0"/>
                <a:cs typeface="Arial" pitchFamily="34" charset="0"/>
              </a:rPr>
              <a:t>, AEC, APS Review, AAT, Office of the </a:t>
            </a:r>
            <a:r>
              <a:rPr lang="en-US" sz="1000" dirty="0" err="1" smtClean="0">
                <a:solidFill>
                  <a:schemeClr val="bg1">
                    <a:lumMod val="50000"/>
                  </a:schemeClr>
                </a:solidFill>
                <a:latin typeface="Trebuchet MS" panose="020B0603020202020204" pitchFamily="34" charset="0"/>
                <a:cs typeface="Arial" pitchFamily="34" charset="0"/>
              </a:rPr>
              <a:t>eSafety</a:t>
            </a:r>
            <a:r>
              <a:rPr lang="en-US" sz="1000" dirty="0" smtClean="0">
                <a:solidFill>
                  <a:schemeClr val="bg1">
                    <a:lumMod val="50000"/>
                  </a:schemeClr>
                </a:solidFill>
                <a:latin typeface="Trebuchet MS" panose="020B0603020202020204" pitchFamily="34" charset="0"/>
                <a:cs typeface="Arial" pitchFamily="34" charset="0"/>
              </a:rPr>
              <a:t> Commissioner, Fair Work Commission, </a:t>
            </a:r>
            <a:r>
              <a:rPr lang="en-US" sz="1000" dirty="0" err="1" smtClean="0">
                <a:solidFill>
                  <a:schemeClr val="bg1">
                    <a:lumMod val="50000"/>
                  </a:schemeClr>
                </a:solidFill>
                <a:latin typeface="Trebuchet MS" panose="020B0603020202020204" pitchFamily="34" charset="0"/>
                <a:cs typeface="Arial" pitchFamily="34" charset="0"/>
              </a:rPr>
              <a:t>ANAO</a:t>
            </a:r>
            <a:r>
              <a:rPr lang="en-US" sz="1000" dirty="0" smtClean="0">
                <a:solidFill>
                  <a:schemeClr val="bg1">
                    <a:lumMod val="50000"/>
                  </a:schemeClr>
                </a:solidFill>
                <a:latin typeface="Trebuchet MS" panose="020B0603020202020204" pitchFamily="34" charset="0"/>
                <a:cs typeface="Arial" pitchFamily="34" charset="0"/>
              </a:rPr>
              <a:t>, amongst others</a:t>
            </a:r>
            <a:endParaRPr lang="en-US" sz="1000" dirty="0">
              <a:solidFill>
                <a:schemeClr val="bg1">
                  <a:lumMod val="50000"/>
                </a:schemeClr>
              </a:solidFill>
              <a:latin typeface="Trebuchet MS" panose="020B0603020202020204" pitchFamily="34" charset="0"/>
              <a:cs typeface="Arial" pitchFamily="34" charset="0"/>
            </a:endParaRPr>
          </a:p>
        </p:txBody>
      </p:sp>
      <p:sp>
        <p:nvSpPr>
          <p:cNvPr id="163" name="Oval 162"/>
          <p:cNvSpPr>
            <a:spLocks/>
          </p:cNvSpPr>
          <p:nvPr/>
        </p:nvSpPr>
        <p:spPr>
          <a:xfrm>
            <a:off x="9283700" y="2625554"/>
            <a:ext cx="2328470" cy="2285366"/>
          </a:xfrm>
          <a:prstGeom prst="ellipse">
            <a:avLst/>
          </a:prstGeom>
          <a:noFill/>
          <a:ln w="45720" cap="rnd" cmpd="sng" algn="ctr">
            <a:solidFill>
              <a:srgbClr val="29BA7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r>
              <a:rPr lang="en-US" sz="2240" dirty="0" smtClean="0">
                <a:solidFill>
                  <a:srgbClr val="29BA74"/>
                </a:solidFill>
              </a:rPr>
              <a:t>2,756 responses</a:t>
            </a:r>
            <a:br>
              <a:rPr lang="en-US" sz="2240" dirty="0" smtClean="0">
                <a:solidFill>
                  <a:srgbClr val="29BA74"/>
                </a:solidFill>
              </a:rPr>
            </a:br>
            <a:r>
              <a:rPr lang="en-US" sz="2240" dirty="0" smtClean="0">
                <a:solidFill>
                  <a:srgbClr val="29BA74"/>
                </a:solidFill>
              </a:rPr>
              <a:t/>
            </a:r>
            <a:br>
              <a:rPr lang="en-US" sz="2240" dirty="0" smtClean="0">
                <a:solidFill>
                  <a:srgbClr val="29BA74"/>
                </a:solidFill>
              </a:rPr>
            </a:br>
            <a:r>
              <a:rPr lang="en-US" sz="2240" dirty="0" smtClean="0">
                <a:solidFill>
                  <a:srgbClr val="29BA74"/>
                </a:solidFill>
              </a:rPr>
              <a:t>82 agencies</a:t>
            </a:r>
          </a:p>
        </p:txBody>
      </p:sp>
      <p:sp>
        <p:nvSpPr>
          <p:cNvPr id="76" name="Rectangle 75"/>
          <p:cNvSpPr/>
          <p:nvPr>
            <p:custDataLst>
              <p:tags r:id="rId48"/>
            </p:custDataLst>
          </p:nvPr>
        </p:nvSpPr>
        <p:spPr bwMode="gray">
          <a:xfrm>
            <a:off x="11098213" y="1855788"/>
            <a:ext cx="179387" cy="133350"/>
          </a:xfrm>
          <a:prstGeom prst="rect">
            <a:avLst/>
          </a:prstGeom>
          <a:solidFill>
            <a:srgbClr val="63A64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75" name="Rectangle 74"/>
          <p:cNvSpPr/>
          <p:nvPr>
            <p:custDataLst>
              <p:tags r:id="rId49"/>
            </p:custDataLst>
          </p:nvPr>
        </p:nvSpPr>
        <p:spPr bwMode="gray">
          <a:xfrm>
            <a:off x="11098213" y="1652588"/>
            <a:ext cx="179387" cy="133350"/>
          </a:xfrm>
          <a:prstGeom prst="rect">
            <a:avLst/>
          </a:prstGeom>
          <a:solidFill>
            <a:srgbClr val="318C4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77" name="Rectangle 76"/>
          <p:cNvSpPr/>
          <p:nvPr>
            <p:custDataLst>
              <p:tags r:id="rId50"/>
            </p:custDataLst>
          </p:nvPr>
        </p:nvSpPr>
        <p:spPr bwMode="gray">
          <a:xfrm>
            <a:off x="11098213" y="2058988"/>
            <a:ext cx="179387" cy="133350"/>
          </a:xfrm>
          <a:prstGeom prst="rect">
            <a:avLst/>
          </a:prstGeom>
          <a:solidFill>
            <a:srgbClr val="A1E26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74" name="Rectangle 73"/>
          <p:cNvSpPr/>
          <p:nvPr>
            <p:custDataLst>
              <p:tags r:id="rId51"/>
            </p:custDataLst>
          </p:nvPr>
        </p:nvSpPr>
        <p:spPr bwMode="gray">
          <a:xfrm>
            <a:off x="11098213" y="1449388"/>
            <a:ext cx="179387" cy="133350"/>
          </a:xfrm>
          <a:prstGeom prst="rect">
            <a:avLst/>
          </a:prstGeom>
          <a:solidFill>
            <a:srgbClr val="23593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08" name="Text Placeholder 3"/>
          <p:cNvSpPr>
            <a:spLocks noGrp="1"/>
          </p:cNvSpPr>
          <p:nvPr>
            <p:custDataLst>
              <p:tags r:id="rId52"/>
            </p:custDataLst>
          </p:nvPr>
        </p:nvSpPr>
        <p:spPr bwMode="gray">
          <a:xfrm>
            <a:off x="11328400" y="2054225"/>
            <a:ext cx="611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FE3597D-29EA-4E83-9C50-FA0353D2113F}" type="datetime'S''''''''ES'' ''B''''''a''nd'' ''''3'''''''''''''''''''''">
              <a:rPr lang="en-US" altLang="en-US" sz="1000"/>
              <a:pPr>
                <a:lnSpc>
                  <a:spcPct val="100000"/>
                </a:lnSpc>
                <a:spcBef>
                  <a:spcPct val="0"/>
                </a:spcBef>
                <a:spcAft>
                  <a:spcPct val="0"/>
                </a:spcAft>
              </a:pPr>
              <a:t>SES Band 3</a:t>
            </a:fld>
            <a:endParaRPr lang="en-US" sz="1000" dirty="0">
              <a:sym typeface="+mn-lt"/>
            </a:endParaRPr>
          </a:p>
        </p:txBody>
      </p:sp>
      <p:sp>
        <p:nvSpPr>
          <p:cNvPr id="107" name="Text Placeholder 3"/>
          <p:cNvSpPr>
            <a:spLocks noGrp="1"/>
          </p:cNvSpPr>
          <p:nvPr>
            <p:custDataLst>
              <p:tags r:id="rId53"/>
            </p:custDataLst>
          </p:nvPr>
        </p:nvSpPr>
        <p:spPr bwMode="gray">
          <a:xfrm>
            <a:off x="11328400" y="1851025"/>
            <a:ext cx="611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1406EE08-E866-4012-B23B-A04EC15E2440}" type="datetime'''''''''''''''S''''''E''''''S B''and'''''''''''' 2'''">
              <a:rPr lang="en-US" altLang="en-US" sz="1000"/>
              <a:pPr>
                <a:lnSpc>
                  <a:spcPct val="100000"/>
                </a:lnSpc>
                <a:spcBef>
                  <a:spcPct val="0"/>
                </a:spcBef>
                <a:spcAft>
                  <a:spcPct val="0"/>
                </a:spcAft>
              </a:pPr>
              <a:t>SES Band 2</a:t>
            </a:fld>
            <a:endParaRPr lang="en-US" sz="1000" dirty="0">
              <a:sym typeface="+mn-lt"/>
            </a:endParaRPr>
          </a:p>
        </p:txBody>
      </p:sp>
      <p:sp>
        <p:nvSpPr>
          <p:cNvPr id="106" name="Text Placeholder 3"/>
          <p:cNvSpPr>
            <a:spLocks noGrp="1"/>
          </p:cNvSpPr>
          <p:nvPr>
            <p:custDataLst>
              <p:tags r:id="rId54"/>
            </p:custDataLst>
          </p:nvPr>
        </p:nvSpPr>
        <p:spPr bwMode="gray">
          <a:xfrm>
            <a:off x="11328400" y="1647825"/>
            <a:ext cx="611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9B1A0F4-43A7-4FE4-85AC-0D60321ACAD7}" type="datetime'''S''''E''S'''''' ''''''''B''a''''''nd'''''' 1'''">
              <a:rPr lang="en-US" altLang="en-US" sz="1000"/>
              <a:pPr>
                <a:lnSpc>
                  <a:spcPct val="100000"/>
                </a:lnSpc>
                <a:spcBef>
                  <a:spcPct val="0"/>
                </a:spcBef>
                <a:spcAft>
                  <a:spcPct val="0"/>
                </a:spcAft>
              </a:pPr>
              <a:t>SES Band 1</a:t>
            </a:fld>
            <a:endParaRPr lang="en-US" sz="1000" dirty="0">
              <a:sym typeface="+mn-lt"/>
            </a:endParaRPr>
          </a:p>
        </p:txBody>
      </p:sp>
      <p:sp>
        <p:nvSpPr>
          <p:cNvPr id="49" name="Text Placeholder 3"/>
          <p:cNvSpPr>
            <a:spLocks noGrp="1"/>
          </p:cNvSpPr>
          <p:nvPr>
            <p:custDataLst>
              <p:tags r:id="rId55"/>
            </p:custDataLst>
          </p:nvPr>
        </p:nvSpPr>
        <p:spPr bwMode="gray">
          <a:xfrm>
            <a:off x="11328400" y="1444625"/>
            <a:ext cx="200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9B9F2EB-42C3-42B6-9C1B-44B94CB9E85A}" type="datetime'''''''''''''''''''''''E''''''''''''''''''''''L''''''''''2'">
              <a:rPr lang="en-US" altLang="en-US" sz="1000">
                <a:sym typeface="+mn-lt"/>
              </a:rPr>
              <a:pPr>
                <a:lnSpc>
                  <a:spcPct val="100000"/>
                </a:lnSpc>
                <a:spcBef>
                  <a:spcPct val="0"/>
                </a:spcBef>
                <a:spcAft>
                  <a:spcPct val="0"/>
                </a:spcAft>
              </a:pPr>
              <a:t>EL2</a:t>
            </a:fld>
            <a:endParaRPr lang="en-US" sz="1000" dirty="0">
              <a:sym typeface="+mn-lt"/>
            </a:endParaRPr>
          </a:p>
        </p:txBody>
      </p:sp>
    </p:spTree>
    <p:extLst>
      <p:ext uri="{BB962C8B-B14F-4D97-AF65-F5344CB8AC3E}">
        <p14:creationId xmlns:p14="http://schemas.microsoft.com/office/powerpoint/2010/main" val="1623084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231684" y="693377"/>
          <a:ext cx="1267" cy="1267"/>
        </p:xfrm>
        <a:graphic>
          <a:graphicData uri="http://schemas.openxmlformats.org/presentationml/2006/ole">
            <mc:AlternateContent xmlns:mc="http://schemas.openxmlformats.org/markup-compatibility/2006">
              <mc:Choice xmlns:v="urn:schemas-microsoft-com:vml" Requires="v">
                <p:oleObj spid="_x0000_s134149"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1231684" y="693377"/>
                        <a:ext cx="1267" cy="1267"/>
                      </a:xfrm>
                      <a:prstGeom prst="rect">
                        <a:avLst/>
                      </a:prstGeom>
                    </p:spPr>
                  </p:pic>
                </p:oleObj>
              </mc:Fallback>
            </mc:AlternateContent>
          </a:graphicData>
        </a:graphic>
      </p:graphicFrame>
      <p:grpSp>
        <p:nvGrpSpPr>
          <p:cNvPr id="14" name="bcgIcons_Geopolitics">
            <a:extLst>
              <a:ext uri="{FF2B5EF4-FFF2-40B4-BE49-F238E27FC236}">
                <a16:creationId xmlns:a16="http://schemas.microsoft.com/office/drawing/2014/main" id="{A1C47DCB-0F4E-4C28-963B-6D257444C4DE}"/>
              </a:ext>
            </a:extLst>
          </p:cNvPr>
          <p:cNvGrpSpPr>
            <a:grpSpLocks noChangeAspect="1"/>
          </p:cNvGrpSpPr>
          <p:nvPr/>
        </p:nvGrpSpPr>
        <p:grpSpPr bwMode="auto">
          <a:xfrm>
            <a:off x="7071775" y="1912344"/>
            <a:ext cx="1072638" cy="1073632"/>
            <a:chOff x="1682" y="0"/>
            <a:chExt cx="4316" cy="4320"/>
          </a:xfrm>
        </p:grpSpPr>
        <p:sp>
          <p:nvSpPr>
            <p:cNvPr id="15" name="AutoShape 3">
              <a:extLst>
                <a:ext uri="{FF2B5EF4-FFF2-40B4-BE49-F238E27FC236}">
                  <a16:creationId xmlns:a16="http://schemas.microsoft.com/office/drawing/2014/main" id="{B42D598E-71EB-4595-9359-575862455A8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sp>
          <p:nvSpPr>
            <p:cNvPr id="16" name="Freeform 5">
              <a:extLst>
                <a:ext uri="{FF2B5EF4-FFF2-40B4-BE49-F238E27FC236}">
                  <a16:creationId xmlns:a16="http://schemas.microsoft.com/office/drawing/2014/main" id="{7A794557-F576-4A93-B31C-050B055327F8}"/>
                </a:ext>
              </a:extLst>
            </p:cNvPr>
            <p:cNvSpPr>
              <a:spLocks noEditPoints="1"/>
            </p:cNvSpPr>
            <p:nvPr/>
          </p:nvSpPr>
          <p:spPr bwMode="auto">
            <a:xfrm>
              <a:off x="2295" y="611"/>
              <a:ext cx="3094" cy="3098"/>
            </a:xfrm>
            <a:custGeom>
              <a:avLst/>
              <a:gdLst>
                <a:gd name="T0" fmla="*/ 769 w 1652"/>
                <a:gd name="T1" fmla="*/ 804 h 1652"/>
                <a:gd name="T2" fmla="*/ 382 w 1652"/>
                <a:gd name="T3" fmla="*/ 579 h 1652"/>
                <a:gd name="T4" fmla="*/ 475 w 1652"/>
                <a:gd name="T5" fmla="*/ 375 h 1652"/>
                <a:gd name="T6" fmla="*/ 804 w 1652"/>
                <a:gd name="T7" fmla="*/ 452 h 1652"/>
                <a:gd name="T8" fmla="*/ 882 w 1652"/>
                <a:gd name="T9" fmla="*/ 372 h 1652"/>
                <a:gd name="T10" fmla="*/ 1074 w 1652"/>
                <a:gd name="T11" fmla="*/ 339 h 1652"/>
                <a:gd name="T12" fmla="*/ 909 w 1652"/>
                <a:gd name="T13" fmla="*/ 4 h 1652"/>
                <a:gd name="T14" fmla="*/ 848 w 1652"/>
                <a:gd name="T15" fmla="*/ 338 h 1652"/>
                <a:gd name="T16" fmla="*/ 1251 w 1652"/>
                <a:gd name="T17" fmla="*/ 490 h 1652"/>
                <a:gd name="T18" fmla="*/ 1084 w 1652"/>
                <a:gd name="T19" fmla="*/ 395 h 1652"/>
                <a:gd name="T20" fmla="*/ 848 w 1652"/>
                <a:gd name="T21" fmla="*/ 452 h 1652"/>
                <a:gd name="T22" fmla="*/ 883 w 1652"/>
                <a:gd name="T23" fmla="*/ 804 h 1652"/>
                <a:gd name="T24" fmla="*/ 1290 w 1652"/>
                <a:gd name="T25" fmla="*/ 770 h 1652"/>
                <a:gd name="T26" fmla="*/ 589 w 1652"/>
                <a:gd name="T27" fmla="*/ 848 h 1652"/>
                <a:gd name="T28" fmla="*/ 427 w 1652"/>
                <a:gd name="T29" fmla="*/ 1252 h 1652"/>
                <a:gd name="T30" fmla="*/ 647 w 1652"/>
                <a:gd name="T31" fmla="*/ 1245 h 1652"/>
                <a:gd name="T32" fmla="*/ 804 w 1652"/>
                <a:gd name="T33" fmla="*/ 883 h 1652"/>
                <a:gd name="T34" fmla="*/ 589 w 1652"/>
                <a:gd name="T35" fmla="*/ 848 h 1652"/>
                <a:gd name="T36" fmla="*/ 1256 w 1652"/>
                <a:gd name="T37" fmla="*/ 848 h 1652"/>
                <a:gd name="T38" fmla="*/ 848 w 1652"/>
                <a:gd name="T39" fmla="*/ 883 h 1652"/>
                <a:gd name="T40" fmla="*/ 1005 w 1652"/>
                <a:gd name="T41" fmla="*/ 1245 h 1652"/>
                <a:gd name="T42" fmla="*/ 1225 w 1652"/>
                <a:gd name="T43" fmla="*/ 1252 h 1652"/>
                <a:gd name="T44" fmla="*/ 1379 w 1652"/>
                <a:gd name="T45" fmla="*/ 339 h 1652"/>
                <a:gd name="T46" fmla="*/ 1334 w 1652"/>
                <a:gd name="T47" fmla="*/ 769 h 1652"/>
                <a:gd name="T48" fmla="*/ 1652 w 1652"/>
                <a:gd name="T49" fmla="*/ 804 h 1652"/>
                <a:gd name="T50" fmla="*/ 1376 w 1652"/>
                <a:gd name="T51" fmla="*/ 306 h 1652"/>
                <a:gd name="T52" fmla="*/ 1151 w 1652"/>
                <a:gd name="T53" fmla="*/ 1421 h 1652"/>
                <a:gd name="T54" fmla="*/ 1166 w 1652"/>
                <a:gd name="T55" fmla="*/ 1319 h 1652"/>
                <a:gd name="T56" fmla="*/ 848 w 1652"/>
                <a:gd name="T57" fmla="*/ 1435 h 1652"/>
                <a:gd name="T58" fmla="*/ 909 w 1652"/>
                <a:gd name="T59" fmla="*/ 1648 h 1652"/>
                <a:gd name="T60" fmla="*/ 1180 w 1652"/>
                <a:gd name="T61" fmla="*/ 193 h 1652"/>
                <a:gd name="T62" fmla="*/ 1360 w 1652"/>
                <a:gd name="T63" fmla="*/ 265 h 1652"/>
                <a:gd name="T64" fmla="*/ 1042 w 1652"/>
                <a:gd name="T65" fmla="*/ 29 h 1652"/>
                <a:gd name="T66" fmla="*/ 1274 w 1652"/>
                <a:gd name="T67" fmla="*/ 1352 h 1652"/>
                <a:gd name="T68" fmla="*/ 1225 w 1652"/>
                <a:gd name="T69" fmla="*/ 1374 h 1652"/>
                <a:gd name="T70" fmla="*/ 1042 w 1652"/>
                <a:gd name="T71" fmla="*/ 1623 h 1652"/>
                <a:gd name="T72" fmla="*/ 1274 w 1652"/>
                <a:gd name="T73" fmla="*/ 1352 h 1652"/>
                <a:gd name="T74" fmla="*/ 427 w 1652"/>
                <a:gd name="T75" fmla="*/ 1374 h 1652"/>
                <a:gd name="T76" fmla="*/ 378 w 1652"/>
                <a:gd name="T77" fmla="*/ 1352 h 1652"/>
                <a:gd name="T78" fmla="*/ 610 w 1652"/>
                <a:gd name="T79" fmla="*/ 1623 h 1652"/>
                <a:gd name="T80" fmla="*/ 650 w 1652"/>
                <a:gd name="T81" fmla="*/ 1289 h 1652"/>
                <a:gd name="T82" fmla="*/ 468 w 1652"/>
                <a:gd name="T83" fmla="*/ 1357 h 1652"/>
                <a:gd name="T84" fmla="*/ 743 w 1652"/>
                <a:gd name="T85" fmla="*/ 1648 h 1652"/>
                <a:gd name="T86" fmla="*/ 804 w 1652"/>
                <a:gd name="T87" fmla="*/ 1435 h 1652"/>
                <a:gd name="T88" fmla="*/ 1370 w 1652"/>
                <a:gd name="T89" fmla="*/ 848 h 1652"/>
                <a:gd name="T90" fmla="*/ 1267 w 1652"/>
                <a:gd name="T91" fmla="*/ 1267 h 1652"/>
                <a:gd name="T92" fmla="*/ 1440 w 1652"/>
                <a:gd name="T93" fmla="*/ 1378 h 1652"/>
                <a:gd name="T94" fmla="*/ 1370 w 1652"/>
                <a:gd name="T95" fmla="*/ 848 h 1652"/>
                <a:gd name="T96" fmla="*/ 338 w 1652"/>
                <a:gd name="T97" fmla="*/ 575 h 1652"/>
                <a:gd name="T98" fmla="*/ 365 w 1652"/>
                <a:gd name="T99" fmla="*/ 342 h 1652"/>
                <a:gd name="T100" fmla="*/ 0 w 1652"/>
                <a:gd name="T101" fmla="*/ 804 h 1652"/>
                <a:gd name="T102" fmla="*/ 385 w 1652"/>
                <a:gd name="T103" fmla="*/ 1267 h 1652"/>
                <a:gd name="T104" fmla="*/ 90 w 1652"/>
                <a:gd name="T105" fmla="*/ 848 h 1652"/>
                <a:gd name="T106" fmla="*/ 212 w 1652"/>
                <a:gd name="T107" fmla="*/ 1378 h 1652"/>
                <a:gd name="T108" fmla="*/ 385 w 1652"/>
                <a:gd name="T109" fmla="*/ 1267 h 1652"/>
                <a:gd name="T110" fmla="*/ 426 w 1652"/>
                <a:gd name="T111" fmla="*/ 278 h 1652"/>
                <a:gd name="T112" fmla="*/ 463 w 1652"/>
                <a:gd name="T113" fmla="*/ 209 h 1652"/>
                <a:gd name="T114" fmla="*/ 244 w 1652"/>
                <a:gd name="T115" fmla="*/ 241 h 1652"/>
                <a:gd name="T116" fmla="*/ 804 w 1652"/>
                <a:gd name="T117" fmla="*/ 0 h 1652"/>
                <a:gd name="T118" fmla="*/ 501 w 1652"/>
                <a:gd name="T119" fmla="*/ 231 h 1652"/>
                <a:gd name="T120" fmla="*/ 486 w 1652"/>
                <a:gd name="T121" fmla="*/ 333 h 1652"/>
                <a:gd name="T122" fmla="*/ 804 w 1652"/>
                <a:gd name="T123" fmla="*/ 338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2" h="1652">
                  <a:moveTo>
                    <a:pt x="804" y="769"/>
                  </a:moveTo>
                  <a:cubicBezTo>
                    <a:pt x="788" y="775"/>
                    <a:pt x="775" y="788"/>
                    <a:pt x="769" y="804"/>
                  </a:cubicBezTo>
                  <a:cubicBezTo>
                    <a:pt x="589" y="804"/>
                    <a:pt x="589" y="804"/>
                    <a:pt x="589" y="804"/>
                  </a:cubicBezTo>
                  <a:cubicBezTo>
                    <a:pt x="579" y="690"/>
                    <a:pt x="493" y="598"/>
                    <a:pt x="382" y="579"/>
                  </a:cubicBezTo>
                  <a:cubicBezTo>
                    <a:pt x="393" y="516"/>
                    <a:pt x="408" y="456"/>
                    <a:pt x="427" y="400"/>
                  </a:cubicBezTo>
                  <a:cubicBezTo>
                    <a:pt x="446" y="400"/>
                    <a:pt x="464" y="390"/>
                    <a:pt x="475" y="375"/>
                  </a:cubicBezTo>
                  <a:cubicBezTo>
                    <a:pt x="567" y="398"/>
                    <a:pt x="666" y="412"/>
                    <a:pt x="769" y="416"/>
                  </a:cubicBezTo>
                  <a:cubicBezTo>
                    <a:pt x="775" y="432"/>
                    <a:pt x="788" y="446"/>
                    <a:pt x="804" y="452"/>
                  </a:cubicBezTo>
                  <a:lnTo>
                    <a:pt x="804" y="769"/>
                  </a:lnTo>
                  <a:close/>
                  <a:moveTo>
                    <a:pt x="882" y="372"/>
                  </a:moveTo>
                  <a:cubicBezTo>
                    <a:pt x="948" y="369"/>
                    <a:pt x="1012" y="363"/>
                    <a:pt x="1074" y="352"/>
                  </a:cubicBezTo>
                  <a:cubicBezTo>
                    <a:pt x="1074" y="348"/>
                    <a:pt x="1074" y="343"/>
                    <a:pt x="1074" y="339"/>
                  </a:cubicBezTo>
                  <a:cubicBezTo>
                    <a:pt x="1074" y="287"/>
                    <a:pt x="1100" y="240"/>
                    <a:pt x="1140" y="213"/>
                  </a:cubicBezTo>
                  <a:cubicBezTo>
                    <a:pt x="1075" y="104"/>
                    <a:pt x="995" y="32"/>
                    <a:pt x="909" y="4"/>
                  </a:cubicBezTo>
                  <a:cubicBezTo>
                    <a:pt x="889" y="2"/>
                    <a:pt x="869" y="1"/>
                    <a:pt x="848" y="0"/>
                  </a:cubicBezTo>
                  <a:cubicBezTo>
                    <a:pt x="848" y="338"/>
                    <a:pt x="848" y="338"/>
                    <a:pt x="848" y="338"/>
                  </a:cubicBezTo>
                  <a:cubicBezTo>
                    <a:pt x="864" y="344"/>
                    <a:pt x="876" y="356"/>
                    <a:pt x="882" y="372"/>
                  </a:cubicBezTo>
                  <a:close/>
                  <a:moveTo>
                    <a:pt x="1251" y="490"/>
                  </a:moveTo>
                  <a:cubicBezTo>
                    <a:pt x="1243" y="491"/>
                    <a:pt x="1235" y="492"/>
                    <a:pt x="1227" y="492"/>
                  </a:cubicBezTo>
                  <a:cubicBezTo>
                    <a:pt x="1162" y="492"/>
                    <a:pt x="1107" y="452"/>
                    <a:pt x="1084" y="395"/>
                  </a:cubicBezTo>
                  <a:cubicBezTo>
                    <a:pt x="1020" y="406"/>
                    <a:pt x="952" y="413"/>
                    <a:pt x="883" y="416"/>
                  </a:cubicBezTo>
                  <a:cubicBezTo>
                    <a:pt x="877" y="432"/>
                    <a:pt x="864" y="446"/>
                    <a:pt x="848" y="452"/>
                  </a:cubicBezTo>
                  <a:cubicBezTo>
                    <a:pt x="848" y="769"/>
                    <a:pt x="848" y="769"/>
                    <a:pt x="848" y="769"/>
                  </a:cubicBezTo>
                  <a:cubicBezTo>
                    <a:pt x="864" y="775"/>
                    <a:pt x="877" y="788"/>
                    <a:pt x="883" y="804"/>
                  </a:cubicBezTo>
                  <a:cubicBezTo>
                    <a:pt x="1256" y="804"/>
                    <a:pt x="1256" y="804"/>
                    <a:pt x="1256" y="804"/>
                  </a:cubicBezTo>
                  <a:cubicBezTo>
                    <a:pt x="1262" y="788"/>
                    <a:pt x="1274" y="776"/>
                    <a:pt x="1290" y="770"/>
                  </a:cubicBezTo>
                  <a:cubicBezTo>
                    <a:pt x="1286" y="672"/>
                    <a:pt x="1273" y="578"/>
                    <a:pt x="1251" y="490"/>
                  </a:cubicBezTo>
                  <a:close/>
                  <a:moveTo>
                    <a:pt x="589" y="848"/>
                  </a:moveTo>
                  <a:cubicBezTo>
                    <a:pt x="579" y="962"/>
                    <a:pt x="493" y="1054"/>
                    <a:pt x="382" y="1073"/>
                  </a:cubicBezTo>
                  <a:cubicBezTo>
                    <a:pt x="393" y="1136"/>
                    <a:pt x="408" y="1196"/>
                    <a:pt x="427" y="1252"/>
                  </a:cubicBezTo>
                  <a:cubicBezTo>
                    <a:pt x="446" y="1252"/>
                    <a:pt x="464" y="1262"/>
                    <a:pt x="475" y="1277"/>
                  </a:cubicBezTo>
                  <a:cubicBezTo>
                    <a:pt x="530" y="1263"/>
                    <a:pt x="588" y="1252"/>
                    <a:pt x="647" y="1245"/>
                  </a:cubicBezTo>
                  <a:cubicBezTo>
                    <a:pt x="653" y="1159"/>
                    <a:pt x="719" y="1090"/>
                    <a:pt x="804" y="1079"/>
                  </a:cubicBezTo>
                  <a:cubicBezTo>
                    <a:pt x="804" y="883"/>
                    <a:pt x="804" y="883"/>
                    <a:pt x="804" y="883"/>
                  </a:cubicBezTo>
                  <a:cubicBezTo>
                    <a:pt x="788" y="877"/>
                    <a:pt x="775" y="864"/>
                    <a:pt x="769" y="848"/>
                  </a:cubicBezTo>
                  <a:lnTo>
                    <a:pt x="589" y="848"/>
                  </a:lnTo>
                  <a:close/>
                  <a:moveTo>
                    <a:pt x="1290" y="882"/>
                  </a:moveTo>
                  <a:cubicBezTo>
                    <a:pt x="1274" y="876"/>
                    <a:pt x="1262" y="864"/>
                    <a:pt x="1256" y="848"/>
                  </a:cubicBezTo>
                  <a:cubicBezTo>
                    <a:pt x="883" y="848"/>
                    <a:pt x="883" y="848"/>
                    <a:pt x="883" y="848"/>
                  </a:cubicBezTo>
                  <a:cubicBezTo>
                    <a:pt x="877" y="864"/>
                    <a:pt x="864" y="877"/>
                    <a:pt x="848" y="883"/>
                  </a:cubicBezTo>
                  <a:cubicBezTo>
                    <a:pt x="848" y="1079"/>
                    <a:pt x="848" y="1079"/>
                    <a:pt x="848" y="1079"/>
                  </a:cubicBezTo>
                  <a:cubicBezTo>
                    <a:pt x="933" y="1090"/>
                    <a:pt x="999" y="1159"/>
                    <a:pt x="1005" y="1245"/>
                  </a:cubicBezTo>
                  <a:cubicBezTo>
                    <a:pt x="1064" y="1252"/>
                    <a:pt x="1122" y="1263"/>
                    <a:pt x="1177" y="1277"/>
                  </a:cubicBezTo>
                  <a:cubicBezTo>
                    <a:pt x="1188" y="1262"/>
                    <a:pt x="1206" y="1252"/>
                    <a:pt x="1225" y="1252"/>
                  </a:cubicBezTo>
                  <a:cubicBezTo>
                    <a:pt x="1263" y="1140"/>
                    <a:pt x="1285" y="1014"/>
                    <a:pt x="1290" y="882"/>
                  </a:cubicBezTo>
                  <a:close/>
                  <a:moveTo>
                    <a:pt x="1379" y="339"/>
                  </a:moveTo>
                  <a:cubicBezTo>
                    <a:pt x="1379" y="399"/>
                    <a:pt x="1344" y="452"/>
                    <a:pt x="1293" y="477"/>
                  </a:cubicBezTo>
                  <a:cubicBezTo>
                    <a:pt x="1316" y="568"/>
                    <a:pt x="1330" y="667"/>
                    <a:pt x="1334" y="769"/>
                  </a:cubicBezTo>
                  <a:cubicBezTo>
                    <a:pt x="1350" y="775"/>
                    <a:pt x="1363" y="788"/>
                    <a:pt x="1370" y="804"/>
                  </a:cubicBezTo>
                  <a:cubicBezTo>
                    <a:pt x="1652" y="804"/>
                    <a:pt x="1652" y="804"/>
                    <a:pt x="1652" y="804"/>
                  </a:cubicBezTo>
                  <a:cubicBezTo>
                    <a:pt x="1646" y="600"/>
                    <a:pt x="1567" y="415"/>
                    <a:pt x="1440" y="274"/>
                  </a:cubicBezTo>
                  <a:cubicBezTo>
                    <a:pt x="1419" y="285"/>
                    <a:pt x="1398" y="296"/>
                    <a:pt x="1376" y="306"/>
                  </a:cubicBezTo>
                  <a:cubicBezTo>
                    <a:pt x="1378" y="317"/>
                    <a:pt x="1379" y="328"/>
                    <a:pt x="1379" y="339"/>
                  </a:cubicBezTo>
                  <a:close/>
                  <a:moveTo>
                    <a:pt x="1151" y="1421"/>
                  </a:moveTo>
                  <a:cubicBezTo>
                    <a:pt x="1163" y="1401"/>
                    <a:pt x="1174" y="1379"/>
                    <a:pt x="1184" y="1357"/>
                  </a:cubicBezTo>
                  <a:cubicBezTo>
                    <a:pt x="1174" y="1347"/>
                    <a:pt x="1167" y="1334"/>
                    <a:pt x="1166" y="1319"/>
                  </a:cubicBezTo>
                  <a:cubicBezTo>
                    <a:pt x="1113" y="1306"/>
                    <a:pt x="1059" y="1296"/>
                    <a:pt x="1002" y="1289"/>
                  </a:cubicBezTo>
                  <a:cubicBezTo>
                    <a:pt x="988" y="1366"/>
                    <a:pt x="926" y="1425"/>
                    <a:pt x="848" y="1435"/>
                  </a:cubicBezTo>
                  <a:cubicBezTo>
                    <a:pt x="848" y="1652"/>
                    <a:pt x="848" y="1652"/>
                    <a:pt x="848" y="1652"/>
                  </a:cubicBezTo>
                  <a:cubicBezTo>
                    <a:pt x="869" y="1651"/>
                    <a:pt x="889" y="1650"/>
                    <a:pt x="909" y="1648"/>
                  </a:cubicBezTo>
                  <a:cubicBezTo>
                    <a:pt x="1000" y="1618"/>
                    <a:pt x="1083" y="1540"/>
                    <a:pt x="1151" y="1421"/>
                  </a:cubicBezTo>
                  <a:close/>
                  <a:moveTo>
                    <a:pt x="1180" y="193"/>
                  </a:moveTo>
                  <a:cubicBezTo>
                    <a:pt x="1195" y="189"/>
                    <a:pt x="1210" y="186"/>
                    <a:pt x="1227" y="186"/>
                  </a:cubicBezTo>
                  <a:cubicBezTo>
                    <a:pt x="1284" y="186"/>
                    <a:pt x="1334" y="218"/>
                    <a:pt x="1360" y="265"/>
                  </a:cubicBezTo>
                  <a:cubicBezTo>
                    <a:pt x="1377" y="257"/>
                    <a:pt x="1393" y="249"/>
                    <a:pt x="1408" y="241"/>
                  </a:cubicBezTo>
                  <a:cubicBezTo>
                    <a:pt x="1308" y="141"/>
                    <a:pt x="1183" y="67"/>
                    <a:pt x="1042" y="29"/>
                  </a:cubicBezTo>
                  <a:cubicBezTo>
                    <a:pt x="1093" y="69"/>
                    <a:pt x="1139" y="125"/>
                    <a:pt x="1180" y="193"/>
                  </a:cubicBezTo>
                  <a:close/>
                  <a:moveTo>
                    <a:pt x="1274" y="1352"/>
                  </a:moveTo>
                  <a:cubicBezTo>
                    <a:pt x="1262" y="1365"/>
                    <a:pt x="1245" y="1374"/>
                    <a:pt x="1227" y="1374"/>
                  </a:cubicBezTo>
                  <a:cubicBezTo>
                    <a:pt x="1226" y="1374"/>
                    <a:pt x="1225" y="1374"/>
                    <a:pt x="1225" y="1374"/>
                  </a:cubicBezTo>
                  <a:cubicBezTo>
                    <a:pt x="1214" y="1398"/>
                    <a:pt x="1202" y="1421"/>
                    <a:pt x="1189" y="1443"/>
                  </a:cubicBezTo>
                  <a:cubicBezTo>
                    <a:pt x="1146" y="1519"/>
                    <a:pt x="1096" y="1579"/>
                    <a:pt x="1042" y="1623"/>
                  </a:cubicBezTo>
                  <a:cubicBezTo>
                    <a:pt x="1182" y="1585"/>
                    <a:pt x="1308" y="1511"/>
                    <a:pt x="1408" y="1411"/>
                  </a:cubicBezTo>
                  <a:cubicBezTo>
                    <a:pt x="1367" y="1389"/>
                    <a:pt x="1321" y="1369"/>
                    <a:pt x="1274" y="1352"/>
                  </a:cubicBezTo>
                  <a:close/>
                  <a:moveTo>
                    <a:pt x="463" y="1443"/>
                  </a:moveTo>
                  <a:cubicBezTo>
                    <a:pt x="450" y="1421"/>
                    <a:pt x="438" y="1398"/>
                    <a:pt x="427" y="1374"/>
                  </a:cubicBezTo>
                  <a:cubicBezTo>
                    <a:pt x="427" y="1374"/>
                    <a:pt x="426" y="1374"/>
                    <a:pt x="426" y="1374"/>
                  </a:cubicBezTo>
                  <a:cubicBezTo>
                    <a:pt x="407" y="1374"/>
                    <a:pt x="390" y="1365"/>
                    <a:pt x="378" y="1352"/>
                  </a:cubicBezTo>
                  <a:cubicBezTo>
                    <a:pt x="331" y="1369"/>
                    <a:pt x="285" y="1389"/>
                    <a:pt x="244" y="1411"/>
                  </a:cubicBezTo>
                  <a:cubicBezTo>
                    <a:pt x="344" y="1511"/>
                    <a:pt x="470" y="1585"/>
                    <a:pt x="610" y="1623"/>
                  </a:cubicBezTo>
                  <a:cubicBezTo>
                    <a:pt x="556" y="1579"/>
                    <a:pt x="506" y="1519"/>
                    <a:pt x="463" y="1443"/>
                  </a:cubicBezTo>
                  <a:close/>
                  <a:moveTo>
                    <a:pt x="650" y="1289"/>
                  </a:moveTo>
                  <a:cubicBezTo>
                    <a:pt x="593" y="1296"/>
                    <a:pt x="539" y="1306"/>
                    <a:pt x="486" y="1319"/>
                  </a:cubicBezTo>
                  <a:cubicBezTo>
                    <a:pt x="485" y="1334"/>
                    <a:pt x="478" y="1347"/>
                    <a:pt x="468" y="1357"/>
                  </a:cubicBezTo>
                  <a:cubicBezTo>
                    <a:pt x="478" y="1379"/>
                    <a:pt x="489" y="1401"/>
                    <a:pt x="501" y="1421"/>
                  </a:cubicBezTo>
                  <a:cubicBezTo>
                    <a:pt x="569" y="1540"/>
                    <a:pt x="652" y="1618"/>
                    <a:pt x="743" y="1648"/>
                  </a:cubicBezTo>
                  <a:cubicBezTo>
                    <a:pt x="763" y="1650"/>
                    <a:pt x="783" y="1651"/>
                    <a:pt x="804" y="1652"/>
                  </a:cubicBezTo>
                  <a:cubicBezTo>
                    <a:pt x="804" y="1435"/>
                    <a:pt x="804" y="1435"/>
                    <a:pt x="804" y="1435"/>
                  </a:cubicBezTo>
                  <a:cubicBezTo>
                    <a:pt x="726" y="1425"/>
                    <a:pt x="664" y="1366"/>
                    <a:pt x="650" y="1289"/>
                  </a:cubicBezTo>
                  <a:close/>
                  <a:moveTo>
                    <a:pt x="1370" y="848"/>
                  </a:moveTo>
                  <a:cubicBezTo>
                    <a:pt x="1363" y="864"/>
                    <a:pt x="1350" y="877"/>
                    <a:pt x="1334" y="883"/>
                  </a:cubicBezTo>
                  <a:cubicBezTo>
                    <a:pt x="1329" y="1020"/>
                    <a:pt x="1306" y="1151"/>
                    <a:pt x="1267" y="1267"/>
                  </a:cubicBezTo>
                  <a:cubicBezTo>
                    <a:pt x="1279" y="1278"/>
                    <a:pt x="1287" y="1293"/>
                    <a:pt x="1287" y="1310"/>
                  </a:cubicBezTo>
                  <a:cubicBezTo>
                    <a:pt x="1342" y="1329"/>
                    <a:pt x="1393" y="1352"/>
                    <a:pt x="1440" y="1378"/>
                  </a:cubicBezTo>
                  <a:cubicBezTo>
                    <a:pt x="1567" y="1237"/>
                    <a:pt x="1646" y="1052"/>
                    <a:pt x="1652" y="848"/>
                  </a:cubicBezTo>
                  <a:lnTo>
                    <a:pt x="1370" y="848"/>
                  </a:lnTo>
                  <a:close/>
                  <a:moveTo>
                    <a:pt x="90" y="804"/>
                  </a:moveTo>
                  <a:cubicBezTo>
                    <a:pt x="101" y="676"/>
                    <a:pt x="208" y="576"/>
                    <a:pt x="338" y="575"/>
                  </a:cubicBezTo>
                  <a:cubicBezTo>
                    <a:pt x="349" y="509"/>
                    <a:pt x="365" y="445"/>
                    <a:pt x="385" y="385"/>
                  </a:cubicBezTo>
                  <a:cubicBezTo>
                    <a:pt x="373" y="374"/>
                    <a:pt x="365" y="359"/>
                    <a:pt x="365" y="342"/>
                  </a:cubicBezTo>
                  <a:cubicBezTo>
                    <a:pt x="310" y="323"/>
                    <a:pt x="259" y="300"/>
                    <a:pt x="212" y="274"/>
                  </a:cubicBezTo>
                  <a:cubicBezTo>
                    <a:pt x="85" y="415"/>
                    <a:pt x="6" y="600"/>
                    <a:pt x="0" y="804"/>
                  </a:cubicBezTo>
                  <a:lnTo>
                    <a:pt x="90" y="804"/>
                  </a:lnTo>
                  <a:close/>
                  <a:moveTo>
                    <a:pt x="385" y="1267"/>
                  </a:moveTo>
                  <a:cubicBezTo>
                    <a:pt x="365" y="1207"/>
                    <a:pt x="349" y="1143"/>
                    <a:pt x="338" y="1077"/>
                  </a:cubicBezTo>
                  <a:cubicBezTo>
                    <a:pt x="208" y="1076"/>
                    <a:pt x="101" y="976"/>
                    <a:pt x="90" y="848"/>
                  </a:cubicBezTo>
                  <a:cubicBezTo>
                    <a:pt x="0" y="848"/>
                    <a:pt x="0" y="848"/>
                    <a:pt x="0" y="848"/>
                  </a:cubicBezTo>
                  <a:cubicBezTo>
                    <a:pt x="6" y="1052"/>
                    <a:pt x="85" y="1237"/>
                    <a:pt x="212" y="1378"/>
                  </a:cubicBezTo>
                  <a:cubicBezTo>
                    <a:pt x="259" y="1352"/>
                    <a:pt x="310" y="1329"/>
                    <a:pt x="365" y="1310"/>
                  </a:cubicBezTo>
                  <a:cubicBezTo>
                    <a:pt x="365" y="1293"/>
                    <a:pt x="373" y="1278"/>
                    <a:pt x="385" y="1267"/>
                  </a:cubicBezTo>
                  <a:close/>
                  <a:moveTo>
                    <a:pt x="378" y="300"/>
                  </a:moveTo>
                  <a:cubicBezTo>
                    <a:pt x="390" y="287"/>
                    <a:pt x="407" y="278"/>
                    <a:pt x="426" y="278"/>
                  </a:cubicBezTo>
                  <a:cubicBezTo>
                    <a:pt x="426" y="278"/>
                    <a:pt x="427" y="278"/>
                    <a:pt x="427" y="278"/>
                  </a:cubicBezTo>
                  <a:cubicBezTo>
                    <a:pt x="438" y="254"/>
                    <a:pt x="450" y="231"/>
                    <a:pt x="463" y="209"/>
                  </a:cubicBezTo>
                  <a:cubicBezTo>
                    <a:pt x="506" y="133"/>
                    <a:pt x="556" y="73"/>
                    <a:pt x="610" y="29"/>
                  </a:cubicBezTo>
                  <a:cubicBezTo>
                    <a:pt x="470" y="67"/>
                    <a:pt x="344" y="141"/>
                    <a:pt x="244" y="241"/>
                  </a:cubicBezTo>
                  <a:cubicBezTo>
                    <a:pt x="285" y="263"/>
                    <a:pt x="331" y="283"/>
                    <a:pt x="378" y="300"/>
                  </a:cubicBezTo>
                  <a:close/>
                  <a:moveTo>
                    <a:pt x="804" y="0"/>
                  </a:moveTo>
                  <a:cubicBezTo>
                    <a:pt x="783" y="1"/>
                    <a:pt x="763" y="2"/>
                    <a:pt x="743" y="4"/>
                  </a:cubicBezTo>
                  <a:cubicBezTo>
                    <a:pt x="652" y="34"/>
                    <a:pt x="569" y="112"/>
                    <a:pt x="501" y="231"/>
                  </a:cubicBezTo>
                  <a:cubicBezTo>
                    <a:pt x="489" y="251"/>
                    <a:pt x="478" y="273"/>
                    <a:pt x="468" y="295"/>
                  </a:cubicBezTo>
                  <a:cubicBezTo>
                    <a:pt x="478" y="305"/>
                    <a:pt x="485" y="318"/>
                    <a:pt x="486" y="333"/>
                  </a:cubicBezTo>
                  <a:cubicBezTo>
                    <a:pt x="575" y="355"/>
                    <a:pt x="671" y="368"/>
                    <a:pt x="770" y="372"/>
                  </a:cubicBezTo>
                  <a:cubicBezTo>
                    <a:pt x="776" y="356"/>
                    <a:pt x="788" y="344"/>
                    <a:pt x="804" y="338"/>
                  </a:cubicBezTo>
                  <a:lnTo>
                    <a:pt x="8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sp>
          <p:nvSpPr>
            <p:cNvPr id="17" name="Freeform 6">
              <a:extLst>
                <a:ext uri="{FF2B5EF4-FFF2-40B4-BE49-F238E27FC236}">
                  <a16:creationId xmlns:a16="http://schemas.microsoft.com/office/drawing/2014/main" id="{9B95668A-2225-458B-BFD4-BDB789492DCE}"/>
                </a:ext>
              </a:extLst>
            </p:cNvPr>
            <p:cNvSpPr>
              <a:spLocks noEditPoints="1"/>
            </p:cNvSpPr>
            <p:nvPr/>
          </p:nvSpPr>
          <p:spPr bwMode="auto">
            <a:xfrm>
              <a:off x="2130" y="446"/>
              <a:ext cx="3424" cy="3428"/>
            </a:xfrm>
            <a:custGeom>
              <a:avLst/>
              <a:gdLst>
                <a:gd name="T0" fmla="*/ 268 w 1828"/>
                <a:gd name="T1" fmla="*/ 1560 h 1828"/>
                <a:gd name="T2" fmla="*/ 268 w 1828"/>
                <a:gd name="T3" fmla="*/ 268 h 1828"/>
                <a:gd name="T4" fmla="*/ 1560 w 1828"/>
                <a:gd name="T5" fmla="*/ 268 h 1828"/>
                <a:gd name="T6" fmla="*/ 1560 w 1828"/>
                <a:gd name="T7" fmla="*/ 1560 h 1828"/>
                <a:gd name="T8" fmla="*/ 914 w 1828"/>
                <a:gd name="T9" fmla="*/ 44 h 1828"/>
                <a:gd name="T10" fmla="*/ 914 w 1828"/>
                <a:gd name="T11" fmla="*/ 1784 h 1828"/>
                <a:gd name="T12" fmla="*/ 914 w 1828"/>
                <a:gd name="T13" fmla="*/ 44 h 1828"/>
                <a:gd name="T14" fmla="*/ 989 w 1828"/>
                <a:gd name="T15" fmla="*/ 1335 h 1828"/>
                <a:gd name="T16" fmla="*/ 979 w 1828"/>
                <a:gd name="T17" fmla="*/ 1311 h 1828"/>
                <a:gd name="T18" fmla="*/ 973 w 1828"/>
                <a:gd name="T19" fmla="*/ 1277 h 1828"/>
                <a:gd name="T20" fmla="*/ 976 w 1828"/>
                <a:gd name="T21" fmla="*/ 1277 h 1828"/>
                <a:gd name="T22" fmla="*/ 904 w 1828"/>
                <a:gd name="T23" fmla="*/ 1237 h 1828"/>
                <a:gd name="T24" fmla="*/ 853 w 1828"/>
                <a:gd name="T25" fmla="*/ 1388 h 1828"/>
                <a:gd name="T26" fmla="*/ 856 w 1828"/>
                <a:gd name="T27" fmla="*/ 1440 h 1828"/>
                <a:gd name="T28" fmla="*/ 931 w 1828"/>
                <a:gd name="T29" fmla="*/ 1453 h 1828"/>
                <a:gd name="T30" fmla="*/ 936 w 1828"/>
                <a:gd name="T31" fmla="*/ 1416 h 1828"/>
                <a:gd name="T32" fmla="*/ 981 w 1828"/>
                <a:gd name="T33" fmla="*/ 1392 h 1828"/>
                <a:gd name="T34" fmla="*/ 980 w 1828"/>
                <a:gd name="T35" fmla="*/ 1365 h 1828"/>
                <a:gd name="T36" fmla="*/ 990 w 1828"/>
                <a:gd name="T37" fmla="*/ 1337 h 1828"/>
                <a:gd name="T38" fmla="*/ 359 w 1828"/>
                <a:gd name="T39" fmla="*/ 1052 h 1828"/>
                <a:gd name="T40" fmla="*/ 444 w 1828"/>
                <a:gd name="T41" fmla="*/ 1078 h 1828"/>
                <a:gd name="T42" fmla="*/ 458 w 1828"/>
                <a:gd name="T43" fmla="*/ 1070 h 1828"/>
                <a:gd name="T44" fmla="*/ 481 w 1828"/>
                <a:gd name="T45" fmla="*/ 1016 h 1828"/>
                <a:gd name="T46" fmla="*/ 528 w 1828"/>
                <a:gd name="T47" fmla="*/ 967 h 1828"/>
                <a:gd name="T48" fmla="*/ 558 w 1828"/>
                <a:gd name="T49" fmla="*/ 929 h 1828"/>
                <a:gd name="T50" fmla="*/ 532 w 1828"/>
                <a:gd name="T51" fmla="*/ 880 h 1828"/>
                <a:gd name="T52" fmla="*/ 519 w 1828"/>
                <a:gd name="T53" fmla="*/ 811 h 1828"/>
                <a:gd name="T54" fmla="*/ 417 w 1828"/>
                <a:gd name="T55" fmla="*/ 750 h 1828"/>
                <a:gd name="T56" fmla="*/ 357 w 1828"/>
                <a:gd name="T57" fmla="*/ 1016 h 1828"/>
                <a:gd name="T58" fmla="*/ 1258 w 1828"/>
                <a:gd name="T59" fmla="*/ 444 h 1828"/>
                <a:gd name="T60" fmla="*/ 1257 w 1828"/>
                <a:gd name="T61" fmla="*/ 467 h 1828"/>
                <a:gd name="T62" fmla="*/ 1296 w 1828"/>
                <a:gd name="T63" fmla="*/ 487 h 1828"/>
                <a:gd name="T64" fmla="*/ 1300 w 1828"/>
                <a:gd name="T65" fmla="*/ 519 h 1828"/>
                <a:gd name="T66" fmla="*/ 1364 w 1828"/>
                <a:gd name="T67" fmla="*/ 508 h 1828"/>
                <a:gd name="T68" fmla="*/ 1367 w 1828"/>
                <a:gd name="T69" fmla="*/ 464 h 1828"/>
                <a:gd name="T70" fmla="*/ 1323 w 1828"/>
                <a:gd name="T71" fmla="*/ 335 h 1828"/>
                <a:gd name="T72" fmla="*/ 1262 w 1828"/>
                <a:gd name="T73" fmla="*/ 369 h 1828"/>
                <a:gd name="T74" fmla="*/ 1264 w 1828"/>
                <a:gd name="T75" fmla="*/ 369 h 1828"/>
                <a:gd name="T76" fmla="*/ 1259 w 1828"/>
                <a:gd name="T77" fmla="*/ 398 h 1828"/>
                <a:gd name="T78" fmla="*/ 1251 w 1828"/>
                <a:gd name="T79" fmla="*/ 419 h 1828"/>
                <a:gd name="T80" fmla="*/ 1242 w 1828"/>
                <a:gd name="T81" fmla="*/ 435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moveTo>
                    <a:pt x="990" y="1337"/>
                  </a:moveTo>
                  <a:cubicBezTo>
                    <a:pt x="990" y="1336"/>
                    <a:pt x="989" y="1336"/>
                    <a:pt x="989" y="1335"/>
                  </a:cubicBezTo>
                  <a:cubicBezTo>
                    <a:pt x="986" y="1332"/>
                    <a:pt x="983" y="1327"/>
                    <a:pt x="981" y="1319"/>
                  </a:cubicBezTo>
                  <a:cubicBezTo>
                    <a:pt x="980" y="1317"/>
                    <a:pt x="980" y="1314"/>
                    <a:pt x="979" y="1311"/>
                  </a:cubicBezTo>
                  <a:cubicBezTo>
                    <a:pt x="978" y="1307"/>
                    <a:pt x="977" y="1303"/>
                    <a:pt x="976" y="1299"/>
                  </a:cubicBezTo>
                  <a:cubicBezTo>
                    <a:pt x="975" y="1295"/>
                    <a:pt x="974" y="1283"/>
                    <a:pt x="973" y="1277"/>
                  </a:cubicBezTo>
                  <a:cubicBezTo>
                    <a:pt x="974" y="1277"/>
                    <a:pt x="975" y="1277"/>
                    <a:pt x="976" y="1277"/>
                  </a:cubicBezTo>
                  <a:cubicBezTo>
                    <a:pt x="976" y="1277"/>
                    <a:pt x="976" y="1277"/>
                    <a:pt x="976" y="1277"/>
                  </a:cubicBezTo>
                  <a:cubicBezTo>
                    <a:pt x="979" y="1266"/>
                    <a:pt x="994" y="1249"/>
                    <a:pt x="989" y="1249"/>
                  </a:cubicBezTo>
                  <a:cubicBezTo>
                    <a:pt x="941" y="1250"/>
                    <a:pt x="956" y="1237"/>
                    <a:pt x="904" y="1237"/>
                  </a:cubicBezTo>
                  <a:cubicBezTo>
                    <a:pt x="859" y="1237"/>
                    <a:pt x="836" y="1264"/>
                    <a:pt x="825" y="1287"/>
                  </a:cubicBezTo>
                  <a:cubicBezTo>
                    <a:pt x="805" y="1329"/>
                    <a:pt x="837" y="1371"/>
                    <a:pt x="853" y="1388"/>
                  </a:cubicBezTo>
                  <a:cubicBezTo>
                    <a:pt x="853" y="1436"/>
                    <a:pt x="853" y="1436"/>
                    <a:pt x="853" y="1436"/>
                  </a:cubicBezTo>
                  <a:cubicBezTo>
                    <a:pt x="853" y="1438"/>
                    <a:pt x="854" y="1439"/>
                    <a:pt x="856" y="1440"/>
                  </a:cubicBezTo>
                  <a:cubicBezTo>
                    <a:pt x="888" y="1453"/>
                    <a:pt x="928" y="1453"/>
                    <a:pt x="931" y="1453"/>
                  </a:cubicBezTo>
                  <a:cubicBezTo>
                    <a:pt x="931" y="1453"/>
                    <a:pt x="931" y="1453"/>
                    <a:pt x="931" y="1453"/>
                  </a:cubicBezTo>
                  <a:cubicBezTo>
                    <a:pt x="934" y="1453"/>
                    <a:pt x="936" y="1451"/>
                    <a:pt x="936" y="1449"/>
                  </a:cubicBezTo>
                  <a:cubicBezTo>
                    <a:pt x="936" y="1416"/>
                    <a:pt x="936" y="1416"/>
                    <a:pt x="936" y="1416"/>
                  </a:cubicBezTo>
                  <a:cubicBezTo>
                    <a:pt x="956" y="1418"/>
                    <a:pt x="970" y="1416"/>
                    <a:pt x="975" y="1413"/>
                  </a:cubicBezTo>
                  <a:cubicBezTo>
                    <a:pt x="980" y="1411"/>
                    <a:pt x="980" y="1404"/>
                    <a:pt x="981" y="1392"/>
                  </a:cubicBezTo>
                  <a:cubicBezTo>
                    <a:pt x="981" y="1391"/>
                    <a:pt x="981" y="1391"/>
                    <a:pt x="981" y="1391"/>
                  </a:cubicBezTo>
                  <a:cubicBezTo>
                    <a:pt x="982" y="1383"/>
                    <a:pt x="981" y="1371"/>
                    <a:pt x="980" y="1365"/>
                  </a:cubicBezTo>
                  <a:cubicBezTo>
                    <a:pt x="995" y="1364"/>
                    <a:pt x="998" y="1357"/>
                    <a:pt x="999" y="1354"/>
                  </a:cubicBezTo>
                  <a:cubicBezTo>
                    <a:pt x="1001" y="1349"/>
                    <a:pt x="996" y="1343"/>
                    <a:pt x="990" y="1337"/>
                  </a:cubicBezTo>
                  <a:close/>
                  <a:moveTo>
                    <a:pt x="357" y="1016"/>
                  </a:moveTo>
                  <a:cubicBezTo>
                    <a:pt x="359" y="1052"/>
                    <a:pt x="359" y="1052"/>
                    <a:pt x="359" y="1052"/>
                  </a:cubicBezTo>
                  <a:cubicBezTo>
                    <a:pt x="359" y="1055"/>
                    <a:pt x="361" y="1057"/>
                    <a:pt x="363" y="1058"/>
                  </a:cubicBezTo>
                  <a:cubicBezTo>
                    <a:pt x="392" y="1076"/>
                    <a:pt x="429" y="1078"/>
                    <a:pt x="444" y="1078"/>
                  </a:cubicBezTo>
                  <a:cubicBezTo>
                    <a:pt x="448" y="1078"/>
                    <a:pt x="451" y="1078"/>
                    <a:pt x="451" y="1078"/>
                  </a:cubicBezTo>
                  <a:cubicBezTo>
                    <a:pt x="455" y="1077"/>
                    <a:pt x="458" y="1074"/>
                    <a:pt x="458" y="1070"/>
                  </a:cubicBezTo>
                  <a:cubicBezTo>
                    <a:pt x="458" y="1015"/>
                    <a:pt x="458" y="1015"/>
                    <a:pt x="458" y="1015"/>
                  </a:cubicBezTo>
                  <a:cubicBezTo>
                    <a:pt x="466" y="1016"/>
                    <a:pt x="476" y="1016"/>
                    <a:pt x="481" y="1016"/>
                  </a:cubicBezTo>
                  <a:cubicBezTo>
                    <a:pt x="510" y="1016"/>
                    <a:pt x="517" y="1012"/>
                    <a:pt x="521" y="1009"/>
                  </a:cubicBezTo>
                  <a:cubicBezTo>
                    <a:pt x="525" y="1005"/>
                    <a:pt x="528" y="997"/>
                    <a:pt x="528" y="967"/>
                  </a:cubicBezTo>
                  <a:cubicBezTo>
                    <a:pt x="528" y="958"/>
                    <a:pt x="528" y="950"/>
                    <a:pt x="528" y="944"/>
                  </a:cubicBezTo>
                  <a:cubicBezTo>
                    <a:pt x="546" y="944"/>
                    <a:pt x="555" y="935"/>
                    <a:pt x="558" y="929"/>
                  </a:cubicBezTo>
                  <a:cubicBezTo>
                    <a:pt x="561" y="921"/>
                    <a:pt x="552" y="908"/>
                    <a:pt x="546" y="902"/>
                  </a:cubicBezTo>
                  <a:cubicBezTo>
                    <a:pt x="540" y="896"/>
                    <a:pt x="535" y="887"/>
                    <a:pt x="532" y="880"/>
                  </a:cubicBezTo>
                  <a:cubicBezTo>
                    <a:pt x="530" y="876"/>
                    <a:pt x="529" y="859"/>
                    <a:pt x="530" y="848"/>
                  </a:cubicBezTo>
                  <a:cubicBezTo>
                    <a:pt x="531" y="828"/>
                    <a:pt x="522" y="815"/>
                    <a:pt x="519" y="811"/>
                  </a:cubicBezTo>
                  <a:cubicBezTo>
                    <a:pt x="521" y="808"/>
                    <a:pt x="522" y="805"/>
                    <a:pt x="524" y="802"/>
                  </a:cubicBezTo>
                  <a:cubicBezTo>
                    <a:pt x="527" y="786"/>
                    <a:pt x="495" y="750"/>
                    <a:pt x="417" y="750"/>
                  </a:cubicBezTo>
                  <a:cubicBezTo>
                    <a:pt x="349" y="750"/>
                    <a:pt x="308" y="787"/>
                    <a:pt x="291" y="823"/>
                  </a:cubicBezTo>
                  <a:cubicBezTo>
                    <a:pt x="234" y="941"/>
                    <a:pt x="310" y="997"/>
                    <a:pt x="357" y="1016"/>
                  </a:cubicBezTo>
                  <a:close/>
                  <a:moveTo>
                    <a:pt x="1242" y="435"/>
                  </a:moveTo>
                  <a:cubicBezTo>
                    <a:pt x="1242" y="437"/>
                    <a:pt x="1246" y="444"/>
                    <a:pt x="1258" y="444"/>
                  </a:cubicBezTo>
                  <a:cubicBezTo>
                    <a:pt x="1258" y="450"/>
                    <a:pt x="1257" y="460"/>
                    <a:pt x="1257" y="466"/>
                  </a:cubicBezTo>
                  <a:cubicBezTo>
                    <a:pt x="1257" y="467"/>
                    <a:pt x="1257" y="467"/>
                    <a:pt x="1257" y="467"/>
                  </a:cubicBezTo>
                  <a:cubicBezTo>
                    <a:pt x="1258" y="477"/>
                    <a:pt x="1258" y="483"/>
                    <a:pt x="1263" y="485"/>
                  </a:cubicBezTo>
                  <a:cubicBezTo>
                    <a:pt x="1266" y="487"/>
                    <a:pt x="1279" y="489"/>
                    <a:pt x="1296" y="487"/>
                  </a:cubicBezTo>
                  <a:cubicBezTo>
                    <a:pt x="1296" y="515"/>
                    <a:pt x="1296" y="515"/>
                    <a:pt x="1296" y="515"/>
                  </a:cubicBezTo>
                  <a:cubicBezTo>
                    <a:pt x="1296" y="518"/>
                    <a:pt x="1297" y="519"/>
                    <a:pt x="1300" y="519"/>
                  </a:cubicBezTo>
                  <a:cubicBezTo>
                    <a:pt x="1300" y="519"/>
                    <a:pt x="1300" y="519"/>
                    <a:pt x="1300" y="519"/>
                  </a:cubicBezTo>
                  <a:cubicBezTo>
                    <a:pt x="1302" y="519"/>
                    <a:pt x="1337" y="519"/>
                    <a:pt x="1364" y="508"/>
                  </a:cubicBezTo>
                  <a:cubicBezTo>
                    <a:pt x="1366" y="508"/>
                    <a:pt x="1367" y="506"/>
                    <a:pt x="1367" y="504"/>
                  </a:cubicBezTo>
                  <a:cubicBezTo>
                    <a:pt x="1367" y="464"/>
                    <a:pt x="1367" y="464"/>
                    <a:pt x="1367" y="464"/>
                  </a:cubicBezTo>
                  <a:cubicBezTo>
                    <a:pt x="1380" y="449"/>
                    <a:pt x="1408" y="414"/>
                    <a:pt x="1391" y="378"/>
                  </a:cubicBezTo>
                  <a:cubicBezTo>
                    <a:pt x="1381" y="358"/>
                    <a:pt x="1362" y="335"/>
                    <a:pt x="1323" y="335"/>
                  </a:cubicBezTo>
                  <a:cubicBezTo>
                    <a:pt x="1279" y="335"/>
                    <a:pt x="1292" y="346"/>
                    <a:pt x="1251" y="345"/>
                  </a:cubicBezTo>
                  <a:cubicBezTo>
                    <a:pt x="1246" y="345"/>
                    <a:pt x="1259" y="360"/>
                    <a:pt x="1262" y="369"/>
                  </a:cubicBezTo>
                  <a:cubicBezTo>
                    <a:pt x="1262" y="369"/>
                    <a:pt x="1262" y="369"/>
                    <a:pt x="1262" y="369"/>
                  </a:cubicBezTo>
                  <a:cubicBezTo>
                    <a:pt x="1262" y="369"/>
                    <a:pt x="1263" y="369"/>
                    <a:pt x="1264" y="369"/>
                  </a:cubicBezTo>
                  <a:cubicBezTo>
                    <a:pt x="1264" y="374"/>
                    <a:pt x="1263" y="384"/>
                    <a:pt x="1262" y="388"/>
                  </a:cubicBezTo>
                  <a:cubicBezTo>
                    <a:pt x="1261" y="391"/>
                    <a:pt x="1260" y="395"/>
                    <a:pt x="1259" y="398"/>
                  </a:cubicBezTo>
                  <a:cubicBezTo>
                    <a:pt x="1259" y="401"/>
                    <a:pt x="1258" y="404"/>
                    <a:pt x="1257" y="405"/>
                  </a:cubicBezTo>
                  <a:cubicBezTo>
                    <a:pt x="1255" y="411"/>
                    <a:pt x="1253" y="416"/>
                    <a:pt x="1251" y="419"/>
                  </a:cubicBezTo>
                  <a:cubicBezTo>
                    <a:pt x="1250" y="419"/>
                    <a:pt x="1250" y="420"/>
                    <a:pt x="1249" y="420"/>
                  </a:cubicBezTo>
                  <a:cubicBezTo>
                    <a:pt x="1244" y="425"/>
                    <a:pt x="1240" y="430"/>
                    <a:pt x="1242" y="4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grpSp>
      <p:sp>
        <p:nvSpPr>
          <p:cNvPr id="24" name="TextBox 23"/>
          <p:cNvSpPr txBox="1"/>
          <p:nvPr/>
        </p:nvSpPr>
        <p:spPr>
          <a:xfrm>
            <a:off x="6428334" y="3186999"/>
            <a:ext cx="2359521" cy="492443"/>
          </a:xfrm>
          <a:prstGeom prst="rect">
            <a:avLst/>
          </a:prstGeom>
          <a:noFill/>
        </p:spPr>
        <p:txBody>
          <a:bodyPr wrap="square" lIns="0" tIns="0" rIns="0" bIns="0" rtlCol="0" anchor="t">
            <a:spAutoFit/>
          </a:bodyPr>
          <a:lstStyle/>
          <a:p>
            <a:pPr algn="ctr">
              <a:buSzPct val="100000"/>
              <a:buFont typeface="Trebuchet MS" panose="020B0603020202020204" pitchFamily="34" charset="0"/>
              <a:buChar char="​"/>
            </a:pPr>
            <a:r>
              <a:rPr lang="en-AU" sz="1600" b="1" dirty="0">
                <a:solidFill>
                  <a:srgbClr val="29BA74"/>
                </a:solidFill>
                <a:latin typeface="Trebuchet MS" panose="020B0603020202020204" pitchFamily="34" charset="0"/>
                <a:sym typeface="Trebuchet MS" panose="020B0603020202020204" pitchFamily="34" charset="0"/>
              </a:rPr>
              <a:t>Societal and geo-political </a:t>
            </a:r>
            <a:r>
              <a:rPr lang="en-AU" sz="1600" b="1" dirty="0" smtClean="0">
                <a:solidFill>
                  <a:srgbClr val="29BA74"/>
                </a:solidFill>
                <a:latin typeface="Trebuchet MS" panose="020B0603020202020204" pitchFamily="34" charset="0"/>
                <a:sym typeface="Trebuchet MS" panose="020B0603020202020204" pitchFamily="34" charset="0"/>
              </a:rPr>
              <a:t>shifts</a:t>
            </a:r>
            <a:endParaRPr lang="en-AU" sz="1200" dirty="0">
              <a:solidFill>
                <a:srgbClr val="575757"/>
              </a:solidFill>
              <a:latin typeface="Calibri" panose="020F0502020204030204" pitchFamily="34" charset="0"/>
            </a:endParaRPr>
          </a:p>
        </p:txBody>
      </p:sp>
      <p:sp>
        <p:nvSpPr>
          <p:cNvPr id="64" name="TextBox 63"/>
          <p:cNvSpPr txBox="1"/>
          <p:nvPr/>
        </p:nvSpPr>
        <p:spPr>
          <a:xfrm>
            <a:off x="6428334" y="3807678"/>
            <a:ext cx="2359521" cy="1661993"/>
          </a:xfrm>
          <a:prstGeom prst="rect">
            <a:avLst/>
          </a:prstGeom>
          <a:noFill/>
        </p:spPr>
        <p:txBody>
          <a:bodyPr wrap="square" lIns="0" tIns="0" rIns="0" bIns="0" rtlCol="0" anchor="t">
            <a:spAutoFit/>
          </a:bodyPr>
          <a:lstStyle/>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Ageing population </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Rise of global tech giants</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rPr>
              <a:t>Increasing focus on risk and security</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rPr>
              <a:t>Growth of major Asian economies</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rPr>
              <a:t>Migration continues to drive population growth</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rPr>
              <a:t>Growing inequality</a:t>
            </a:r>
            <a:endParaRPr lang="en-AU" sz="1200" dirty="0">
              <a:solidFill>
                <a:srgbClr val="575757"/>
              </a:solidFill>
              <a:latin typeface="Calibri" panose="020F0502020204030204" pitchFamily="34" charset="0"/>
            </a:endParaRPr>
          </a:p>
        </p:txBody>
      </p:sp>
      <p:grpSp>
        <p:nvGrpSpPr>
          <p:cNvPr id="34" name="Group 33"/>
          <p:cNvGrpSpPr>
            <a:grpSpLocks noChangeAspect="1"/>
          </p:cNvGrpSpPr>
          <p:nvPr/>
        </p:nvGrpSpPr>
        <p:grpSpPr>
          <a:xfrm>
            <a:off x="1187858" y="1912344"/>
            <a:ext cx="1073632" cy="1073632"/>
            <a:chOff x="4234656" y="2600325"/>
            <a:chExt cx="1657350" cy="1657350"/>
          </a:xfrm>
        </p:grpSpPr>
        <p:sp>
          <p:nvSpPr>
            <p:cNvPr id="35" name="AutoShape 3"/>
            <p:cNvSpPr>
              <a:spLocks noChangeAspect="1" noChangeArrowheads="1" noTextEdit="1"/>
            </p:cNvSpPr>
            <p:nvPr/>
          </p:nvSpPr>
          <p:spPr bwMode="auto">
            <a:xfrm>
              <a:off x="4234656" y="26003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706" tIns="58853" rIns="117706" bIns="58853" numCol="1" anchor="t" anchorCtr="0" compatLnSpc="1">
              <a:prstTxWarp prst="textNoShape">
                <a:avLst/>
              </a:prstTxWarp>
            </a:bodyPr>
            <a:lstStyle/>
            <a:p>
              <a:pPr algn="ctr"/>
              <a:endParaRPr lang="en-AU" sz="2317" dirty="0"/>
            </a:p>
          </p:txBody>
        </p:sp>
        <p:grpSp>
          <p:nvGrpSpPr>
            <p:cNvPr id="36" name="Group 35"/>
            <p:cNvGrpSpPr/>
            <p:nvPr/>
          </p:nvGrpSpPr>
          <p:grpSpPr>
            <a:xfrm>
              <a:off x="4404519" y="2772126"/>
              <a:ext cx="1316038" cy="1315687"/>
              <a:chOff x="4404519" y="2772126"/>
              <a:chExt cx="1316038" cy="1315687"/>
            </a:xfrm>
          </p:grpSpPr>
          <p:sp>
            <p:nvSpPr>
              <p:cNvPr id="37" name="Freeform 36"/>
              <p:cNvSpPr>
                <a:spLocks/>
              </p:cNvSpPr>
              <p:nvPr/>
            </p:nvSpPr>
            <p:spPr bwMode="auto">
              <a:xfrm>
                <a:off x="4404519" y="2772126"/>
                <a:ext cx="1316038" cy="1082324"/>
              </a:xfrm>
              <a:custGeom>
                <a:avLst/>
                <a:gdLst>
                  <a:gd name="connsiteX0" fmla="*/ 589643 w 1316038"/>
                  <a:gd name="connsiteY0" fmla="*/ 764824 h 1082324"/>
                  <a:gd name="connsiteX1" fmla="*/ 631400 w 1316038"/>
                  <a:gd name="connsiteY1" fmla="*/ 875697 h 1082324"/>
                  <a:gd name="connsiteX2" fmla="*/ 635000 w 1316038"/>
                  <a:gd name="connsiteY2" fmla="*/ 880737 h 1082324"/>
                  <a:gd name="connsiteX3" fmla="*/ 554365 w 1316038"/>
                  <a:gd name="connsiteY3" fmla="*/ 968571 h 1082324"/>
                  <a:gd name="connsiteX4" fmla="*/ 233986 w 1316038"/>
                  <a:gd name="connsiteY4" fmla="*/ 1082324 h 1082324"/>
                  <a:gd name="connsiteX5" fmla="*/ 47517 w 1316038"/>
                  <a:gd name="connsiteY5" fmla="*/ 1082324 h 1082324"/>
                  <a:gd name="connsiteX6" fmla="*/ 0 w 1316038"/>
                  <a:gd name="connsiteY6" fmla="*/ 1033367 h 1082324"/>
                  <a:gd name="connsiteX7" fmla="*/ 47517 w 1316038"/>
                  <a:gd name="connsiteY7" fmla="*/ 984410 h 1082324"/>
                  <a:gd name="connsiteX8" fmla="*/ 233986 w 1316038"/>
                  <a:gd name="connsiteY8" fmla="*/ 984410 h 1082324"/>
                  <a:gd name="connsiteX9" fmla="*/ 494609 w 1316038"/>
                  <a:gd name="connsiteY9" fmla="*/ 892256 h 1082324"/>
                  <a:gd name="connsiteX10" fmla="*/ 589643 w 1316038"/>
                  <a:gd name="connsiteY10" fmla="*/ 764824 h 1082324"/>
                  <a:gd name="connsiteX11" fmla="*/ 1032056 w 1316038"/>
                  <a:gd name="connsiteY11" fmla="*/ 11 h 1082324"/>
                  <a:gd name="connsiteX12" fmla="*/ 1065767 w 1316038"/>
                  <a:gd name="connsiteY12" fmla="*/ 13586 h 1082324"/>
                  <a:gd name="connsiteX13" fmla="*/ 1301655 w 1316038"/>
                  <a:gd name="connsiteY13" fmla="*/ 245172 h 1082324"/>
                  <a:gd name="connsiteX14" fmla="*/ 1301655 w 1316038"/>
                  <a:gd name="connsiteY14" fmla="*/ 245891 h 1082324"/>
                  <a:gd name="connsiteX15" fmla="*/ 1303812 w 1316038"/>
                  <a:gd name="connsiteY15" fmla="*/ 248049 h 1082324"/>
                  <a:gd name="connsiteX16" fmla="*/ 1305251 w 1316038"/>
                  <a:gd name="connsiteY16" fmla="*/ 249487 h 1082324"/>
                  <a:gd name="connsiteX17" fmla="*/ 1306689 w 1316038"/>
                  <a:gd name="connsiteY17" fmla="*/ 251645 h 1082324"/>
                  <a:gd name="connsiteX18" fmla="*/ 1307408 w 1316038"/>
                  <a:gd name="connsiteY18" fmla="*/ 253083 h 1082324"/>
                  <a:gd name="connsiteX19" fmla="*/ 1309566 w 1316038"/>
                  <a:gd name="connsiteY19" fmla="*/ 256680 h 1082324"/>
                  <a:gd name="connsiteX20" fmla="*/ 1310285 w 1316038"/>
                  <a:gd name="connsiteY20" fmla="*/ 257399 h 1082324"/>
                  <a:gd name="connsiteX21" fmla="*/ 1316038 w 1316038"/>
                  <a:gd name="connsiteY21" fmla="*/ 281133 h 1082324"/>
                  <a:gd name="connsiteX22" fmla="*/ 1310285 w 1316038"/>
                  <a:gd name="connsiteY22" fmla="*/ 304147 h 1082324"/>
                  <a:gd name="connsiteX23" fmla="*/ 1309566 w 1316038"/>
                  <a:gd name="connsiteY23" fmla="*/ 305586 h 1082324"/>
                  <a:gd name="connsiteX24" fmla="*/ 1307408 w 1316038"/>
                  <a:gd name="connsiteY24" fmla="*/ 308463 h 1082324"/>
                  <a:gd name="connsiteX25" fmla="*/ 1306689 w 1316038"/>
                  <a:gd name="connsiteY25" fmla="*/ 309901 h 1082324"/>
                  <a:gd name="connsiteX26" fmla="*/ 1305251 w 1316038"/>
                  <a:gd name="connsiteY26" fmla="*/ 312059 h 1082324"/>
                  <a:gd name="connsiteX27" fmla="*/ 1303812 w 1316038"/>
                  <a:gd name="connsiteY27" fmla="*/ 313497 h 1082324"/>
                  <a:gd name="connsiteX28" fmla="*/ 1301655 w 1316038"/>
                  <a:gd name="connsiteY28" fmla="*/ 315655 h 1082324"/>
                  <a:gd name="connsiteX29" fmla="*/ 1301655 w 1316038"/>
                  <a:gd name="connsiteY29" fmla="*/ 316374 h 1082324"/>
                  <a:gd name="connsiteX30" fmla="*/ 1065767 w 1316038"/>
                  <a:gd name="connsiteY30" fmla="*/ 547960 h 1082324"/>
                  <a:gd name="connsiteX31" fmla="*/ 1032685 w 1316038"/>
                  <a:gd name="connsiteY31" fmla="*/ 561625 h 1082324"/>
                  <a:gd name="connsiteX32" fmla="*/ 998884 w 1316038"/>
                  <a:gd name="connsiteY32" fmla="*/ 546521 h 1082324"/>
                  <a:gd name="connsiteX33" fmla="*/ 1000323 w 1316038"/>
                  <a:gd name="connsiteY33" fmla="*/ 477477 h 1082324"/>
                  <a:gd name="connsiteX34" fmla="*/ 1150629 w 1316038"/>
                  <a:gd name="connsiteY34" fmla="*/ 330039 h 1082324"/>
                  <a:gd name="connsiteX35" fmla="*/ 1067205 w 1316038"/>
                  <a:gd name="connsiteY35" fmla="*/ 330039 h 1082324"/>
                  <a:gd name="connsiteX36" fmla="*/ 852174 w 1316038"/>
                  <a:gd name="connsiteY36" fmla="*/ 391172 h 1082324"/>
                  <a:gd name="connsiteX37" fmla="*/ 722723 w 1316038"/>
                  <a:gd name="connsiteY37" fmla="*/ 547241 h 1082324"/>
                  <a:gd name="connsiteX38" fmla="*/ 673100 w 1316038"/>
                  <a:gd name="connsiteY38" fmla="*/ 432886 h 1082324"/>
                  <a:gd name="connsiteX39" fmla="*/ 801832 w 1316038"/>
                  <a:gd name="connsiteY39" fmla="*/ 307743 h 1082324"/>
                  <a:gd name="connsiteX40" fmla="*/ 1067205 w 1316038"/>
                  <a:gd name="connsiteY40" fmla="*/ 232226 h 1082324"/>
                  <a:gd name="connsiteX41" fmla="*/ 1150629 w 1316038"/>
                  <a:gd name="connsiteY41" fmla="*/ 232226 h 1082324"/>
                  <a:gd name="connsiteX42" fmla="*/ 1000323 w 1316038"/>
                  <a:gd name="connsiteY42" fmla="*/ 84069 h 1082324"/>
                  <a:gd name="connsiteX43" fmla="*/ 998884 w 1316038"/>
                  <a:gd name="connsiteY43" fmla="*/ 15025 h 1082324"/>
                  <a:gd name="connsiteX44" fmla="*/ 1032056 w 1316038"/>
                  <a:gd name="connsiteY44" fmla="*/ 11 h 10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16038" h="1082324">
                    <a:moveTo>
                      <a:pt x="589643" y="764824"/>
                    </a:moveTo>
                    <a:cubicBezTo>
                      <a:pt x="598283" y="803702"/>
                      <a:pt x="611962" y="841139"/>
                      <a:pt x="631400" y="875697"/>
                    </a:cubicBezTo>
                    <a:cubicBezTo>
                      <a:pt x="632840" y="877137"/>
                      <a:pt x="633560" y="879297"/>
                      <a:pt x="635000" y="880737"/>
                    </a:cubicBezTo>
                    <a:cubicBezTo>
                      <a:pt x="612682" y="913135"/>
                      <a:pt x="586043" y="941933"/>
                      <a:pt x="554365" y="968571"/>
                    </a:cubicBezTo>
                    <a:cubicBezTo>
                      <a:pt x="465811" y="1042007"/>
                      <a:pt x="352058" y="1082324"/>
                      <a:pt x="233986" y="1082324"/>
                    </a:cubicBezTo>
                    <a:cubicBezTo>
                      <a:pt x="233986" y="1082324"/>
                      <a:pt x="233986" y="1082324"/>
                      <a:pt x="47517" y="1082324"/>
                    </a:cubicBezTo>
                    <a:cubicBezTo>
                      <a:pt x="21599" y="1082324"/>
                      <a:pt x="0" y="1060726"/>
                      <a:pt x="0" y="1033367"/>
                    </a:cubicBezTo>
                    <a:cubicBezTo>
                      <a:pt x="0" y="1006729"/>
                      <a:pt x="21599" y="984410"/>
                      <a:pt x="47517" y="984410"/>
                    </a:cubicBezTo>
                    <a:cubicBezTo>
                      <a:pt x="47517" y="984410"/>
                      <a:pt x="47517" y="984410"/>
                      <a:pt x="233986" y="984410"/>
                    </a:cubicBezTo>
                    <a:cubicBezTo>
                      <a:pt x="330459" y="984410"/>
                      <a:pt x="423334" y="952012"/>
                      <a:pt x="494609" y="892256"/>
                    </a:cubicBezTo>
                    <a:cubicBezTo>
                      <a:pt x="539246" y="855538"/>
                      <a:pt x="570924" y="813061"/>
                      <a:pt x="589643" y="764824"/>
                    </a:cubicBezTo>
                    <a:close/>
                    <a:moveTo>
                      <a:pt x="1032056" y="11"/>
                    </a:moveTo>
                    <a:cubicBezTo>
                      <a:pt x="1044192" y="-258"/>
                      <a:pt x="1056418" y="4237"/>
                      <a:pt x="1065767" y="13586"/>
                    </a:cubicBezTo>
                    <a:cubicBezTo>
                      <a:pt x="1065767" y="13586"/>
                      <a:pt x="1065767" y="13586"/>
                      <a:pt x="1301655" y="245172"/>
                    </a:cubicBezTo>
                    <a:cubicBezTo>
                      <a:pt x="1301655" y="245891"/>
                      <a:pt x="1301655" y="245891"/>
                      <a:pt x="1301655" y="245891"/>
                    </a:cubicBezTo>
                    <a:cubicBezTo>
                      <a:pt x="1302374" y="246611"/>
                      <a:pt x="1303093" y="247330"/>
                      <a:pt x="1303812" y="248049"/>
                    </a:cubicBezTo>
                    <a:cubicBezTo>
                      <a:pt x="1303812" y="248768"/>
                      <a:pt x="1304531" y="248768"/>
                      <a:pt x="1305251" y="249487"/>
                    </a:cubicBezTo>
                    <a:cubicBezTo>
                      <a:pt x="1305251" y="250207"/>
                      <a:pt x="1305970" y="250926"/>
                      <a:pt x="1306689" y="251645"/>
                    </a:cubicBezTo>
                    <a:cubicBezTo>
                      <a:pt x="1306689" y="252364"/>
                      <a:pt x="1307408" y="253083"/>
                      <a:pt x="1307408" y="253083"/>
                    </a:cubicBezTo>
                    <a:cubicBezTo>
                      <a:pt x="1308127" y="254522"/>
                      <a:pt x="1308847" y="255241"/>
                      <a:pt x="1309566" y="256680"/>
                    </a:cubicBezTo>
                    <a:cubicBezTo>
                      <a:pt x="1309566" y="256680"/>
                      <a:pt x="1310285" y="256680"/>
                      <a:pt x="1310285" y="257399"/>
                    </a:cubicBezTo>
                    <a:cubicBezTo>
                      <a:pt x="1313881" y="264591"/>
                      <a:pt x="1316038" y="272502"/>
                      <a:pt x="1316038" y="281133"/>
                    </a:cubicBezTo>
                    <a:cubicBezTo>
                      <a:pt x="1316038" y="289763"/>
                      <a:pt x="1313881" y="297675"/>
                      <a:pt x="1310285" y="304147"/>
                    </a:cubicBezTo>
                    <a:cubicBezTo>
                      <a:pt x="1310285" y="304867"/>
                      <a:pt x="1309566" y="304867"/>
                      <a:pt x="1309566" y="305586"/>
                    </a:cubicBezTo>
                    <a:cubicBezTo>
                      <a:pt x="1308847" y="306305"/>
                      <a:pt x="1308127" y="307743"/>
                      <a:pt x="1307408" y="308463"/>
                    </a:cubicBezTo>
                    <a:cubicBezTo>
                      <a:pt x="1307408" y="309182"/>
                      <a:pt x="1306689" y="309182"/>
                      <a:pt x="1306689" y="309901"/>
                    </a:cubicBezTo>
                    <a:cubicBezTo>
                      <a:pt x="1305970" y="310620"/>
                      <a:pt x="1305251" y="311340"/>
                      <a:pt x="1305251" y="312059"/>
                    </a:cubicBezTo>
                    <a:cubicBezTo>
                      <a:pt x="1304531" y="312778"/>
                      <a:pt x="1303812" y="313497"/>
                      <a:pt x="1303812" y="313497"/>
                    </a:cubicBezTo>
                    <a:cubicBezTo>
                      <a:pt x="1303093" y="314216"/>
                      <a:pt x="1302374" y="314936"/>
                      <a:pt x="1301655" y="315655"/>
                    </a:cubicBezTo>
                    <a:cubicBezTo>
                      <a:pt x="1301655" y="315655"/>
                      <a:pt x="1301655" y="316374"/>
                      <a:pt x="1301655" y="316374"/>
                    </a:cubicBezTo>
                    <a:cubicBezTo>
                      <a:pt x="1301655" y="316374"/>
                      <a:pt x="1301655" y="316374"/>
                      <a:pt x="1065767" y="547960"/>
                    </a:cubicBezTo>
                    <a:cubicBezTo>
                      <a:pt x="1056418" y="557310"/>
                      <a:pt x="1044911" y="561625"/>
                      <a:pt x="1032685" y="561625"/>
                    </a:cubicBezTo>
                    <a:cubicBezTo>
                      <a:pt x="1020459" y="561625"/>
                      <a:pt x="1008233" y="556590"/>
                      <a:pt x="998884" y="546521"/>
                    </a:cubicBezTo>
                    <a:cubicBezTo>
                      <a:pt x="980905" y="527103"/>
                      <a:pt x="981624" y="496177"/>
                      <a:pt x="1000323" y="477477"/>
                    </a:cubicBezTo>
                    <a:cubicBezTo>
                      <a:pt x="1000323" y="477477"/>
                      <a:pt x="1000323" y="477477"/>
                      <a:pt x="1150629" y="330039"/>
                    </a:cubicBezTo>
                    <a:cubicBezTo>
                      <a:pt x="1150629" y="330039"/>
                      <a:pt x="1150629" y="330039"/>
                      <a:pt x="1067205" y="330039"/>
                    </a:cubicBezTo>
                    <a:cubicBezTo>
                      <a:pt x="989535" y="330039"/>
                      <a:pt x="914741" y="350896"/>
                      <a:pt x="852174" y="391172"/>
                    </a:cubicBezTo>
                    <a:cubicBezTo>
                      <a:pt x="787448" y="432167"/>
                      <a:pt x="744298" y="483950"/>
                      <a:pt x="722723" y="547241"/>
                    </a:cubicBezTo>
                    <a:cubicBezTo>
                      <a:pt x="711935" y="506246"/>
                      <a:pt x="695395" y="468127"/>
                      <a:pt x="673100" y="432886"/>
                    </a:cubicBezTo>
                    <a:cubicBezTo>
                      <a:pt x="704744" y="384699"/>
                      <a:pt x="747894" y="342266"/>
                      <a:pt x="801832" y="307743"/>
                    </a:cubicBezTo>
                    <a:cubicBezTo>
                      <a:pt x="880221" y="258118"/>
                      <a:pt x="971556" y="232226"/>
                      <a:pt x="1067205" y="232226"/>
                    </a:cubicBezTo>
                    <a:cubicBezTo>
                      <a:pt x="1067205" y="232226"/>
                      <a:pt x="1067205" y="232226"/>
                      <a:pt x="1150629" y="232226"/>
                    </a:cubicBezTo>
                    <a:cubicBezTo>
                      <a:pt x="1150629" y="232226"/>
                      <a:pt x="1150629" y="232226"/>
                      <a:pt x="1000323" y="84069"/>
                    </a:cubicBezTo>
                    <a:cubicBezTo>
                      <a:pt x="981624" y="65370"/>
                      <a:pt x="980905" y="34443"/>
                      <a:pt x="998884" y="15025"/>
                    </a:cubicBezTo>
                    <a:cubicBezTo>
                      <a:pt x="1007874" y="5316"/>
                      <a:pt x="1019920" y="281"/>
                      <a:pt x="1032056" y="11"/>
                    </a:cubicBezTo>
                    <a:close/>
                  </a:path>
                </a:pathLst>
              </a:custGeom>
              <a:solidFill>
                <a:schemeClr val="accent1"/>
              </a:solidFill>
              <a:ln>
                <a:noFill/>
              </a:ln>
            </p:spPr>
            <p:txBody>
              <a:bodyPr vert="horz" wrap="square" lIns="117706" tIns="58853" rIns="117706" bIns="58853" numCol="1" anchor="t" anchorCtr="0" compatLnSpc="1">
                <a:prstTxWarp prst="textNoShape">
                  <a:avLst/>
                </a:prstTxWarp>
                <a:noAutofit/>
              </a:bodyPr>
              <a:lstStyle/>
              <a:p>
                <a:pPr algn="ctr"/>
                <a:endParaRPr lang="en-AU" sz="2317" dirty="0"/>
              </a:p>
            </p:txBody>
          </p:sp>
          <p:sp>
            <p:nvSpPr>
              <p:cNvPr id="38" name="Freeform 7"/>
              <p:cNvSpPr>
                <a:spLocks/>
              </p:cNvSpPr>
              <p:nvPr/>
            </p:nvSpPr>
            <p:spPr bwMode="auto">
              <a:xfrm>
                <a:off x="4404519" y="3005138"/>
                <a:ext cx="1316038" cy="1082675"/>
              </a:xfrm>
              <a:custGeom>
                <a:avLst/>
                <a:gdLst>
                  <a:gd name="T0" fmla="*/ 1820 w 1828"/>
                  <a:gd name="T1" fmla="*/ 1082 h 1505"/>
                  <a:gd name="T2" fmla="*/ 1819 w 1828"/>
                  <a:gd name="T3" fmla="*/ 1080 h 1505"/>
                  <a:gd name="T4" fmla="*/ 1816 w 1828"/>
                  <a:gd name="T5" fmla="*/ 1076 h 1505"/>
                  <a:gd name="T6" fmla="*/ 1815 w 1828"/>
                  <a:gd name="T7" fmla="*/ 1074 h 1505"/>
                  <a:gd name="T8" fmla="*/ 1813 w 1828"/>
                  <a:gd name="T9" fmla="*/ 1071 h 1505"/>
                  <a:gd name="T10" fmla="*/ 1811 w 1828"/>
                  <a:gd name="T11" fmla="*/ 1069 h 1505"/>
                  <a:gd name="T12" fmla="*/ 1808 w 1828"/>
                  <a:gd name="T13" fmla="*/ 1066 h 1505"/>
                  <a:gd name="T14" fmla="*/ 1808 w 1828"/>
                  <a:gd name="T15" fmla="*/ 1065 h 1505"/>
                  <a:gd name="T16" fmla="*/ 1480 w 1828"/>
                  <a:gd name="T17" fmla="*/ 743 h 1505"/>
                  <a:gd name="T18" fmla="*/ 1434 w 1828"/>
                  <a:gd name="T19" fmla="*/ 724 h 1505"/>
                  <a:gd name="T20" fmla="*/ 1387 w 1828"/>
                  <a:gd name="T21" fmla="*/ 745 h 1505"/>
                  <a:gd name="T22" fmla="*/ 1389 w 1828"/>
                  <a:gd name="T23" fmla="*/ 841 h 1505"/>
                  <a:gd name="T24" fmla="*/ 1598 w 1828"/>
                  <a:gd name="T25" fmla="*/ 1046 h 1505"/>
                  <a:gd name="T26" fmla="*/ 1482 w 1828"/>
                  <a:gd name="T27" fmla="*/ 1046 h 1505"/>
                  <a:gd name="T28" fmla="*/ 1183 w 1828"/>
                  <a:gd name="T29" fmla="*/ 961 h 1505"/>
                  <a:gd name="T30" fmla="*/ 980 w 1828"/>
                  <a:gd name="T31" fmla="*/ 602 h 1505"/>
                  <a:gd name="T32" fmla="*/ 980 w 1828"/>
                  <a:gd name="T33" fmla="*/ 591 h 1505"/>
                  <a:gd name="T34" fmla="*/ 908 w 1828"/>
                  <a:gd name="T35" fmla="*/ 322 h 1505"/>
                  <a:gd name="T36" fmla="*/ 770 w 1828"/>
                  <a:gd name="T37" fmla="*/ 158 h 1505"/>
                  <a:gd name="T38" fmla="*/ 325 w 1828"/>
                  <a:gd name="T39" fmla="*/ 0 h 1505"/>
                  <a:gd name="T40" fmla="*/ 66 w 1828"/>
                  <a:gd name="T41" fmla="*/ 0 h 1505"/>
                  <a:gd name="T42" fmla="*/ 0 w 1828"/>
                  <a:gd name="T43" fmla="*/ 68 h 1505"/>
                  <a:gd name="T44" fmla="*/ 66 w 1828"/>
                  <a:gd name="T45" fmla="*/ 136 h 1505"/>
                  <a:gd name="T46" fmla="*/ 325 w 1828"/>
                  <a:gd name="T47" fmla="*/ 136 h 1505"/>
                  <a:gd name="T48" fmla="*/ 687 w 1828"/>
                  <a:gd name="T49" fmla="*/ 264 h 1505"/>
                  <a:gd name="T50" fmla="*/ 848 w 1828"/>
                  <a:gd name="T51" fmla="*/ 591 h 1505"/>
                  <a:gd name="T52" fmla="*/ 848 w 1828"/>
                  <a:gd name="T53" fmla="*/ 602 h 1505"/>
                  <a:gd name="T54" fmla="*/ 908 w 1828"/>
                  <a:gd name="T55" fmla="*/ 860 h 1505"/>
                  <a:gd name="T56" fmla="*/ 1113 w 1828"/>
                  <a:gd name="T57" fmla="*/ 1077 h 1505"/>
                  <a:gd name="T58" fmla="*/ 1482 w 1828"/>
                  <a:gd name="T59" fmla="*/ 1182 h 1505"/>
                  <a:gd name="T60" fmla="*/ 1598 w 1828"/>
                  <a:gd name="T61" fmla="*/ 1182 h 1505"/>
                  <a:gd name="T62" fmla="*/ 1389 w 1828"/>
                  <a:gd name="T63" fmla="*/ 1388 h 1505"/>
                  <a:gd name="T64" fmla="*/ 1387 w 1828"/>
                  <a:gd name="T65" fmla="*/ 1484 h 1505"/>
                  <a:gd name="T66" fmla="*/ 1434 w 1828"/>
                  <a:gd name="T67" fmla="*/ 1505 h 1505"/>
                  <a:gd name="T68" fmla="*/ 1480 w 1828"/>
                  <a:gd name="T69" fmla="*/ 1486 h 1505"/>
                  <a:gd name="T70" fmla="*/ 1808 w 1828"/>
                  <a:gd name="T71" fmla="*/ 1164 h 1505"/>
                  <a:gd name="T72" fmla="*/ 1808 w 1828"/>
                  <a:gd name="T73" fmla="*/ 1163 h 1505"/>
                  <a:gd name="T74" fmla="*/ 1811 w 1828"/>
                  <a:gd name="T75" fmla="*/ 1160 h 1505"/>
                  <a:gd name="T76" fmla="*/ 1813 w 1828"/>
                  <a:gd name="T77" fmla="*/ 1158 h 1505"/>
                  <a:gd name="T78" fmla="*/ 1815 w 1828"/>
                  <a:gd name="T79" fmla="*/ 1155 h 1505"/>
                  <a:gd name="T80" fmla="*/ 1816 w 1828"/>
                  <a:gd name="T81" fmla="*/ 1153 h 1505"/>
                  <a:gd name="T82" fmla="*/ 1819 w 1828"/>
                  <a:gd name="T83" fmla="*/ 1148 h 1505"/>
                  <a:gd name="T84" fmla="*/ 1820 w 1828"/>
                  <a:gd name="T85" fmla="*/ 1147 h 1505"/>
                  <a:gd name="T86" fmla="*/ 1828 w 1828"/>
                  <a:gd name="T87" fmla="*/ 1114 h 1505"/>
                  <a:gd name="T88" fmla="*/ 1820 w 1828"/>
                  <a:gd name="T89" fmla="*/ 108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8" h="1505">
                    <a:moveTo>
                      <a:pt x="1820" y="1082"/>
                    </a:moveTo>
                    <a:cubicBezTo>
                      <a:pt x="1820" y="1081"/>
                      <a:pt x="1819" y="1081"/>
                      <a:pt x="1819" y="1080"/>
                    </a:cubicBezTo>
                    <a:cubicBezTo>
                      <a:pt x="1818" y="1079"/>
                      <a:pt x="1817" y="1077"/>
                      <a:pt x="1816" y="1076"/>
                    </a:cubicBezTo>
                    <a:cubicBezTo>
                      <a:pt x="1816" y="1075"/>
                      <a:pt x="1815" y="1075"/>
                      <a:pt x="1815" y="1074"/>
                    </a:cubicBezTo>
                    <a:cubicBezTo>
                      <a:pt x="1814" y="1073"/>
                      <a:pt x="1813" y="1072"/>
                      <a:pt x="1813" y="1071"/>
                    </a:cubicBezTo>
                    <a:cubicBezTo>
                      <a:pt x="1812" y="1070"/>
                      <a:pt x="1811" y="1069"/>
                      <a:pt x="1811" y="1069"/>
                    </a:cubicBezTo>
                    <a:cubicBezTo>
                      <a:pt x="1810" y="1068"/>
                      <a:pt x="1809" y="1067"/>
                      <a:pt x="1808" y="1066"/>
                    </a:cubicBezTo>
                    <a:cubicBezTo>
                      <a:pt x="1808" y="1066"/>
                      <a:pt x="1808" y="1065"/>
                      <a:pt x="1808" y="1065"/>
                    </a:cubicBezTo>
                    <a:cubicBezTo>
                      <a:pt x="1480" y="743"/>
                      <a:pt x="1480" y="743"/>
                      <a:pt x="1480" y="743"/>
                    </a:cubicBezTo>
                    <a:cubicBezTo>
                      <a:pt x="1467" y="730"/>
                      <a:pt x="1451" y="724"/>
                      <a:pt x="1434" y="724"/>
                    </a:cubicBezTo>
                    <a:cubicBezTo>
                      <a:pt x="1417" y="724"/>
                      <a:pt x="1400" y="731"/>
                      <a:pt x="1387" y="745"/>
                    </a:cubicBezTo>
                    <a:cubicBezTo>
                      <a:pt x="1362" y="772"/>
                      <a:pt x="1363" y="815"/>
                      <a:pt x="1389" y="841"/>
                    </a:cubicBezTo>
                    <a:cubicBezTo>
                      <a:pt x="1598" y="1046"/>
                      <a:pt x="1598" y="1046"/>
                      <a:pt x="1598" y="1046"/>
                    </a:cubicBezTo>
                    <a:cubicBezTo>
                      <a:pt x="1482" y="1046"/>
                      <a:pt x="1482" y="1046"/>
                      <a:pt x="1482" y="1046"/>
                    </a:cubicBezTo>
                    <a:cubicBezTo>
                      <a:pt x="1374" y="1046"/>
                      <a:pt x="1270" y="1017"/>
                      <a:pt x="1183" y="961"/>
                    </a:cubicBezTo>
                    <a:cubicBezTo>
                      <a:pt x="1048" y="876"/>
                      <a:pt x="980" y="755"/>
                      <a:pt x="980" y="602"/>
                    </a:cubicBezTo>
                    <a:cubicBezTo>
                      <a:pt x="980" y="598"/>
                      <a:pt x="980" y="595"/>
                      <a:pt x="980" y="591"/>
                    </a:cubicBezTo>
                    <a:cubicBezTo>
                      <a:pt x="978" y="493"/>
                      <a:pt x="954" y="403"/>
                      <a:pt x="908" y="322"/>
                    </a:cubicBezTo>
                    <a:cubicBezTo>
                      <a:pt x="874" y="261"/>
                      <a:pt x="828" y="206"/>
                      <a:pt x="770" y="158"/>
                    </a:cubicBezTo>
                    <a:cubicBezTo>
                      <a:pt x="647" y="56"/>
                      <a:pt x="489" y="0"/>
                      <a:pt x="325" y="0"/>
                    </a:cubicBezTo>
                    <a:cubicBezTo>
                      <a:pt x="66" y="0"/>
                      <a:pt x="66" y="0"/>
                      <a:pt x="66" y="0"/>
                    </a:cubicBezTo>
                    <a:cubicBezTo>
                      <a:pt x="30" y="0"/>
                      <a:pt x="0" y="30"/>
                      <a:pt x="0" y="68"/>
                    </a:cubicBezTo>
                    <a:cubicBezTo>
                      <a:pt x="0" y="105"/>
                      <a:pt x="30" y="136"/>
                      <a:pt x="66" y="136"/>
                    </a:cubicBezTo>
                    <a:cubicBezTo>
                      <a:pt x="325" y="136"/>
                      <a:pt x="325" y="136"/>
                      <a:pt x="325" y="136"/>
                    </a:cubicBezTo>
                    <a:cubicBezTo>
                      <a:pt x="459" y="136"/>
                      <a:pt x="588" y="181"/>
                      <a:pt x="687" y="264"/>
                    </a:cubicBezTo>
                    <a:cubicBezTo>
                      <a:pt x="791" y="350"/>
                      <a:pt x="845" y="460"/>
                      <a:pt x="848" y="591"/>
                    </a:cubicBezTo>
                    <a:cubicBezTo>
                      <a:pt x="848" y="595"/>
                      <a:pt x="848" y="598"/>
                      <a:pt x="848" y="602"/>
                    </a:cubicBezTo>
                    <a:cubicBezTo>
                      <a:pt x="848" y="697"/>
                      <a:pt x="869" y="783"/>
                      <a:pt x="908" y="860"/>
                    </a:cubicBezTo>
                    <a:cubicBezTo>
                      <a:pt x="953" y="945"/>
                      <a:pt x="1022" y="1019"/>
                      <a:pt x="1113" y="1077"/>
                    </a:cubicBezTo>
                    <a:cubicBezTo>
                      <a:pt x="1222" y="1146"/>
                      <a:pt x="1349" y="1182"/>
                      <a:pt x="1482" y="1182"/>
                    </a:cubicBezTo>
                    <a:cubicBezTo>
                      <a:pt x="1598" y="1182"/>
                      <a:pt x="1598" y="1182"/>
                      <a:pt x="1598" y="1182"/>
                    </a:cubicBezTo>
                    <a:cubicBezTo>
                      <a:pt x="1389" y="1388"/>
                      <a:pt x="1389" y="1388"/>
                      <a:pt x="1389" y="1388"/>
                    </a:cubicBezTo>
                    <a:cubicBezTo>
                      <a:pt x="1363" y="1414"/>
                      <a:pt x="1362" y="1457"/>
                      <a:pt x="1387" y="1484"/>
                    </a:cubicBezTo>
                    <a:cubicBezTo>
                      <a:pt x="1400" y="1498"/>
                      <a:pt x="1417" y="1505"/>
                      <a:pt x="1434" y="1505"/>
                    </a:cubicBezTo>
                    <a:cubicBezTo>
                      <a:pt x="1451" y="1505"/>
                      <a:pt x="1467" y="1499"/>
                      <a:pt x="1480" y="1486"/>
                    </a:cubicBezTo>
                    <a:cubicBezTo>
                      <a:pt x="1808" y="1164"/>
                      <a:pt x="1808" y="1164"/>
                      <a:pt x="1808" y="1164"/>
                    </a:cubicBezTo>
                    <a:cubicBezTo>
                      <a:pt x="1808" y="1163"/>
                      <a:pt x="1808" y="1163"/>
                      <a:pt x="1808" y="1163"/>
                    </a:cubicBezTo>
                    <a:cubicBezTo>
                      <a:pt x="1809" y="1162"/>
                      <a:pt x="1810" y="1161"/>
                      <a:pt x="1811" y="1160"/>
                    </a:cubicBezTo>
                    <a:cubicBezTo>
                      <a:pt x="1811" y="1159"/>
                      <a:pt x="1812" y="1159"/>
                      <a:pt x="1813" y="1158"/>
                    </a:cubicBezTo>
                    <a:cubicBezTo>
                      <a:pt x="1813" y="1157"/>
                      <a:pt x="1814" y="1156"/>
                      <a:pt x="1815" y="1155"/>
                    </a:cubicBezTo>
                    <a:cubicBezTo>
                      <a:pt x="1815" y="1154"/>
                      <a:pt x="1816" y="1153"/>
                      <a:pt x="1816" y="1153"/>
                    </a:cubicBezTo>
                    <a:cubicBezTo>
                      <a:pt x="1817" y="1151"/>
                      <a:pt x="1818" y="1150"/>
                      <a:pt x="1819" y="1148"/>
                    </a:cubicBezTo>
                    <a:cubicBezTo>
                      <a:pt x="1819" y="1148"/>
                      <a:pt x="1820" y="1148"/>
                      <a:pt x="1820" y="1147"/>
                    </a:cubicBezTo>
                    <a:cubicBezTo>
                      <a:pt x="1825" y="1137"/>
                      <a:pt x="1828" y="1126"/>
                      <a:pt x="1828" y="1114"/>
                    </a:cubicBezTo>
                    <a:cubicBezTo>
                      <a:pt x="1828" y="1102"/>
                      <a:pt x="1825" y="1091"/>
                      <a:pt x="1820" y="1082"/>
                    </a:cubicBezTo>
                    <a:close/>
                  </a:path>
                </a:pathLst>
              </a:custGeom>
              <a:solidFill>
                <a:schemeClr val="tx2"/>
              </a:solidFill>
              <a:ln>
                <a:noFill/>
              </a:ln>
            </p:spPr>
            <p:txBody>
              <a:bodyPr vert="horz" wrap="square" lIns="117706" tIns="58853" rIns="117706" bIns="58853" numCol="1" anchor="t" anchorCtr="0" compatLnSpc="1">
                <a:prstTxWarp prst="textNoShape">
                  <a:avLst/>
                </a:prstTxWarp>
              </a:bodyPr>
              <a:lstStyle/>
              <a:p>
                <a:pPr algn="ctr"/>
                <a:endParaRPr lang="en-AU" sz="2317" dirty="0"/>
              </a:p>
            </p:txBody>
          </p:sp>
        </p:grpSp>
      </p:grpSp>
      <p:sp>
        <p:nvSpPr>
          <p:cNvPr id="28" name="TextBox 27"/>
          <p:cNvSpPr txBox="1"/>
          <p:nvPr/>
        </p:nvSpPr>
        <p:spPr>
          <a:xfrm>
            <a:off x="513752" y="3310110"/>
            <a:ext cx="2421844" cy="246221"/>
          </a:xfrm>
          <a:prstGeom prst="rect">
            <a:avLst/>
          </a:prstGeom>
          <a:noFill/>
        </p:spPr>
        <p:txBody>
          <a:bodyPr wrap="square" lIns="0" tIns="0" rIns="0" bIns="0" rtlCol="0" anchor="t">
            <a:spAutoFit/>
          </a:bodyPr>
          <a:lstStyle/>
          <a:p>
            <a:pPr algn="ctr">
              <a:buSzPct val="100000"/>
              <a:buFont typeface="Trebuchet MS" panose="020B0603020202020204" pitchFamily="34" charset="0"/>
              <a:buChar char="​"/>
            </a:pPr>
            <a:r>
              <a:rPr lang="en-AU" sz="1600" b="1" dirty="0">
                <a:solidFill>
                  <a:srgbClr val="29BA74"/>
                </a:solidFill>
                <a:latin typeface="Trebuchet MS" panose="020B0603020202020204" pitchFamily="34" charset="0"/>
                <a:sym typeface="Trebuchet MS" panose="020B0603020202020204" pitchFamily="34" charset="0"/>
              </a:rPr>
              <a:t>Changing </a:t>
            </a:r>
            <a:r>
              <a:rPr lang="en-AU" sz="1600" b="1" dirty="0" smtClean="0">
                <a:solidFill>
                  <a:srgbClr val="29BA74"/>
                </a:solidFill>
                <a:latin typeface="Trebuchet MS" panose="020B0603020202020204" pitchFamily="34" charset="0"/>
                <a:sym typeface="Trebuchet MS" panose="020B0603020202020204" pitchFamily="34" charset="0"/>
              </a:rPr>
              <a:t>expectations</a:t>
            </a:r>
            <a:endParaRPr lang="en-AU" sz="1200" dirty="0">
              <a:solidFill>
                <a:srgbClr val="575757"/>
              </a:solidFill>
              <a:latin typeface="Trebuchet MS" panose="020B0603020202020204" pitchFamily="34" charset="0"/>
            </a:endParaRPr>
          </a:p>
        </p:txBody>
      </p:sp>
      <p:sp>
        <p:nvSpPr>
          <p:cNvPr id="62" name="TextBox 61"/>
          <p:cNvSpPr txBox="1"/>
          <p:nvPr/>
        </p:nvSpPr>
        <p:spPr>
          <a:xfrm>
            <a:off x="513752" y="3807678"/>
            <a:ext cx="2421844" cy="2585323"/>
          </a:xfrm>
          <a:prstGeom prst="rect">
            <a:avLst/>
          </a:prstGeom>
          <a:noFill/>
        </p:spPr>
        <p:txBody>
          <a:bodyPr wrap="square" lIns="0" tIns="0" rIns="0" bIns="0" rtlCol="0" anchor="t">
            <a:spAutoFit/>
          </a:bodyPr>
          <a:lstStyle/>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Fiscal pressure to do more with less</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Increasing citizen expectations</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Continued demand for digital government</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Growing distrust and demand for transparency</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Rise of new media</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Unclear role of government versus private sector and non-profit/philanthropy</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Increasing power of Millennials</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rPr>
              <a:t>Tailoring of services to local areas</a:t>
            </a:r>
            <a:endParaRPr lang="en-AU" sz="1200" dirty="0">
              <a:solidFill>
                <a:srgbClr val="575757"/>
              </a:solidFill>
            </a:endParaRPr>
          </a:p>
        </p:txBody>
      </p:sp>
      <p:grpSp>
        <p:nvGrpSpPr>
          <p:cNvPr id="22" name="Group 21"/>
          <p:cNvGrpSpPr>
            <a:grpSpLocks noChangeAspect="1"/>
          </p:cNvGrpSpPr>
          <p:nvPr/>
        </p:nvGrpSpPr>
        <p:grpSpPr>
          <a:xfrm>
            <a:off x="9935625" y="1912344"/>
            <a:ext cx="1072638" cy="1073632"/>
            <a:chOff x="5273799" y="2606040"/>
            <a:chExt cx="1644396" cy="1645920"/>
          </a:xfrm>
        </p:grpSpPr>
        <p:sp>
          <p:nvSpPr>
            <p:cNvPr id="23" name="AutoShape 23">
              <a:extLst>
                <a:ext uri="{FF2B5EF4-FFF2-40B4-BE49-F238E27FC236}">
                  <a16:creationId xmlns:a16="http://schemas.microsoft.com/office/drawing/2014/main" id="{AF998300-B40C-4A6D-A834-0A32B0DAAE3A}"/>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grpSp>
          <p:nvGrpSpPr>
            <p:cNvPr id="25" name="Group 24"/>
            <p:cNvGrpSpPr/>
            <p:nvPr/>
          </p:nvGrpSpPr>
          <p:grpSpPr>
            <a:xfrm>
              <a:off x="5618604" y="2747391"/>
              <a:ext cx="954786" cy="1333881"/>
              <a:chOff x="5618604" y="2747391"/>
              <a:chExt cx="954786" cy="1333881"/>
            </a:xfrm>
          </p:grpSpPr>
          <p:sp>
            <p:nvSpPr>
              <p:cNvPr id="27" name="Freeform 25">
                <a:extLst>
                  <a:ext uri="{FF2B5EF4-FFF2-40B4-BE49-F238E27FC236}">
                    <a16:creationId xmlns:a16="http://schemas.microsoft.com/office/drawing/2014/main" id="{442AEFCD-88EE-4854-89CC-99B8B697BD68}"/>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sp>
            <p:nvSpPr>
              <p:cNvPr id="29" name="Freeform 26">
                <a:extLst>
                  <a:ext uri="{FF2B5EF4-FFF2-40B4-BE49-F238E27FC236}">
                    <a16:creationId xmlns:a16="http://schemas.microsoft.com/office/drawing/2014/main" id="{3B3DE95F-D598-4E8D-A569-80D13E85E624}"/>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grpSp>
      </p:grpSp>
      <p:sp>
        <p:nvSpPr>
          <p:cNvPr id="20" name="TextBox 19"/>
          <p:cNvSpPr txBox="1"/>
          <p:nvPr/>
        </p:nvSpPr>
        <p:spPr>
          <a:xfrm>
            <a:off x="9265641" y="3310110"/>
            <a:ext cx="2412608" cy="246221"/>
          </a:xfrm>
          <a:prstGeom prst="rect">
            <a:avLst/>
          </a:prstGeom>
          <a:noFill/>
        </p:spPr>
        <p:txBody>
          <a:bodyPr wrap="square" lIns="0" tIns="0" rIns="0" bIns="0" rtlCol="0" anchor="t">
            <a:spAutoFit/>
          </a:bodyPr>
          <a:lstStyle/>
          <a:p>
            <a:pPr algn="ctr">
              <a:buSzPct val="100000"/>
              <a:buFont typeface="Trebuchet MS" panose="020B0603020202020204" pitchFamily="34" charset="0"/>
              <a:buChar char="​"/>
            </a:pPr>
            <a:r>
              <a:rPr lang="en-AU" sz="1600" b="1" dirty="0">
                <a:solidFill>
                  <a:srgbClr val="29BA74"/>
                </a:solidFill>
                <a:latin typeface="Trebuchet MS" panose="020B0603020202020204" pitchFamily="34" charset="0"/>
                <a:sym typeface="Trebuchet MS" panose="020B0603020202020204" pitchFamily="34" charset="0"/>
              </a:rPr>
              <a:t>Changing </a:t>
            </a:r>
            <a:r>
              <a:rPr lang="en-AU" sz="1600" b="1" dirty="0" smtClean="0">
                <a:solidFill>
                  <a:srgbClr val="29BA74"/>
                </a:solidFill>
                <a:latin typeface="Trebuchet MS" panose="020B0603020202020204" pitchFamily="34" charset="0"/>
                <a:sym typeface="Trebuchet MS" panose="020B0603020202020204" pitchFamily="34" charset="0"/>
              </a:rPr>
              <a:t>work</a:t>
            </a:r>
            <a:endParaRPr lang="en-AU" sz="1200" b="1" dirty="0">
              <a:solidFill>
                <a:srgbClr val="575757"/>
              </a:solidFill>
              <a:latin typeface="Trebuchet MS" panose="020B0603020202020204" pitchFamily="34" charset="0"/>
              <a:sym typeface="Trebuchet MS" panose="020B0603020202020204" pitchFamily="34" charset="0"/>
            </a:endParaRPr>
          </a:p>
        </p:txBody>
      </p:sp>
      <p:sp>
        <p:nvSpPr>
          <p:cNvPr id="65" name="TextBox 64"/>
          <p:cNvSpPr txBox="1"/>
          <p:nvPr/>
        </p:nvSpPr>
        <p:spPr>
          <a:xfrm>
            <a:off x="9265640" y="3807678"/>
            <a:ext cx="2412608" cy="3073149"/>
          </a:xfrm>
          <a:prstGeom prst="rect">
            <a:avLst/>
          </a:prstGeom>
          <a:noFill/>
        </p:spPr>
        <p:txBody>
          <a:bodyPr wrap="square" lIns="0" tIns="0" rIns="0" bIns="0" rtlCol="0" anchor="t">
            <a:spAutoFit/>
          </a:bodyPr>
          <a:lstStyle/>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Workforce shifting to new skillsets</a:t>
            </a: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More demand for flexible working</a:t>
            </a:r>
            <a:endParaRPr lang="en-AU" sz="1200" dirty="0" smtClean="0">
              <a:solidFill>
                <a:srgbClr val="575757"/>
              </a:solidFill>
              <a:latin typeface="Calibri" panose="020F0502020204030204" pitchFamily="34" charset="0"/>
            </a:endParaRPr>
          </a:p>
          <a:p>
            <a:pPr marL="258614" lvl="1" indent="-172410">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Increasingly multi-generational workforces </a:t>
            </a:r>
          </a:p>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rPr>
              <a:t>More collaborative, iterative work approaches</a:t>
            </a:r>
          </a:p>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rPr>
              <a:t>Adoption of human-centred design</a:t>
            </a:r>
          </a:p>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rPr>
              <a:t>Shift from vertical product siloes to horizontal platforms</a:t>
            </a:r>
          </a:p>
          <a:p>
            <a:pPr marL="86204" lvl="1">
              <a:lnSpc>
                <a:spcPct val="90000"/>
              </a:lnSpc>
              <a:spcAft>
                <a:spcPts val="479"/>
              </a:spcAft>
              <a:buClr>
                <a:schemeClr val="tx2">
                  <a:lumMod val="100000"/>
                </a:schemeClr>
              </a:buClr>
              <a:buSzPct val="100000"/>
            </a:pPr>
            <a:endParaRPr lang="en-AU" sz="1200" dirty="0" smtClean="0">
              <a:solidFill>
                <a:srgbClr val="575757"/>
              </a:solidFill>
              <a:latin typeface="Trebuchet MS" panose="020B0603020202020204" pitchFamily="34" charset="0"/>
            </a:endParaRPr>
          </a:p>
          <a:p>
            <a:pPr>
              <a:lnSpc>
                <a:spcPct val="90000"/>
              </a:lnSpc>
              <a:spcAft>
                <a:spcPts val="479"/>
              </a:spcAft>
            </a:pPr>
            <a:endParaRPr lang="en-AU" sz="1200" b="1" dirty="0" smtClean="0">
              <a:solidFill>
                <a:srgbClr val="575757"/>
              </a:solidFill>
              <a:sym typeface="Trebuchet MS" panose="020B0603020202020204" pitchFamily="34" charset="0"/>
            </a:endParaRPr>
          </a:p>
          <a:p>
            <a:pPr>
              <a:lnSpc>
                <a:spcPct val="90000"/>
              </a:lnSpc>
              <a:spcAft>
                <a:spcPts val="479"/>
              </a:spcAft>
            </a:pPr>
            <a:endParaRPr lang="en-AU" sz="1200" b="1" dirty="0" smtClean="0">
              <a:solidFill>
                <a:srgbClr val="575757"/>
              </a:solidFill>
              <a:latin typeface="Trebuchet MS" panose="020B0603020202020204" pitchFamily="34" charset="0"/>
              <a:sym typeface="Trebuchet MS" panose="020B0603020202020204" pitchFamily="34" charset="0"/>
            </a:endParaRPr>
          </a:p>
          <a:p>
            <a:pPr>
              <a:lnSpc>
                <a:spcPct val="90000"/>
              </a:lnSpc>
              <a:spcAft>
                <a:spcPts val="479"/>
              </a:spcAft>
            </a:pPr>
            <a:endParaRPr lang="en-AU" sz="1200" b="1" dirty="0">
              <a:solidFill>
                <a:srgbClr val="575757"/>
              </a:solidFill>
              <a:latin typeface="Trebuchet MS" panose="020B0603020202020204" pitchFamily="34" charset="0"/>
              <a:sym typeface="Trebuchet MS" panose="020B0603020202020204" pitchFamily="34" charset="0"/>
            </a:endParaRPr>
          </a:p>
        </p:txBody>
      </p:sp>
      <p:grpSp>
        <p:nvGrpSpPr>
          <p:cNvPr id="39" name="bcgIcons_Network">
            <a:extLst>
              <a:ext uri="{FF2B5EF4-FFF2-40B4-BE49-F238E27FC236}">
                <a16:creationId xmlns:a16="http://schemas.microsoft.com/office/drawing/2014/main" id="{1552B4E7-8819-4A5B-BAA2-B1CF810393A7}"/>
              </a:ext>
            </a:extLst>
          </p:cNvPr>
          <p:cNvGrpSpPr>
            <a:grpSpLocks noChangeAspect="1"/>
          </p:cNvGrpSpPr>
          <p:nvPr/>
        </p:nvGrpSpPr>
        <p:grpSpPr bwMode="auto">
          <a:xfrm>
            <a:off x="4145646" y="1912344"/>
            <a:ext cx="1072638" cy="1073632"/>
            <a:chOff x="1682" y="0"/>
            <a:chExt cx="4316" cy="4320"/>
          </a:xfrm>
        </p:grpSpPr>
        <p:sp>
          <p:nvSpPr>
            <p:cNvPr id="40" name="AutoShape 24">
              <a:extLst>
                <a:ext uri="{FF2B5EF4-FFF2-40B4-BE49-F238E27FC236}">
                  <a16:creationId xmlns:a16="http://schemas.microsoft.com/office/drawing/2014/main" id="{F3249088-1FEF-4F4D-B4DD-F2FB6793247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sp>
          <p:nvSpPr>
            <p:cNvPr id="41" name="Freeform 26">
              <a:extLst>
                <a:ext uri="{FF2B5EF4-FFF2-40B4-BE49-F238E27FC236}">
                  <a16:creationId xmlns:a16="http://schemas.microsoft.com/office/drawing/2014/main" id="{91F0DE8E-7721-4BF8-9C4E-7069412A86EB}"/>
                </a:ext>
              </a:extLst>
            </p:cNvPr>
            <p:cNvSpPr>
              <a:spLocks noEditPoints="1"/>
            </p:cNvSpPr>
            <p:nvPr/>
          </p:nvSpPr>
          <p:spPr bwMode="auto">
            <a:xfrm>
              <a:off x="2527" y="626"/>
              <a:ext cx="2630" cy="3068"/>
            </a:xfrm>
            <a:custGeom>
              <a:avLst/>
              <a:gdLst>
                <a:gd name="T0" fmla="*/ 1189 w 2630"/>
                <a:gd name="T1" fmla="*/ 1962 h 3068"/>
                <a:gd name="T2" fmla="*/ 880 w 2630"/>
                <a:gd name="T3" fmla="*/ 1783 h 3068"/>
                <a:gd name="T4" fmla="*/ 880 w 2630"/>
                <a:gd name="T5" fmla="*/ 1427 h 3068"/>
                <a:gd name="T6" fmla="*/ 1189 w 2630"/>
                <a:gd name="T7" fmla="*/ 1605 h 3068"/>
                <a:gd name="T8" fmla="*/ 1189 w 2630"/>
                <a:gd name="T9" fmla="*/ 1962 h 3068"/>
                <a:gd name="T10" fmla="*/ 1313 w 2630"/>
                <a:gd name="T11" fmla="*/ 1392 h 3068"/>
                <a:gd name="T12" fmla="*/ 1622 w 2630"/>
                <a:gd name="T13" fmla="*/ 1213 h 3068"/>
                <a:gd name="T14" fmla="*/ 1313 w 2630"/>
                <a:gd name="T15" fmla="*/ 1035 h 3068"/>
                <a:gd name="T16" fmla="*/ 1004 w 2630"/>
                <a:gd name="T17" fmla="*/ 1213 h 3068"/>
                <a:gd name="T18" fmla="*/ 1313 w 2630"/>
                <a:gd name="T19" fmla="*/ 1392 h 3068"/>
                <a:gd name="T20" fmla="*/ 1437 w 2630"/>
                <a:gd name="T21" fmla="*/ 1605 h 3068"/>
                <a:gd name="T22" fmla="*/ 1437 w 2630"/>
                <a:gd name="T23" fmla="*/ 1962 h 3068"/>
                <a:gd name="T24" fmla="*/ 1746 w 2630"/>
                <a:gd name="T25" fmla="*/ 1783 h 3068"/>
                <a:gd name="T26" fmla="*/ 1746 w 2630"/>
                <a:gd name="T27" fmla="*/ 1427 h 3068"/>
                <a:gd name="T28" fmla="*/ 1437 w 2630"/>
                <a:gd name="T29" fmla="*/ 1605 h 3068"/>
                <a:gd name="T30" fmla="*/ 1313 w 2630"/>
                <a:gd name="T31" fmla="*/ 373 h 3068"/>
                <a:gd name="T32" fmla="*/ 1474 w 2630"/>
                <a:gd name="T33" fmla="*/ 280 h 3068"/>
                <a:gd name="T34" fmla="*/ 1474 w 2630"/>
                <a:gd name="T35" fmla="*/ 94 h 3068"/>
                <a:gd name="T36" fmla="*/ 1313 w 2630"/>
                <a:gd name="T37" fmla="*/ 0 h 3068"/>
                <a:gd name="T38" fmla="*/ 1152 w 2630"/>
                <a:gd name="T39" fmla="*/ 94 h 3068"/>
                <a:gd name="T40" fmla="*/ 1152 w 2630"/>
                <a:gd name="T41" fmla="*/ 280 h 3068"/>
                <a:gd name="T42" fmla="*/ 1313 w 2630"/>
                <a:gd name="T43" fmla="*/ 373 h 3068"/>
                <a:gd name="T44" fmla="*/ 1313 w 2630"/>
                <a:gd name="T45" fmla="*/ 3068 h 3068"/>
                <a:gd name="T46" fmla="*/ 1474 w 2630"/>
                <a:gd name="T47" fmla="*/ 2974 h 3068"/>
                <a:gd name="T48" fmla="*/ 1474 w 2630"/>
                <a:gd name="T49" fmla="*/ 2788 h 3068"/>
                <a:gd name="T50" fmla="*/ 1313 w 2630"/>
                <a:gd name="T51" fmla="*/ 2695 h 3068"/>
                <a:gd name="T52" fmla="*/ 1152 w 2630"/>
                <a:gd name="T53" fmla="*/ 2788 h 3068"/>
                <a:gd name="T54" fmla="*/ 1152 w 2630"/>
                <a:gd name="T55" fmla="*/ 2974 h 3068"/>
                <a:gd name="T56" fmla="*/ 1313 w 2630"/>
                <a:gd name="T57" fmla="*/ 3068 h 3068"/>
                <a:gd name="T58" fmla="*/ 2469 w 2630"/>
                <a:gd name="T59" fmla="*/ 2393 h 3068"/>
                <a:gd name="T60" fmla="*/ 2630 w 2630"/>
                <a:gd name="T61" fmla="*/ 2299 h 3068"/>
                <a:gd name="T62" fmla="*/ 2630 w 2630"/>
                <a:gd name="T63" fmla="*/ 2113 h 3068"/>
                <a:gd name="T64" fmla="*/ 2469 w 2630"/>
                <a:gd name="T65" fmla="*/ 2020 h 3068"/>
                <a:gd name="T66" fmla="*/ 2308 w 2630"/>
                <a:gd name="T67" fmla="*/ 2113 h 3068"/>
                <a:gd name="T68" fmla="*/ 2308 w 2630"/>
                <a:gd name="T69" fmla="*/ 2299 h 3068"/>
                <a:gd name="T70" fmla="*/ 2469 w 2630"/>
                <a:gd name="T71" fmla="*/ 2393 h 3068"/>
                <a:gd name="T72" fmla="*/ 2469 w 2630"/>
                <a:gd name="T73" fmla="*/ 1048 h 3068"/>
                <a:gd name="T74" fmla="*/ 2630 w 2630"/>
                <a:gd name="T75" fmla="*/ 955 h 3068"/>
                <a:gd name="T76" fmla="*/ 2630 w 2630"/>
                <a:gd name="T77" fmla="*/ 769 h 3068"/>
                <a:gd name="T78" fmla="*/ 2469 w 2630"/>
                <a:gd name="T79" fmla="*/ 675 h 3068"/>
                <a:gd name="T80" fmla="*/ 2308 w 2630"/>
                <a:gd name="T81" fmla="*/ 769 h 3068"/>
                <a:gd name="T82" fmla="*/ 2308 w 2630"/>
                <a:gd name="T83" fmla="*/ 955 h 3068"/>
                <a:gd name="T84" fmla="*/ 2469 w 2630"/>
                <a:gd name="T85" fmla="*/ 1048 h 3068"/>
                <a:gd name="T86" fmla="*/ 161 w 2630"/>
                <a:gd name="T87" fmla="*/ 2393 h 3068"/>
                <a:gd name="T88" fmla="*/ 322 w 2630"/>
                <a:gd name="T89" fmla="*/ 2299 h 3068"/>
                <a:gd name="T90" fmla="*/ 322 w 2630"/>
                <a:gd name="T91" fmla="*/ 2113 h 3068"/>
                <a:gd name="T92" fmla="*/ 161 w 2630"/>
                <a:gd name="T93" fmla="*/ 2020 h 3068"/>
                <a:gd name="T94" fmla="*/ 0 w 2630"/>
                <a:gd name="T95" fmla="*/ 2113 h 3068"/>
                <a:gd name="T96" fmla="*/ 0 w 2630"/>
                <a:gd name="T97" fmla="*/ 2299 h 3068"/>
                <a:gd name="T98" fmla="*/ 161 w 2630"/>
                <a:gd name="T99" fmla="*/ 2393 h 3068"/>
                <a:gd name="T100" fmla="*/ 161 w 2630"/>
                <a:gd name="T101" fmla="*/ 1048 h 3068"/>
                <a:gd name="T102" fmla="*/ 322 w 2630"/>
                <a:gd name="T103" fmla="*/ 955 h 3068"/>
                <a:gd name="T104" fmla="*/ 322 w 2630"/>
                <a:gd name="T105" fmla="*/ 769 h 3068"/>
                <a:gd name="T106" fmla="*/ 161 w 2630"/>
                <a:gd name="T107" fmla="*/ 675 h 3068"/>
                <a:gd name="T108" fmla="*/ 0 w 2630"/>
                <a:gd name="T109" fmla="*/ 769 h 3068"/>
                <a:gd name="T110" fmla="*/ 0 w 2630"/>
                <a:gd name="T111" fmla="*/ 955 h 3068"/>
                <a:gd name="T112" fmla="*/ 161 w 2630"/>
                <a:gd name="T113" fmla="*/ 1048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30" h="3068">
                  <a:moveTo>
                    <a:pt x="1189" y="1962"/>
                  </a:moveTo>
                  <a:lnTo>
                    <a:pt x="880" y="1783"/>
                  </a:lnTo>
                  <a:lnTo>
                    <a:pt x="880" y="1427"/>
                  </a:lnTo>
                  <a:lnTo>
                    <a:pt x="1189" y="1605"/>
                  </a:lnTo>
                  <a:lnTo>
                    <a:pt x="1189" y="1962"/>
                  </a:lnTo>
                  <a:close/>
                  <a:moveTo>
                    <a:pt x="1313" y="1392"/>
                  </a:moveTo>
                  <a:lnTo>
                    <a:pt x="1622" y="1213"/>
                  </a:lnTo>
                  <a:lnTo>
                    <a:pt x="1313" y="1035"/>
                  </a:lnTo>
                  <a:lnTo>
                    <a:pt x="1004" y="1213"/>
                  </a:lnTo>
                  <a:lnTo>
                    <a:pt x="1313" y="1392"/>
                  </a:lnTo>
                  <a:close/>
                  <a:moveTo>
                    <a:pt x="1437" y="1605"/>
                  </a:moveTo>
                  <a:lnTo>
                    <a:pt x="1437" y="1962"/>
                  </a:lnTo>
                  <a:lnTo>
                    <a:pt x="1746" y="1783"/>
                  </a:lnTo>
                  <a:lnTo>
                    <a:pt x="1746" y="1427"/>
                  </a:lnTo>
                  <a:lnTo>
                    <a:pt x="1437" y="1605"/>
                  </a:lnTo>
                  <a:close/>
                  <a:moveTo>
                    <a:pt x="1313" y="373"/>
                  </a:moveTo>
                  <a:lnTo>
                    <a:pt x="1474" y="280"/>
                  </a:lnTo>
                  <a:lnTo>
                    <a:pt x="1474" y="94"/>
                  </a:lnTo>
                  <a:lnTo>
                    <a:pt x="1313" y="0"/>
                  </a:lnTo>
                  <a:lnTo>
                    <a:pt x="1152" y="94"/>
                  </a:lnTo>
                  <a:lnTo>
                    <a:pt x="1152" y="280"/>
                  </a:lnTo>
                  <a:lnTo>
                    <a:pt x="1313" y="373"/>
                  </a:lnTo>
                  <a:close/>
                  <a:moveTo>
                    <a:pt x="1313" y="3068"/>
                  </a:moveTo>
                  <a:lnTo>
                    <a:pt x="1474" y="2974"/>
                  </a:lnTo>
                  <a:lnTo>
                    <a:pt x="1474" y="2788"/>
                  </a:lnTo>
                  <a:lnTo>
                    <a:pt x="1313" y="2695"/>
                  </a:lnTo>
                  <a:lnTo>
                    <a:pt x="1152" y="2788"/>
                  </a:lnTo>
                  <a:lnTo>
                    <a:pt x="1152" y="2974"/>
                  </a:lnTo>
                  <a:lnTo>
                    <a:pt x="1313" y="3068"/>
                  </a:lnTo>
                  <a:close/>
                  <a:moveTo>
                    <a:pt x="2469" y="2393"/>
                  </a:moveTo>
                  <a:lnTo>
                    <a:pt x="2630" y="2299"/>
                  </a:lnTo>
                  <a:lnTo>
                    <a:pt x="2630" y="2113"/>
                  </a:lnTo>
                  <a:lnTo>
                    <a:pt x="2469" y="2020"/>
                  </a:lnTo>
                  <a:lnTo>
                    <a:pt x="2308" y="2113"/>
                  </a:lnTo>
                  <a:lnTo>
                    <a:pt x="2308" y="2299"/>
                  </a:lnTo>
                  <a:lnTo>
                    <a:pt x="2469" y="2393"/>
                  </a:lnTo>
                  <a:close/>
                  <a:moveTo>
                    <a:pt x="2469" y="1048"/>
                  </a:moveTo>
                  <a:lnTo>
                    <a:pt x="2630" y="955"/>
                  </a:lnTo>
                  <a:lnTo>
                    <a:pt x="2630" y="769"/>
                  </a:lnTo>
                  <a:lnTo>
                    <a:pt x="2469" y="675"/>
                  </a:lnTo>
                  <a:lnTo>
                    <a:pt x="2308" y="769"/>
                  </a:lnTo>
                  <a:lnTo>
                    <a:pt x="2308" y="955"/>
                  </a:lnTo>
                  <a:lnTo>
                    <a:pt x="2469" y="1048"/>
                  </a:lnTo>
                  <a:close/>
                  <a:moveTo>
                    <a:pt x="161" y="2393"/>
                  </a:moveTo>
                  <a:lnTo>
                    <a:pt x="322" y="2299"/>
                  </a:lnTo>
                  <a:lnTo>
                    <a:pt x="322" y="2113"/>
                  </a:lnTo>
                  <a:lnTo>
                    <a:pt x="161" y="2020"/>
                  </a:lnTo>
                  <a:lnTo>
                    <a:pt x="0" y="2113"/>
                  </a:lnTo>
                  <a:lnTo>
                    <a:pt x="0" y="2299"/>
                  </a:lnTo>
                  <a:lnTo>
                    <a:pt x="161" y="2393"/>
                  </a:lnTo>
                  <a:close/>
                  <a:moveTo>
                    <a:pt x="161" y="1048"/>
                  </a:moveTo>
                  <a:lnTo>
                    <a:pt x="322" y="955"/>
                  </a:lnTo>
                  <a:lnTo>
                    <a:pt x="322" y="769"/>
                  </a:lnTo>
                  <a:lnTo>
                    <a:pt x="161" y="675"/>
                  </a:lnTo>
                  <a:lnTo>
                    <a:pt x="0" y="769"/>
                  </a:lnTo>
                  <a:lnTo>
                    <a:pt x="0" y="955"/>
                  </a:lnTo>
                  <a:lnTo>
                    <a:pt x="161" y="10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sp>
          <p:nvSpPr>
            <p:cNvPr id="42" name="Freeform 27">
              <a:extLst>
                <a:ext uri="{FF2B5EF4-FFF2-40B4-BE49-F238E27FC236}">
                  <a16:creationId xmlns:a16="http://schemas.microsoft.com/office/drawing/2014/main" id="{74172CEF-9D9E-4786-9D45-00CE9C9B98F9}"/>
                </a:ext>
              </a:extLst>
            </p:cNvPr>
            <p:cNvSpPr>
              <a:spLocks noEditPoints="1"/>
            </p:cNvSpPr>
            <p:nvPr/>
          </p:nvSpPr>
          <p:spPr bwMode="auto">
            <a:xfrm>
              <a:off x="2362" y="441"/>
              <a:ext cx="2960" cy="3437"/>
            </a:xfrm>
            <a:custGeom>
              <a:avLst/>
              <a:gdLst>
                <a:gd name="T0" fmla="*/ 1395 w 1580"/>
                <a:gd name="T1" fmla="*/ 753 h 1833"/>
                <a:gd name="T2" fmla="*/ 1569 w 1580"/>
                <a:gd name="T3" fmla="*/ 665 h 1833"/>
                <a:gd name="T4" fmla="*/ 1569 w 1580"/>
                <a:gd name="T5" fmla="*/ 452 h 1833"/>
                <a:gd name="T6" fmla="*/ 1243 w 1580"/>
                <a:gd name="T7" fmla="*/ 452 h 1833"/>
                <a:gd name="T8" fmla="*/ 1086 w 1580"/>
                <a:gd name="T9" fmla="*/ 720 h 1833"/>
                <a:gd name="T10" fmla="*/ 952 w 1580"/>
                <a:gd name="T11" fmla="*/ 305 h 1833"/>
                <a:gd name="T12" fmla="*/ 952 w 1580"/>
                <a:gd name="T13" fmla="*/ 92 h 1833"/>
                <a:gd name="T14" fmla="*/ 626 w 1580"/>
                <a:gd name="T15" fmla="*/ 92 h 1833"/>
                <a:gd name="T16" fmla="*/ 626 w 1580"/>
                <a:gd name="T17" fmla="*/ 305 h 1833"/>
                <a:gd name="T18" fmla="*/ 492 w 1580"/>
                <a:gd name="T19" fmla="*/ 720 h 1833"/>
                <a:gd name="T20" fmla="*/ 337 w 1580"/>
                <a:gd name="T21" fmla="*/ 452 h 1833"/>
                <a:gd name="T22" fmla="*/ 11 w 1580"/>
                <a:gd name="T23" fmla="*/ 452 h 1833"/>
                <a:gd name="T24" fmla="*/ 11 w 1580"/>
                <a:gd name="T25" fmla="*/ 665 h 1833"/>
                <a:gd name="T26" fmla="*/ 185 w 1580"/>
                <a:gd name="T27" fmla="*/ 753 h 1833"/>
                <a:gd name="T28" fmla="*/ 470 w 1580"/>
                <a:gd name="T29" fmla="*/ 1076 h 1833"/>
                <a:gd name="T30" fmla="*/ 163 w 1580"/>
                <a:gd name="T31" fmla="*/ 1081 h 1833"/>
                <a:gd name="T32" fmla="*/ 0 w 1580"/>
                <a:gd name="T33" fmla="*/ 1363 h 1833"/>
                <a:gd name="T34" fmla="*/ 174 w 1580"/>
                <a:gd name="T35" fmla="*/ 1473 h 1833"/>
                <a:gd name="T36" fmla="*/ 348 w 1580"/>
                <a:gd name="T37" fmla="*/ 1363 h 1833"/>
                <a:gd name="T38" fmla="*/ 767 w 1580"/>
                <a:gd name="T39" fmla="*/ 1272 h 1833"/>
                <a:gd name="T40" fmla="*/ 615 w 1580"/>
                <a:gd name="T41" fmla="*/ 1548 h 1833"/>
                <a:gd name="T42" fmla="*/ 778 w 1580"/>
                <a:gd name="T43" fmla="*/ 1830 h 1833"/>
                <a:gd name="T44" fmla="*/ 952 w 1580"/>
                <a:gd name="T45" fmla="*/ 1742 h 1833"/>
                <a:gd name="T46" fmla="*/ 952 w 1580"/>
                <a:gd name="T47" fmla="*/ 1529 h 1833"/>
                <a:gd name="T48" fmla="*/ 1086 w 1580"/>
                <a:gd name="T49" fmla="*/ 1114 h 1833"/>
                <a:gd name="T50" fmla="*/ 1243 w 1580"/>
                <a:gd name="T51" fmla="*/ 1382 h 1833"/>
                <a:gd name="T52" fmla="*/ 1417 w 1580"/>
                <a:gd name="T53" fmla="*/ 1470 h 1833"/>
                <a:gd name="T54" fmla="*/ 1580 w 1580"/>
                <a:gd name="T55" fmla="*/ 1188 h 1833"/>
                <a:gd name="T56" fmla="*/ 1395 w 1580"/>
                <a:gd name="T57" fmla="*/ 1081 h 1833"/>
                <a:gd name="T58" fmla="*/ 1108 w 1580"/>
                <a:gd name="T59" fmla="*/ 758 h 1833"/>
                <a:gd name="T60" fmla="*/ 789 w 1580"/>
                <a:gd name="T61" fmla="*/ 600 h 1833"/>
                <a:gd name="T62" fmla="*/ 1276 w 1580"/>
                <a:gd name="T63" fmla="*/ 483 h 1833"/>
                <a:gd name="T64" fmla="*/ 1536 w 1580"/>
                <a:gd name="T65" fmla="*/ 634 h 1833"/>
                <a:gd name="T66" fmla="*/ 1276 w 1580"/>
                <a:gd name="T67" fmla="*/ 483 h 1833"/>
                <a:gd name="T68" fmla="*/ 919 w 1580"/>
                <a:gd name="T69" fmla="*/ 123 h 1833"/>
                <a:gd name="T70" fmla="*/ 659 w 1580"/>
                <a:gd name="T71" fmla="*/ 274 h 1833"/>
                <a:gd name="T72" fmla="*/ 174 w 1580"/>
                <a:gd name="T73" fmla="*/ 709 h 1833"/>
                <a:gd name="T74" fmla="*/ 174 w 1580"/>
                <a:gd name="T75" fmla="*/ 408 h 1833"/>
                <a:gd name="T76" fmla="*/ 304 w 1580"/>
                <a:gd name="T77" fmla="*/ 1351 h 1833"/>
                <a:gd name="T78" fmla="*/ 44 w 1580"/>
                <a:gd name="T79" fmla="*/ 1200 h 1833"/>
                <a:gd name="T80" fmla="*/ 304 w 1580"/>
                <a:gd name="T81" fmla="*/ 1351 h 1833"/>
                <a:gd name="T82" fmla="*/ 767 w 1580"/>
                <a:gd name="T83" fmla="*/ 1222 h 1833"/>
                <a:gd name="T84" fmla="*/ 919 w 1580"/>
                <a:gd name="T85" fmla="*/ 1711 h 1833"/>
                <a:gd name="T86" fmla="*/ 659 w 1580"/>
                <a:gd name="T87" fmla="*/ 1560 h 1833"/>
                <a:gd name="T88" fmla="*/ 919 w 1580"/>
                <a:gd name="T89" fmla="*/ 1711 h 1833"/>
                <a:gd name="T90" fmla="*/ 1064 w 1580"/>
                <a:gd name="T91" fmla="*/ 784 h 1833"/>
                <a:gd name="T92" fmla="*/ 1276 w 1580"/>
                <a:gd name="T93" fmla="*/ 1200 h 1833"/>
                <a:gd name="T94" fmla="*/ 1536 w 1580"/>
                <a:gd name="T95" fmla="*/ 1351 h 1833"/>
                <a:gd name="T96" fmla="*/ 1276 w 1580"/>
                <a:gd name="T97" fmla="*/ 120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0" h="1833">
                  <a:moveTo>
                    <a:pt x="1108" y="758"/>
                  </a:moveTo>
                  <a:cubicBezTo>
                    <a:pt x="1254" y="672"/>
                    <a:pt x="1254" y="672"/>
                    <a:pt x="1254" y="672"/>
                  </a:cubicBezTo>
                  <a:cubicBezTo>
                    <a:pt x="1395" y="753"/>
                    <a:pt x="1395" y="753"/>
                    <a:pt x="1395" y="753"/>
                  </a:cubicBezTo>
                  <a:cubicBezTo>
                    <a:pt x="1399" y="755"/>
                    <a:pt x="1403" y="756"/>
                    <a:pt x="1406" y="756"/>
                  </a:cubicBezTo>
                  <a:cubicBezTo>
                    <a:pt x="1410" y="756"/>
                    <a:pt x="1414" y="755"/>
                    <a:pt x="1417" y="753"/>
                  </a:cubicBezTo>
                  <a:cubicBezTo>
                    <a:pt x="1569" y="665"/>
                    <a:pt x="1569" y="665"/>
                    <a:pt x="1569" y="665"/>
                  </a:cubicBezTo>
                  <a:cubicBezTo>
                    <a:pt x="1576" y="661"/>
                    <a:pt x="1580" y="654"/>
                    <a:pt x="1580" y="646"/>
                  </a:cubicBezTo>
                  <a:cubicBezTo>
                    <a:pt x="1580" y="471"/>
                    <a:pt x="1580" y="471"/>
                    <a:pt x="1580" y="471"/>
                  </a:cubicBezTo>
                  <a:cubicBezTo>
                    <a:pt x="1580" y="463"/>
                    <a:pt x="1576" y="456"/>
                    <a:pt x="1569" y="452"/>
                  </a:cubicBezTo>
                  <a:cubicBezTo>
                    <a:pt x="1417" y="364"/>
                    <a:pt x="1417" y="364"/>
                    <a:pt x="1417" y="364"/>
                  </a:cubicBezTo>
                  <a:cubicBezTo>
                    <a:pt x="1411" y="360"/>
                    <a:pt x="1402" y="360"/>
                    <a:pt x="1395" y="364"/>
                  </a:cubicBezTo>
                  <a:cubicBezTo>
                    <a:pt x="1243" y="452"/>
                    <a:pt x="1243" y="452"/>
                    <a:pt x="1243" y="452"/>
                  </a:cubicBezTo>
                  <a:cubicBezTo>
                    <a:pt x="1237" y="456"/>
                    <a:pt x="1232" y="463"/>
                    <a:pt x="1232" y="471"/>
                  </a:cubicBezTo>
                  <a:cubicBezTo>
                    <a:pt x="1232" y="634"/>
                    <a:pt x="1232" y="634"/>
                    <a:pt x="1232" y="634"/>
                  </a:cubicBezTo>
                  <a:cubicBezTo>
                    <a:pt x="1086" y="720"/>
                    <a:pt x="1086" y="720"/>
                    <a:pt x="1086" y="720"/>
                  </a:cubicBezTo>
                  <a:cubicBezTo>
                    <a:pt x="811" y="562"/>
                    <a:pt x="811" y="562"/>
                    <a:pt x="811" y="562"/>
                  </a:cubicBezTo>
                  <a:cubicBezTo>
                    <a:pt x="811" y="387"/>
                    <a:pt x="811" y="387"/>
                    <a:pt x="811" y="387"/>
                  </a:cubicBezTo>
                  <a:cubicBezTo>
                    <a:pt x="952" y="305"/>
                    <a:pt x="952" y="305"/>
                    <a:pt x="952" y="305"/>
                  </a:cubicBezTo>
                  <a:cubicBezTo>
                    <a:pt x="959" y="301"/>
                    <a:pt x="963" y="294"/>
                    <a:pt x="963" y="286"/>
                  </a:cubicBezTo>
                  <a:cubicBezTo>
                    <a:pt x="963" y="111"/>
                    <a:pt x="963" y="111"/>
                    <a:pt x="963" y="111"/>
                  </a:cubicBezTo>
                  <a:cubicBezTo>
                    <a:pt x="963" y="103"/>
                    <a:pt x="959" y="96"/>
                    <a:pt x="952" y="92"/>
                  </a:cubicBezTo>
                  <a:cubicBezTo>
                    <a:pt x="800" y="4"/>
                    <a:pt x="800" y="4"/>
                    <a:pt x="800" y="4"/>
                  </a:cubicBezTo>
                  <a:cubicBezTo>
                    <a:pt x="793" y="0"/>
                    <a:pt x="785" y="0"/>
                    <a:pt x="778" y="4"/>
                  </a:cubicBezTo>
                  <a:cubicBezTo>
                    <a:pt x="626" y="92"/>
                    <a:pt x="626" y="92"/>
                    <a:pt x="626" y="92"/>
                  </a:cubicBezTo>
                  <a:cubicBezTo>
                    <a:pt x="619" y="96"/>
                    <a:pt x="615" y="103"/>
                    <a:pt x="615" y="111"/>
                  </a:cubicBezTo>
                  <a:cubicBezTo>
                    <a:pt x="615" y="286"/>
                    <a:pt x="615" y="286"/>
                    <a:pt x="615" y="286"/>
                  </a:cubicBezTo>
                  <a:cubicBezTo>
                    <a:pt x="615" y="294"/>
                    <a:pt x="619" y="301"/>
                    <a:pt x="626" y="305"/>
                  </a:cubicBezTo>
                  <a:cubicBezTo>
                    <a:pt x="767" y="387"/>
                    <a:pt x="767" y="387"/>
                    <a:pt x="767" y="387"/>
                  </a:cubicBezTo>
                  <a:cubicBezTo>
                    <a:pt x="767" y="562"/>
                    <a:pt x="767" y="562"/>
                    <a:pt x="767" y="562"/>
                  </a:cubicBezTo>
                  <a:cubicBezTo>
                    <a:pt x="492" y="720"/>
                    <a:pt x="492" y="720"/>
                    <a:pt x="492" y="720"/>
                  </a:cubicBezTo>
                  <a:cubicBezTo>
                    <a:pt x="348" y="634"/>
                    <a:pt x="348" y="634"/>
                    <a:pt x="348" y="634"/>
                  </a:cubicBezTo>
                  <a:cubicBezTo>
                    <a:pt x="348" y="471"/>
                    <a:pt x="348" y="471"/>
                    <a:pt x="348" y="471"/>
                  </a:cubicBezTo>
                  <a:cubicBezTo>
                    <a:pt x="348" y="463"/>
                    <a:pt x="344" y="456"/>
                    <a:pt x="337" y="452"/>
                  </a:cubicBezTo>
                  <a:cubicBezTo>
                    <a:pt x="185" y="364"/>
                    <a:pt x="185" y="364"/>
                    <a:pt x="185" y="364"/>
                  </a:cubicBezTo>
                  <a:cubicBezTo>
                    <a:pt x="179" y="360"/>
                    <a:pt x="170" y="360"/>
                    <a:pt x="163" y="364"/>
                  </a:cubicBezTo>
                  <a:cubicBezTo>
                    <a:pt x="11" y="452"/>
                    <a:pt x="11" y="452"/>
                    <a:pt x="11" y="452"/>
                  </a:cubicBezTo>
                  <a:cubicBezTo>
                    <a:pt x="5" y="456"/>
                    <a:pt x="0" y="463"/>
                    <a:pt x="0" y="471"/>
                  </a:cubicBezTo>
                  <a:cubicBezTo>
                    <a:pt x="0" y="646"/>
                    <a:pt x="0" y="646"/>
                    <a:pt x="0" y="646"/>
                  </a:cubicBezTo>
                  <a:cubicBezTo>
                    <a:pt x="0" y="654"/>
                    <a:pt x="5" y="661"/>
                    <a:pt x="11" y="665"/>
                  </a:cubicBezTo>
                  <a:cubicBezTo>
                    <a:pt x="163" y="753"/>
                    <a:pt x="163" y="753"/>
                    <a:pt x="163" y="753"/>
                  </a:cubicBezTo>
                  <a:cubicBezTo>
                    <a:pt x="167" y="755"/>
                    <a:pt x="171" y="756"/>
                    <a:pt x="174" y="756"/>
                  </a:cubicBezTo>
                  <a:cubicBezTo>
                    <a:pt x="178" y="756"/>
                    <a:pt x="182" y="755"/>
                    <a:pt x="185" y="753"/>
                  </a:cubicBezTo>
                  <a:cubicBezTo>
                    <a:pt x="326" y="672"/>
                    <a:pt x="326" y="672"/>
                    <a:pt x="326" y="672"/>
                  </a:cubicBezTo>
                  <a:cubicBezTo>
                    <a:pt x="470" y="758"/>
                    <a:pt x="470" y="758"/>
                    <a:pt x="470" y="758"/>
                  </a:cubicBezTo>
                  <a:cubicBezTo>
                    <a:pt x="470" y="1076"/>
                    <a:pt x="470" y="1076"/>
                    <a:pt x="470" y="1076"/>
                  </a:cubicBezTo>
                  <a:cubicBezTo>
                    <a:pt x="326" y="1162"/>
                    <a:pt x="326" y="1162"/>
                    <a:pt x="326" y="1162"/>
                  </a:cubicBezTo>
                  <a:cubicBezTo>
                    <a:pt x="185" y="1081"/>
                    <a:pt x="185" y="1081"/>
                    <a:pt x="185" y="1081"/>
                  </a:cubicBezTo>
                  <a:cubicBezTo>
                    <a:pt x="179" y="1077"/>
                    <a:pt x="170" y="1077"/>
                    <a:pt x="163" y="1081"/>
                  </a:cubicBezTo>
                  <a:cubicBezTo>
                    <a:pt x="11" y="1169"/>
                    <a:pt x="11" y="1169"/>
                    <a:pt x="11" y="1169"/>
                  </a:cubicBezTo>
                  <a:cubicBezTo>
                    <a:pt x="5" y="1173"/>
                    <a:pt x="0" y="1180"/>
                    <a:pt x="0" y="1188"/>
                  </a:cubicBezTo>
                  <a:cubicBezTo>
                    <a:pt x="0" y="1363"/>
                    <a:pt x="0" y="1363"/>
                    <a:pt x="0" y="1363"/>
                  </a:cubicBezTo>
                  <a:cubicBezTo>
                    <a:pt x="0" y="1371"/>
                    <a:pt x="5" y="1378"/>
                    <a:pt x="11" y="1382"/>
                  </a:cubicBezTo>
                  <a:cubicBezTo>
                    <a:pt x="163" y="1470"/>
                    <a:pt x="163" y="1470"/>
                    <a:pt x="163" y="1470"/>
                  </a:cubicBezTo>
                  <a:cubicBezTo>
                    <a:pt x="167" y="1472"/>
                    <a:pt x="171" y="1473"/>
                    <a:pt x="174" y="1473"/>
                  </a:cubicBezTo>
                  <a:cubicBezTo>
                    <a:pt x="178" y="1473"/>
                    <a:pt x="182" y="1472"/>
                    <a:pt x="185" y="1470"/>
                  </a:cubicBezTo>
                  <a:cubicBezTo>
                    <a:pt x="337" y="1382"/>
                    <a:pt x="337" y="1382"/>
                    <a:pt x="337" y="1382"/>
                  </a:cubicBezTo>
                  <a:cubicBezTo>
                    <a:pt x="344" y="1378"/>
                    <a:pt x="348" y="1371"/>
                    <a:pt x="348" y="1363"/>
                  </a:cubicBezTo>
                  <a:cubicBezTo>
                    <a:pt x="348" y="1200"/>
                    <a:pt x="348" y="1200"/>
                    <a:pt x="348" y="1200"/>
                  </a:cubicBezTo>
                  <a:cubicBezTo>
                    <a:pt x="492" y="1114"/>
                    <a:pt x="492" y="1114"/>
                    <a:pt x="492" y="1114"/>
                  </a:cubicBezTo>
                  <a:cubicBezTo>
                    <a:pt x="767" y="1272"/>
                    <a:pt x="767" y="1272"/>
                    <a:pt x="767" y="1272"/>
                  </a:cubicBezTo>
                  <a:cubicBezTo>
                    <a:pt x="767" y="1447"/>
                    <a:pt x="767" y="1447"/>
                    <a:pt x="767" y="1447"/>
                  </a:cubicBezTo>
                  <a:cubicBezTo>
                    <a:pt x="626" y="1529"/>
                    <a:pt x="626" y="1529"/>
                    <a:pt x="626" y="1529"/>
                  </a:cubicBezTo>
                  <a:cubicBezTo>
                    <a:pt x="619" y="1533"/>
                    <a:pt x="615" y="1540"/>
                    <a:pt x="615" y="1548"/>
                  </a:cubicBezTo>
                  <a:cubicBezTo>
                    <a:pt x="615" y="1723"/>
                    <a:pt x="615" y="1723"/>
                    <a:pt x="615" y="1723"/>
                  </a:cubicBezTo>
                  <a:cubicBezTo>
                    <a:pt x="615" y="1731"/>
                    <a:pt x="619" y="1738"/>
                    <a:pt x="626" y="1742"/>
                  </a:cubicBezTo>
                  <a:cubicBezTo>
                    <a:pt x="778" y="1830"/>
                    <a:pt x="778" y="1830"/>
                    <a:pt x="778" y="1830"/>
                  </a:cubicBezTo>
                  <a:cubicBezTo>
                    <a:pt x="781" y="1832"/>
                    <a:pt x="785" y="1833"/>
                    <a:pt x="789" y="1833"/>
                  </a:cubicBezTo>
                  <a:cubicBezTo>
                    <a:pt x="793" y="1833"/>
                    <a:pt x="797" y="1832"/>
                    <a:pt x="800" y="1830"/>
                  </a:cubicBezTo>
                  <a:cubicBezTo>
                    <a:pt x="952" y="1742"/>
                    <a:pt x="952" y="1742"/>
                    <a:pt x="952" y="1742"/>
                  </a:cubicBezTo>
                  <a:cubicBezTo>
                    <a:pt x="959" y="1738"/>
                    <a:pt x="963" y="1731"/>
                    <a:pt x="963" y="1723"/>
                  </a:cubicBezTo>
                  <a:cubicBezTo>
                    <a:pt x="963" y="1548"/>
                    <a:pt x="963" y="1548"/>
                    <a:pt x="963" y="1548"/>
                  </a:cubicBezTo>
                  <a:cubicBezTo>
                    <a:pt x="963" y="1540"/>
                    <a:pt x="959" y="1533"/>
                    <a:pt x="952" y="1529"/>
                  </a:cubicBezTo>
                  <a:cubicBezTo>
                    <a:pt x="811" y="1447"/>
                    <a:pt x="811" y="1447"/>
                    <a:pt x="811" y="1447"/>
                  </a:cubicBezTo>
                  <a:cubicBezTo>
                    <a:pt x="811" y="1272"/>
                    <a:pt x="811" y="1272"/>
                    <a:pt x="811" y="1272"/>
                  </a:cubicBezTo>
                  <a:cubicBezTo>
                    <a:pt x="1086" y="1114"/>
                    <a:pt x="1086" y="1114"/>
                    <a:pt x="1086" y="1114"/>
                  </a:cubicBezTo>
                  <a:cubicBezTo>
                    <a:pt x="1232" y="1200"/>
                    <a:pt x="1232" y="1200"/>
                    <a:pt x="1232" y="1200"/>
                  </a:cubicBezTo>
                  <a:cubicBezTo>
                    <a:pt x="1232" y="1363"/>
                    <a:pt x="1232" y="1363"/>
                    <a:pt x="1232" y="1363"/>
                  </a:cubicBezTo>
                  <a:cubicBezTo>
                    <a:pt x="1232" y="1371"/>
                    <a:pt x="1237" y="1378"/>
                    <a:pt x="1243" y="1382"/>
                  </a:cubicBezTo>
                  <a:cubicBezTo>
                    <a:pt x="1395" y="1470"/>
                    <a:pt x="1395" y="1470"/>
                    <a:pt x="1395" y="1470"/>
                  </a:cubicBezTo>
                  <a:cubicBezTo>
                    <a:pt x="1399" y="1472"/>
                    <a:pt x="1403" y="1473"/>
                    <a:pt x="1406" y="1473"/>
                  </a:cubicBezTo>
                  <a:cubicBezTo>
                    <a:pt x="1410" y="1473"/>
                    <a:pt x="1414" y="1472"/>
                    <a:pt x="1417" y="1470"/>
                  </a:cubicBezTo>
                  <a:cubicBezTo>
                    <a:pt x="1569" y="1382"/>
                    <a:pt x="1569" y="1382"/>
                    <a:pt x="1569" y="1382"/>
                  </a:cubicBezTo>
                  <a:cubicBezTo>
                    <a:pt x="1576" y="1378"/>
                    <a:pt x="1580" y="1371"/>
                    <a:pt x="1580" y="1363"/>
                  </a:cubicBezTo>
                  <a:cubicBezTo>
                    <a:pt x="1580" y="1188"/>
                    <a:pt x="1580" y="1188"/>
                    <a:pt x="1580" y="1188"/>
                  </a:cubicBezTo>
                  <a:cubicBezTo>
                    <a:pt x="1580" y="1180"/>
                    <a:pt x="1576" y="1173"/>
                    <a:pt x="1569" y="1169"/>
                  </a:cubicBezTo>
                  <a:cubicBezTo>
                    <a:pt x="1417" y="1081"/>
                    <a:pt x="1417" y="1081"/>
                    <a:pt x="1417" y="1081"/>
                  </a:cubicBezTo>
                  <a:cubicBezTo>
                    <a:pt x="1411" y="1077"/>
                    <a:pt x="1402" y="1077"/>
                    <a:pt x="1395" y="1081"/>
                  </a:cubicBezTo>
                  <a:cubicBezTo>
                    <a:pt x="1254" y="1162"/>
                    <a:pt x="1254" y="1162"/>
                    <a:pt x="1254" y="1162"/>
                  </a:cubicBezTo>
                  <a:cubicBezTo>
                    <a:pt x="1108" y="1076"/>
                    <a:pt x="1108" y="1076"/>
                    <a:pt x="1108" y="1076"/>
                  </a:cubicBezTo>
                  <a:lnTo>
                    <a:pt x="1108" y="758"/>
                  </a:lnTo>
                  <a:close/>
                  <a:moveTo>
                    <a:pt x="789" y="892"/>
                  </a:moveTo>
                  <a:cubicBezTo>
                    <a:pt x="536" y="746"/>
                    <a:pt x="536" y="746"/>
                    <a:pt x="536" y="746"/>
                  </a:cubicBezTo>
                  <a:cubicBezTo>
                    <a:pt x="789" y="600"/>
                    <a:pt x="789" y="600"/>
                    <a:pt x="789" y="600"/>
                  </a:cubicBezTo>
                  <a:cubicBezTo>
                    <a:pt x="1042" y="746"/>
                    <a:pt x="1042" y="746"/>
                    <a:pt x="1042" y="746"/>
                  </a:cubicBezTo>
                  <a:lnTo>
                    <a:pt x="789" y="892"/>
                  </a:lnTo>
                  <a:close/>
                  <a:moveTo>
                    <a:pt x="1276" y="483"/>
                  </a:moveTo>
                  <a:cubicBezTo>
                    <a:pt x="1406" y="408"/>
                    <a:pt x="1406" y="408"/>
                    <a:pt x="1406" y="408"/>
                  </a:cubicBezTo>
                  <a:cubicBezTo>
                    <a:pt x="1536" y="483"/>
                    <a:pt x="1536" y="483"/>
                    <a:pt x="1536" y="483"/>
                  </a:cubicBezTo>
                  <a:cubicBezTo>
                    <a:pt x="1536" y="634"/>
                    <a:pt x="1536" y="634"/>
                    <a:pt x="1536" y="634"/>
                  </a:cubicBezTo>
                  <a:cubicBezTo>
                    <a:pt x="1406" y="709"/>
                    <a:pt x="1406" y="709"/>
                    <a:pt x="1406" y="709"/>
                  </a:cubicBezTo>
                  <a:cubicBezTo>
                    <a:pt x="1276" y="634"/>
                    <a:pt x="1276" y="634"/>
                    <a:pt x="1276" y="634"/>
                  </a:cubicBezTo>
                  <a:lnTo>
                    <a:pt x="1276" y="483"/>
                  </a:lnTo>
                  <a:close/>
                  <a:moveTo>
                    <a:pt x="659" y="123"/>
                  </a:moveTo>
                  <a:cubicBezTo>
                    <a:pt x="789" y="48"/>
                    <a:pt x="789" y="48"/>
                    <a:pt x="789" y="48"/>
                  </a:cubicBezTo>
                  <a:cubicBezTo>
                    <a:pt x="919" y="123"/>
                    <a:pt x="919" y="123"/>
                    <a:pt x="919" y="123"/>
                  </a:cubicBezTo>
                  <a:cubicBezTo>
                    <a:pt x="919" y="274"/>
                    <a:pt x="919" y="274"/>
                    <a:pt x="919" y="274"/>
                  </a:cubicBezTo>
                  <a:cubicBezTo>
                    <a:pt x="789" y="349"/>
                    <a:pt x="789" y="349"/>
                    <a:pt x="789" y="349"/>
                  </a:cubicBezTo>
                  <a:cubicBezTo>
                    <a:pt x="659" y="274"/>
                    <a:pt x="659" y="274"/>
                    <a:pt x="659" y="274"/>
                  </a:cubicBezTo>
                  <a:lnTo>
                    <a:pt x="659" y="123"/>
                  </a:lnTo>
                  <a:close/>
                  <a:moveTo>
                    <a:pt x="304" y="634"/>
                  </a:moveTo>
                  <a:cubicBezTo>
                    <a:pt x="174" y="709"/>
                    <a:pt x="174" y="709"/>
                    <a:pt x="174" y="709"/>
                  </a:cubicBezTo>
                  <a:cubicBezTo>
                    <a:pt x="44" y="634"/>
                    <a:pt x="44" y="634"/>
                    <a:pt x="44" y="634"/>
                  </a:cubicBezTo>
                  <a:cubicBezTo>
                    <a:pt x="44" y="483"/>
                    <a:pt x="44" y="483"/>
                    <a:pt x="44" y="483"/>
                  </a:cubicBezTo>
                  <a:cubicBezTo>
                    <a:pt x="174" y="408"/>
                    <a:pt x="174" y="408"/>
                    <a:pt x="174" y="408"/>
                  </a:cubicBezTo>
                  <a:cubicBezTo>
                    <a:pt x="304" y="483"/>
                    <a:pt x="304" y="483"/>
                    <a:pt x="304" y="483"/>
                  </a:cubicBezTo>
                  <a:lnTo>
                    <a:pt x="304" y="634"/>
                  </a:lnTo>
                  <a:close/>
                  <a:moveTo>
                    <a:pt x="304" y="1351"/>
                  </a:moveTo>
                  <a:cubicBezTo>
                    <a:pt x="174" y="1426"/>
                    <a:pt x="174" y="1426"/>
                    <a:pt x="174" y="1426"/>
                  </a:cubicBezTo>
                  <a:cubicBezTo>
                    <a:pt x="44" y="1351"/>
                    <a:pt x="44" y="1351"/>
                    <a:pt x="44" y="1351"/>
                  </a:cubicBezTo>
                  <a:cubicBezTo>
                    <a:pt x="44" y="1200"/>
                    <a:pt x="44" y="1200"/>
                    <a:pt x="44" y="1200"/>
                  </a:cubicBezTo>
                  <a:cubicBezTo>
                    <a:pt x="174" y="1125"/>
                    <a:pt x="174" y="1125"/>
                    <a:pt x="174" y="1125"/>
                  </a:cubicBezTo>
                  <a:cubicBezTo>
                    <a:pt x="304" y="1200"/>
                    <a:pt x="304" y="1200"/>
                    <a:pt x="304" y="1200"/>
                  </a:cubicBezTo>
                  <a:lnTo>
                    <a:pt x="304" y="1351"/>
                  </a:lnTo>
                  <a:close/>
                  <a:moveTo>
                    <a:pt x="514" y="784"/>
                  </a:moveTo>
                  <a:cubicBezTo>
                    <a:pt x="767" y="930"/>
                    <a:pt x="767" y="930"/>
                    <a:pt x="767" y="930"/>
                  </a:cubicBezTo>
                  <a:cubicBezTo>
                    <a:pt x="767" y="1222"/>
                    <a:pt x="767" y="1222"/>
                    <a:pt x="767" y="1222"/>
                  </a:cubicBezTo>
                  <a:cubicBezTo>
                    <a:pt x="514" y="1076"/>
                    <a:pt x="514" y="1076"/>
                    <a:pt x="514" y="1076"/>
                  </a:cubicBezTo>
                  <a:lnTo>
                    <a:pt x="514" y="784"/>
                  </a:lnTo>
                  <a:close/>
                  <a:moveTo>
                    <a:pt x="919" y="1711"/>
                  </a:moveTo>
                  <a:cubicBezTo>
                    <a:pt x="789" y="1786"/>
                    <a:pt x="789" y="1786"/>
                    <a:pt x="789" y="1786"/>
                  </a:cubicBezTo>
                  <a:cubicBezTo>
                    <a:pt x="659" y="1711"/>
                    <a:pt x="659" y="1711"/>
                    <a:pt x="659" y="1711"/>
                  </a:cubicBezTo>
                  <a:cubicBezTo>
                    <a:pt x="659" y="1560"/>
                    <a:pt x="659" y="1560"/>
                    <a:pt x="659" y="1560"/>
                  </a:cubicBezTo>
                  <a:cubicBezTo>
                    <a:pt x="789" y="1485"/>
                    <a:pt x="789" y="1485"/>
                    <a:pt x="789" y="1485"/>
                  </a:cubicBezTo>
                  <a:cubicBezTo>
                    <a:pt x="919" y="1560"/>
                    <a:pt x="919" y="1560"/>
                    <a:pt x="919" y="1560"/>
                  </a:cubicBezTo>
                  <a:lnTo>
                    <a:pt x="919" y="1711"/>
                  </a:lnTo>
                  <a:close/>
                  <a:moveTo>
                    <a:pt x="811" y="1222"/>
                  </a:moveTo>
                  <a:cubicBezTo>
                    <a:pt x="811" y="930"/>
                    <a:pt x="811" y="930"/>
                    <a:pt x="811" y="930"/>
                  </a:cubicBezTo>
                  <a:cubicBezTo>
                    <a:pt x="1064" y="784"/>
                    <a:pt x="1064" y="784"/>
                    <a:pt x="1064" y="784"/>
                  </a:cubicBezTo>
                  <a:cubicBezTo>
                    <a:pt x="1064" y="1076"/>
                    <a:pt x="1064" y="1076"/>
                    <a:pt x="1064" y="1076"/>
                  </a:cubicBezTo>
                  <a:lnTo>
                    <a:pt x="811" y="1222"/>
                  </a:lnTo>
                  <a:close/>
                  <a:moveTo>
                    <a:pt x="1276" y="1200"/>
                  </a:moveTo>
                  <a:cubicBezTo>
                    <a:pt x="1406" y="1125"/>
                    <a:pt x="1406" y="1125"/>
                    <a:pt x="1406" y="1125"/>
                  </a:cubicBezTo>
                  <a:cubicBezTo>
                    <a:pt x="1536" y="1200"/>
                    <a:pt x="1536" y="1200"/>
                    <a:pt x="1536" y="1200"/>
                  </a:cubicBezTo>
                  <a:cubicBezTo>
                    <a:pt x="1536" y="1351"/>
                    <a:pt x="1536" y="1351"/>
                    <a:pt x="1536" y="1351"/>
                  </a:cubicBezTo>
                  <a:cubicBezTo>
                    <a:pt x="1406" y="1426"/>
                    <a:pt x="1406" y="1426"/>
                    <a:pt x="1406" y="1426"/>
                  </a:cubicBezTo>
                  <a:cubicBezTo>
                    <a:pt x="1276" y="1351"/>
                    <a:pt x="1276" y="1351"/>
                    <a:pt x="1276" y="1351"/>
                  </a:cubicBezTo>
                  <a:lnTo>
                    <a:pt x="1276" y="12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706" tIns="58853" rIns="117706" bIns="58853" numCol="1" anchor="t" anchorCtr="0" compatLnSpc="1">
              <a:prstTxWarp prst="textNoShape">
                <a:avLst/>
              </a:prstTxWarp>
            </a:bodyPr>
            <a:lstStyle/>
            <a:p>
              <a:endParaRPr lang="en-AU" sz="2317" dirty="0"/>
            </a:p>
          </p:txBody>
        </p:sp>
      </p:grpSp>
      <p:sp>
        <p:nvSpPr>
          <p:cNvPr id="26" name="TextBox 25"/>
          <p:cNvSpPr txBox="1"/>
          <p:nvPr/>
        </p:nvSpPr>
        <p:spPr>
          <a:xfrm>
            <a:off x="3413381" y="3322421"/>
            <a:ext cx="2537168" cy="221599"/>
          </a:xfrm>
          <a:prstGeom prst="rect">
            <a:avLst/>
          </a:prstGeom>
          <a:noFill/>
          <a:ln>
            <a:noFill/>
          </a:ln>
        </p:spPr>
        <p:txBody>
          <a:bodyPr wrap="square" lIns="0" tIns="0" rIns="0" bIns="0" rtlCol="0" anchor="t">
            <a:spAutoFit/>
          </a:bodyPr>
          <a:lstStyle/>
          <a:p>
            <a:pPr algn="ctr">
              <a:lnSpc>
                <a:spcPct val="90000"/>
              </a:lnSpc>
            </a:pPr>
            <a:r>
              <a:rPr lang="en-AU" sz="1600" b="1" dirty="0">
                <a:solidFill>
                  <a:srgbClr val="29BA74"/>
                </a:solidFill>
                <a:sym typeface="Trebuchet MS" panose="020B0603020202020204" pitchFamily="34" charset="0"/>
              </a:rPr>
              <a:t>Advances of </a:t>
            </a:r>
            <a:r>
              <a:rPr lang="en-AU" sz="1600" b="1" dirty="0" smtClean="0">
                <a:solidFill>
                  <a:srgbClr val="29BA74"/>
                </a:solidFill>
                <a:sym typeface="Trebuchet MS" panose="020B0603020202020204" pitchFamily="34" charset="0"/>
              </a:rPr>
              <a:t>technology</a:t>
            </a:r>
            <a:endParaRPr lang="en-AU" sz="1200" dirty="0">
              <a:solidFill>
                <a:srgbClr val="575757"/>
              </a:solidFill>
            </a:endParaRPr>
          </a:p>
        </p:txBody>
      </p:sp>
      <p:sp>
        <p:nvSpPr>
          <p:cNvPr id="63" name="TextBox 62"/>
          <p:cNvSpPr txBox="1"/>
          <p:nvPr/>
        </p:nvSpPr>
        <p:spPr>
          <a:xfrm>
            <a:off x="3413381" y="3807678"/>
            <a:ext cx="2537168" cy="1292662"/>
          </a:xfrm>
          <a:prstGeom prst="rect">
            <a:avLst/>
          </a:prstGeom>
          <a:noFill/>
          <a:ln>
            <a:noFill/>
          </a:ln>
        </p:spPr>
        <p:txBody>
          <a:bodyPr wrap="square" lIns="0" tIns="0" rIns="0" bIns="0" rtlCol="0" anchor="t">
            <a:spAutoFit/>
          </a:bodyPr>
          <a:lstStyle/>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rPr>
              <a:t>Increasingly data driven world</a:t>
            </a:r>
          </a:p>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rPr>
              <a:t>More cybersecurity risks</a:t>
            </a:r>
          </a:p>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rPr>
              <a:t>Rise of Artificial Intelligence &amp; Machine Learning</a:t>
            </a:r>
          </a:p>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latin typeface="Trebuchet MS" panose="020B0603020202020204" pitchFamily="34" charset="0"/>
              </a:rPr>
              <a:t>Continuing innovation imperative</a:t>
            </a:r>
          </a:p>
          <a:p>
            <a:pPr marL="258614" lvl="1" indent="-172410" fontAlgn="ctr">
              <a:buClr>
                <a:schemeClr val="tx2">
                  <a:lumMod val="100000"/>
                </a:schemeClr>
              </a:buClr>
              <a:buSzPct val="100000"/>
              <a:buFont typeface="Trebuchet MS" panose="020B0603020202020204" pitchFamily="34" charset="0"/>
              <a:buChar char="•"/>
            </a:pPr>
            <a:r>
              <a:rPr lang="en-AU" sz="1200" dirty="0" smtClean="0">
                <a:solidFill>
                  <a:srgbClr val="575757"/>
                </a:solidFill>
              </a:rPr>
              <a:t>Uptake of robotics &amp; automation</a:t>
            </a:r>
          </a:p>
          <a:p>
            <a:pPr marL="258614" lvl="1" indent="-172410" fontAlgn="ctr">
              <a:buClr>
                <a:schemeClr val="tx2">
                  <a:lumMod val="100000"/>
                </a:schemeClr>
              </a:buClr>
              <a:buSzPct val="100000"/>
              <a:buFont typeface="Trebuchet MS" panose="020B0603020202020204" pitchFamily="34" charset="0"/>
              <a:buChar char="•"/>
            </a:pPr>
            <a:endParaRPr lang="en-AU" sz="1200" dirty="0">
              <a:solidFill>
                <a:srgbClr val="575757"/>
              </a:solidFill>
            </a:endParaRPr>
          </a:p>
        </p:txBody>
      </p:sp>
      <p:sp>
        <p:nvSpPr>
          <p:cNvPr id="30" name="Title 2"/>
          <p:cNvSpPr txBox="1">
            <a:spLocks/>
          </p:cNvSpPr>
          <p:nvPr/>
        </p:nvSpPr>
        <p:spPr>
          <a:xfrm>
            <a:off x="630000" y="622800"/>
            <a:ext cx="11048248" cy="941796"/>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pPr>
              <a:tabLst>
                <a:tab pos="446088" algn="l"/>
              </a:tabLst>
            </a:pPr>
            <a:r>
              <a:rPr lang="en-AU" dirty="0" smtClean="0"/>
              <a:t>Respondents provided their perception of 25 megatrends, which are classified into four themes</a:t>
            </a:r>
            <a:endParaRPr lang="en-AU" sz="2000" dirty="0">
              <a:solidFill>
                <a:srgbClr val="575757"/>
              </a:solidFill>
            </a:endParaRPr>
          </a:p>
        </p:txBody>
      </p:sp>
    </p:spTree>
    <p:extLst>
      <p:ext uri="{BB962C8B-B14F-4D97-AF65-F5344CB8AC3E}">
        <p14:creationId xmlns:p14="http://schemas.microsoft.com/office/powerpoint/2010/main" val="1910804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99" y="622800"/>
            <a:ext cx="11382329" cy="1412694"/>
          </a:xfrm>
        </p:spPr>
        <p:txBody>
          <a:bodyPr/>
          <a:lstStyle/>
          <a:p>
            <a:r>
              <a:rPr lang="en-US" dirty="0" smtClean="0"/>
              <a:t>Respondents provided their perspective on the impact of each megatrend and the preparedness of APS to address it</a:t>
            </a:r>
            <a:endParaRPr lang="en-US" dirty="0"/>
          </a:p>
        </p:txBody>
      </p:sp>
      <p:grpSp>
        <p:nvGrpSpPr>
          <p:cNvPr id="10" name="Group 9"/>
          <p:cNvGrpSpPr>
            <a:grpSpLocks/>
          </p:cNvGrpSpPr>
          <p:nvPr/>
        </p:nvGrpSpPr>
        <p:grpSpPr>
          <a:xfrm>
            <a:off x="2524791" y="2280631"/>
            <a:ext cx="1683257" cy="1663375"/>
            <a:chOff x="1482291" y="2059807"/>
            <a:chExt cx="2444817" cy="2415941"/>
          </a:xfrm>
        </p:grpSpPr>
        <p:grpSp>
          <p:nvGrpSpPr>
            <p:cNvPr id="41" name="bcgIcons_ScalesBalance">
              <a:extLst>
                <a:ext uri="{FF2B5EF4-FFF2-40B4-BE49-F238E27FC236}">
                  <a16:creationId xmlns:a16="http://schemas.microsoft.com/office/drawing/2014/main" id="{06156109-7C9D-4665-8B00-B25AD943F423}"/>
                </a:ext>
              </a:extLst>
            </p:cNvPr>
            <p:cNvGrpSpPr>
              <a:grpSpLocks noChangeAspect="1"/>
            </p:cNvGrpSpPr>
            <p:nvPr/>
          </p:nvGrpSpPr>
          <p:grpSpPr bwMode="auto">
            <a:xfrm>
              <a:off x="1861265" y="2423562"/>
              <a:ext cx="1686868" cy="1688431"/>
              <a:chOff x="1682" y="0"/>
              <a:chExt cx="4316" cy="4320"/>
            </a:xfrm>
          </p:grpSpPr>
          <p:sp>
            <p:nvSpPr>
              <p:cNvPr id="42" name="AutoShape 38">
                <a:extLst>
                  <a:ext uri="{FF2B5EF4-FFF2-40B4-BE49-F238E27FC236}">
                    <a16:creationId xmlns:a16="http://schemas.microsoft.com/office/drawing/2014/main" id="{96469F26-03C8-48C9-B267-DE22C2981BD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957" tIns="31478" rIns="62957" bIns="31478" numCol="1" anchor="t" anchorCtr="0" compatLnSpc="1">
                <a:prstTxWarp prst="textNoShape">
                  <a:avLst/>
                </a:prstTxWarp>
              </a:bodyPr>
              <a:lstStyle/>
              <a:p>
                <a:endParaRPr lang="en-US" dirty="0"/>
              </a:p>
            </p:txBody>
          </p:sp>
          <p:sp>
            <p:nvSpPr>
              <p:cNvPr id="43" name="Freeform 40">
                <a:extLst>
                  <a:ext uri="{FF2B5EF4-FFF2-40B4-BE49-F238E27FC236}">
                    <a16:creationId xmlns:a16="http://schemas.microsoft.com/office/drawing/2014/main" id="{7737E5F4-C107-486A-A0E9-1570EA788753}"/>
                  </a:ext>
                </a:extLst>
              </p:cNvPr>
              <p:cNvSpPr>
                <a:spLocks noEditPoints="1"/>
              </p:cNvSpPr>
              <p:nvPr/>
            </p:nvSpPr>
            <p:spPr bwMode="auto">
              <a:xfrm>
                <a:off x="2068" y="735"/>
                <a:ext cx="3544" cy="2514"/>
              </a:xfrm>
              <a:custGeom>
                <a:avLst/>
                <a:gdLst>
                  <a:gd name="T0" fmla="*/ 1891 w 1892"/>
                  <a:gd name="T1" fmla="*/ 773 h 1341"/>
                  <a:gd name="T2" fmla="*/ 1625 w 1892"/>
                  <a:gd name="T3" fmla="*/ 26 h 1341"/>
                  <a:gd name="T4" fmla="*/ 1625 w 1892"/>
                  <a:gd name="T5" fmla="*/ 18 h 1341"/>
                  <a:gd name="T6" fmla="*/ 1602 w 1892"/>
                  <a:gd name="T7" fmla="*/ 1 h 1341"/>
                  <a:gd name="T8" fmla="*/ 1601 w 1892"/>
                  <a:gd name="T9" fmla="*/ 1 h 1341"/>
                  <a:gd name="T10" fmla="*/ 1601 w 1892"/>
                  <a:gd name="T11" fmla="*/ 1 h 1341"/>
                  <a:gd name="T12" fmla="*/ 1595 w 1892"/>
                  <a:gd name="T13" fmla="*/ 1 h 1341"/>
                  <a:gd name="T14" fmla="*/ 1056 w 1892"/>
                  <a:gd name="T15" fmla="*/ 59 h 1341"/>
                  <a:gd name="T16" fmla="*/ 1080 w 1892"/>
                  <a:gd name="T17" fmla="*/ 101 h 1341"/>
                  <a:gd name="T18" fmla="*/ 1370 w 1892"/>
                  <a:gd name="T19" fmla="*/ 70 h 1341"/>
                  <a:gd name="T20" fmla="*/ 1088 w 1892"/>
                  <a:gd name="T21" fmla="*/ 154 h 1341"/>
                  <a:gd name="T22" fmla="*/ 1077 w 1892"/>
                  <a:gd name="T23" fmla="*/ 204 h 1341"/>
                  <a:gd name="T24" fmla="*/ 1565 w 1892"/>
                  <a:gd name="T25" fmla="*/ 57 h 1341"/>
                  <a:gd name="T26" fmla="*/ 1316 w 1892"/>
                  <a:gd name="T27" fmla="*/ 773 h 1341"/>
                  <a:gd name="T28" fmla="*/ 1315 w 1892"/>
                  <a:gd name="T29" fmla="*/ 780 h 1341"/>
                  <a:gd name="T30" fmla="*/ 1603 w 1892"/>
                  <a:gd name="T31" fmla="*/ 1079 h 1341"/>
                  <a:gd name="T32" fmla="*/ 1892 w 1892"/>
                  <a:gd name="T33" fmla="*/ 780 h 1341"/>
                  <a:gd name="T34" fmla="*/ 1891 w 1892"/>
                  <a:gd name="T35" fmla="*/ 773 h 1341"/>
                  <a:gd name="T36" fmla="*/ 1603 w 1892"/>
                  <a:gd name="T37" fmla="*/ 1035 h 1341"/>
                  <a:gd name="T38" fmla="*/ 1359 w 1892"/>
                  <a:gd name="T39" fmla="*/ 784 h 1341"/>
                  <a:gd name="T40" fmla="*/ 1601 w 1892"/>
                  <a:gd name="T41" fmla="*/ 89 h 1341"/>
                  <a:gd name="T42" fmla="*/ 1848 w 1892"/>
                  <a:gd name="T43" fmla="*/ 784 h 1341"/>
                  <a:gd name="T44" fmla="*/ 1603 w 1892"/>
                  <a:gd name="T45" fmla="*/ 1035 h 1341"/>
                  <a:gd name="T46" fmla="*/ 316 w 1892"/>
                  <a:gd name="T47" fmla="*/ 303 h 1341"/>
                  <a:gd name="T48" fmla="*/ 847 w 1892"/>
                  <a:gd name="T49" fmla="*/ 250 h 1341"/>
                  <a:gd name="T50" fmla="*/ 817 w 1892"/>
                  <a:gd name="T51" fmla="*/ 209 h 1341"/>
                  <a:gd name="T52" fmla="*/ 558 w 1892"/>
                  <a:gd name="T53" fmla="*/ 235 h 1341"/>
                  <a:gd name="T54" fmla="*/ 805 w 1892"/>
                  <a:gd name="T55" fmla="*/ 169 h 1341"/>
                  <a:gd name="T56" fmla="*/ 804 w 1892"/>
                  <a:gd name="T57" fmla="*/ 149 h 1341"/>
                  <a:gd name="T58" fmla="*/ 807 w 1892"/>
                  <a:gd name="T59" fmla="*/ 123 h 1341"/>
                  <a:gd name="T60" fmla="*/ 286 w 1892"/>
                  <a:gd name="T61" fmla="*/ 262 h 1341"/>
                  <a:gd name="T62" fmla="*/ 265 w 1892"/>
                  <a:gd name="T63" fmla="*/ 277 h 1341"/>
                  <a:gd name="T64" fmla="*/ 1 w 1892"/>
                  <a:gd name="T65" fmla="*/ 1034 h 1341"/>
                  <a:gd name="T66" fmla="*/ 0 w 1892"/>
                  <a:gd name="T67" fmla="*/ 1041 h 1341"/>
                  <a:gd name="T68" fmla="*/ 289 w 1892"/>
                  <a:gd name="T69" fmla="*/ 1341 h 1341"/>
                  <a:gd name="T70" fmla="*/ 577 w 1892"/>
                  <a:gd name="T71" fmla="*/ 1041 h 1341"/>
                  <a:gd name="T72" fmla="*/ 576 w 1892"/>
                  <a:gd name="T73" fmla="*/ 1034 h 1341"/>
                  <a:gd name="T74" fmla="*/ 316 w 1892"/>
                  <a:gd name="T75" fmla="*/ 303 h 1341"/>
                  <a:gd name="T76" fmla="*/ 289 w 1892"/>
                  <a:gd name="T77" fmla="*/ 1297 h 1341"/>
                  <a:gd name="T78" fmla="*/ 44 w 1892"/>
                  <a:gd name="T79" fmla="*/ 1045 h 1341"/>
                  <a:gd name="T80" fmla="*/ 286 w 1892"/>
                  <a:gd name="T81" fmla="*/ 350 h 1341"/>
                  <a:gd name="T82" fmla="*/ 533 w 1892"/>
                  <a:gd name="T83" fmla="*/ 1045 h 1341"/>
                  <a:gd name="T84" fmla="*/ 289 w 1892"/>
                  <a:gd name="T85" fmla="*/ 1297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2" h="1341">
                    <a:moveTo>
                      <a:pt x="1891" y="773"/>
                    </a:moveTo>
                    <a:cubicBezTo>
                      <a:pt x="1625" y="26"/>
                      <a:pt x="1625" y="26"/>
                      <a:pt x="1625" y="26"/>
                    </a:cubicBezTo>
                    <a:cubicBezTo>
                      <a:pt x="1625" y="23"/>
                      <a:pt x="1625" y="21"/>
                      <a:pt x="1625" y="18"/>
                    </a:cubicBezTo>
                    <a:cubicBezTo>
                      <a:pt x="1623" y="8"/>
                      <a:pt x="1613" y="0"/>
                      <a:pt x="1602" y="1"/>
                    </a:cubicBezTo>
                    <a:cubicBezTo>
                      <a:pt x="1602" y="1"/>
                      <a:pt x="1601" y="1"/>
                      <a:pt x="1601" y="1"/>
                    </a:cubicBezTo>
                    <a:cubicBezTo>
                      <a:pt x="1601" y="1"/>
                      <a:pt x="1601" y="1"/>
                      <a:pt x="1601" y="1"/>
                    </a:cubicBezTo>
                    <a:cubicBezTo>
                      <a:pt x="1599" y="1"/>
                      <a:pt x="1597" y="1"/>
                      <a:pt x="1595" y="1"/>
                    </a:cubicBezTo>
                    <a:cubicBezTo>
                      <a:pt x="1056" y="59"/>
                      <a:pt x="1056" y="59"/>
                      <a:pt x="1056" y="59"/>
                    </a:cubicBezTo>
                    <a:cubicBezTo>
                      <a:pt x="1066" y="72"/>
                      <a:pt x="1074" y="86"/>
                      <a:pt x="1080" y="101"/>
                    </a:cubicBezTo>
                    <a:cubicBezTo>
                      <a:pt x="1370" y="70"/>
                      <a:pt x="1370" y="70"/>
                      <a:pt x="1370" y="70"/>
                    </a:cubicBezTo>
                    <a:cubicBezTo>
                      <a:pt x="1088" y="154"/>
                      <a:pt x="1088" y="154"/>
                      <a:pt x="1088" y="154"/>
                    </a:cubicBezTo>
                    <a:cubicBezTo>
                      <a:pt x="1087" y="172"/>
                      <a:pt x="1083" y="188"/>
                      <a:pt x="1077" y="204"/>
                    </a:cubicBezTo>
                    <a:cubicBezTo>
                      <a:pt x="1565" y="57"/>
                      <a:pt x="1565" y="57"/>
                      <a:pt x="1565" y="57"/>
                    </a:cubicBezTo>
                    <a:cubicBezTo>
                      <a:pt x="1316" y="773"/>
                      <a:pt x="1316" y="773"/>
                      <a:pt x="1316" y="773"/>
                    </a:cubicBezTo>
                    <a:cubicBezTo>
                      <a:pt x="1315" y="775"/>
                      <a:pt x="1315" y="778"/>
                      <a:pt x="1315" y="780"/>
                    </a:cubicBezTo>
                    <a:cubicBezTo>
                      <a:pt x="1315" y="945"/>
                      <a:pt x="1444" y="1079"/>
                      <a:pt x="1603" y="1079"/>
                    </a:cubicBezTo>
                    <a:cubicBezTo>
                      <a:pt x="1763" y="1079"/>
                      <a:pt x="1892" y="945"/>
                      <a:pt x="1892" y="780"/>
                    </a:cubicBezTo>
                    <a:cubicBezTo>
                      <a:pt x="1892" y="777"/>
                      <a:pt x="1892" y="775"/>
                      <a:pt x="1891" y="773"/>
                    </a:cubicBezTo>
                    <a:close/>
                    <a:moveTo>
                      <a:pt x="1603" y="1035"/>
                    </a:moveTo>
                    <a:cubicBezTo>
                      <a:pt x="1470" y="1035"/>
                      <a:pt x="1361" y="923"/>
                      <a:pt x="1359" y="784"/>
                    </a:cubicBezTo>
                    <a:cubicBezTo>
                      <a:pt x="1601" y="89"/>
                      <a:pt x="1601" y="89"/>
                      <a:pt x="1601" y="89"/>
                    </a:cubicBezTo>
                    <a:cubicBezTo>
                      <a:pt x="1848" y="784"/>
                      <a:pt x="1848" y="784"/>
                      <a:pt x="1848" y="784"/>
                    </a:cubicBezTo>
                    <a:cubicBezTo>
                      <a:pt x="1846" y="923"/>
                      <a:pt x="1737" y="1035"/>
                      <a:pt x="1603" y="1035"/>
                    </a:cubicBezTo>
                    <a:close/>
                    <a:moveTo>
                      <a:pt x="316" y="303"/>
                    </a:moveTo>
                    <a:cubicBezTo>
                      <a:pt x="847" y="250"/>
                      <a:pt x="847" y="250"/>
                      <a:pt x="847" y="250"/>
                    </a:cubicBezTo>
                    <a:cubicBezTo>
                      <a:pt x="834" y="238"/>
                      <a:pt x="825" y="224"/>
                      <a:pt x="817" y="209"/>
                    </a:cubicBezTo>
                    <a:cubicBezTo>
                      <a:pt x="558" y="235"/>
                      <a:pt x="558" y="235"/>
                      <a:pt x="558" y="235"/>
                    </a:cubicBezTo>
                    <a:cubicBezTo>
                      <a:pt x="805" y="169"/>
                      <a:pt x="805" y="169"/>
                      <a:pt x="805" y="169"/>
                    </a:cubicBezTo>
                    <a:cubicBezTo>
                      <a:pt x="805" y="162"/>
                      <a:pt x="804" y="156"/>
                      <a:pt x="804" y="149"/>
                    </a:cubicBezTo>
                    <a:cubicBezTo>
                      <a:pt x="804" y="140"/>
                      <a:pt x="805" y="131"/>
                      <a:pt x="807" y="123"/>
                    </a:cubicBezTo>
                    <a:cubicBezTo>
                      <a:pt x="286" y="262"/>
                      <a:pt x="286" y="262"/>
                      <a:pt x="286" y="262"/>
                    </a:cubicBezTo>
                    <a:cubicBezTo>
                      <a:pt x="276" y="262"/>
                      <a:pt x="268" y="268"/>
                      <a:pt x="265" y="277"/>
                    </a:cubicBezTo>
                    <a:cubicBezTo>
                      <a:pt x="1" y="1034"/>
                      <a:pt x="1" y="1034"/>
                      <a:pt x="1" y="1034"/>
                    </a:cubicBezTo>
                    <a:cubicBezTo>
                      <a:pt x="0" y="1036"/>
                      <a:pt x="0" y="1039"/>
                      <a:pt x="0" y="1041"/>
                    </a:cubicBezTo>
                    <a:cubicBezTo>
                      <a:pt x="0" y="1206"/>
                      <a:pt x="129" y="1341"/>
                      <a:pt x="289" y="1341"/>
                    </a:cubicBezTo>
                    <a:cubicBezTo>
                      <a:pt x="448" y="1341"/>
                      <a:pt x="577" y="1206"/>
                      <a:pt x="577" y="1041"/>
                    </a:cubicBezTo>
                    <a:cubicBezTo>
                      <a:pt x="577" y="1039"/>
                      <a:pt x="577" y="1036"/>
                      <a:pt x="576" y="1034"/>
                    </a:cubicBezTo>
                    <a:lnTo>
                      <a:pt x="316" y="303"/>
                    </a:lnTo>
                    <a:close/>
                    <a:moveTo>
                      <a:pt x="289" y="1297"/>
                    </a:moveTo>
                    <a:cubicBezTo>
                      <a:pt x="155" y="1297"/>
                      <a:pt x="46" y="1184"/>
                      <a:pt x="44" y="1045"/>
                    </a:cubicBezTo>
                    <a:cubicBezTo>
                      <a:pt x="286" y="350"/>
                      <a:pt x="286" y="350"/>
                      <a:pt x="286" y="350"/>
                    </a:cubicBezTo>
                    <a:cubicBezTo>
                      <a:pt x="533" y="1045"/>
                      <a:pt x="533" y="1045"/>
                      <a:pt x="533" y="1045"/>
                    </a:cubicBezTo>
                    <a:cubicBezTo>
                      <a:pt x="531" y="1184"/>
                      <a:pt x="422" y="1297"/>
                      <a:pt x="289" y="12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957" tIns="31478" rIns="62957" bIns="31478" numCol="1" anchor="t" anchorCtr="0" compatLnSpc="1">
                <a:prstTxWarp prst="textNoShape">
                  <a:avLst/>
                </a:prstTxWarp>
              </a:bodyPr>
              <a:lstStyle/>
              <a:p>
                <a:endParaRPr lang="en-US" dirty="0"/>
              </a:p>
            </p:txBody>
          </p:sp>
          <p:sp>
            <p:nvSpPr>
              <p:cNvPr id="44" name="Freeform 41">
                <a:extLst>
                  <a:ext uri="{FF2B5EF4-FFF2-40B4-BE49-F238E27FC236}">
                    <a16:creationId xmlns:a16="http://schemas.microsoft.com/office/drawing/2014/main" id="{EB43DD6E-957D-4601-B70A-58142E139779}"/>
                  </a:ext>
                </a:extLst>
              </p:cNvPr>
              <p:cNvSpPr>
                <a:spLocks noEditPoints="1"/>
              </p:cNvSpPr>
              <p:nvPr/>
            </p:nvSpPr>
            <p:spPr bwMode="auto">
              <a:xfrm>
                <a:off x="2210" y="831"/>
                <a:ext cx="3260" cy="2767"/>
              </a:xfrm>
              <a:custGeom>
                <a:avLst/>
                <a:gdLst>
                  <a:gd name="T0" fmla="*/ 1527 w 1740"/>
                  <a:gd name="T1" fmla="*/ 952 h 1476"/>
                  <a:gd name="T2" fmla="*/ 1315 w 1740"/>
                  <a:gd name="T3" fmla="*/ 749 h 1476"/>
                  <a:gd name="T4" fmla="*/ 1325 w 1740"/>
                  <a:gd name="T5" fmla="*/ 738 h 1476"/>
                  <a:gd name="T6" fmla="*/ 1729 w 1740"/>
                  <a:gd name="T7" fmla="*/ 738 h 1476"/>
                  <a:gd name="T8" fmla="*/ 1739 w 1740"/>
                  <a:gd name="T9" fmla="*/ 749 h 1476"/>
                  <a:gd name="T10" fmla="*/ 1527 w 1740"/>
                  <a:gd name="T11" fmla="*/ 952 h 1476"/>
                  <a:gd name="T12" fmla="*/ 425 w 1740"/>
                  <a:gd name="T13" fmla="*/ 1010 h 1476"/>
                  <a:gd name="T14" fmla="*/ 415 w 1740"/>
                  <a:gd name="T15" fmla="*/ 999 h 1476"/>
                  <a:gd name="T16" fmla="*/ 11 w 1740"/>
                  <a:gd name="T17" fmla="*/ 999 h 1476"/>
                  <a:gd name="T18" fmla="*/ 1 w 1740"/>
                  <a:gd name="T19" fmla="*/ 1010 h 1476"/>
                  <a:gd name="T20" fmla="*/ 213 w 1740"/>
                  <a:gd name="T21" fmla="*/ 1214 h 1476"/>
                  <a:gd name="T22" fmla="*/ 425 w 1740"/>
                  <a:gd name="T23" fmla="*/ 1010 h 1476"/>
                  <a:gd name="T24" fmla="*/ 921 w 1740"/>
                  <a:gd name="T25" fmla="*/ 1344 h 1476"/>
                  <a:gd name="T26" fmla="*/ 921 w 1740"/>
                  <a:gd name="T27" fmla="*/ 182 h 1476"/>
                  <a:gd name="T28" fmla="*/ 968 w 1740"/>
                  <a:gd name="T29" fmla="*/ 98 h 1476"/>
                  <a:gd name="T30" fmla="*/ 870 w 1740"/>
                  <a:gd name="T31" fmla="*/ 0 h 1476"/>
                  <a:gd name="T32" fmla="*/ 772 w 1740"/>
                  <a:gd name="T33" fmla="*/ 98 h 1476"/>
                  <a:gd name="T34" fmla="*/ 816 w 1740"/>
                  <a:gd name="T35" fmla="*/ 179 h 1476"/>
                  <a:gd name="T36" fmla="*/ 816 w 1740"/>
                  <a:gd name="T37" fmla="*/ 1344 h 1476"/>
                  <a:gd name="T38" fmla="*/ 403 w 1740"/>
                  <a:gd name="T39" fmla="*/ 1476 h 1476"/>
                  <a:gd name="T40" fmla="*/ 816 w 1740"/>
                  <a:gd name="T41" fmla="*/ 1476 h 1476"/>
                  <a:gd name="T42" fmla="*/ 921 w 1740"/>
                  <a:gd name="T43" fmla="*/ 1476 h 1476"/>
                  <a:gd name="T44" fmla="*/ 1337 w 1740"/>
                  <a:gd name="T45" fmla="*/ 1476 h 1476"/>
                  <a:gd name="T46" fmla="*/ 921 w 1740"/>
                  <a:gd name="T47" fmla="*/ 134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0" h="1476">
                    <a:moveTo>
                      <a:pt x="1527" y="952"/>
                    </a:moveTo>
                    <a:cubicBezTo>
                      <a:pt x="1416" y="952"/>
                      <a:pt x="1325" y="863"/>
                      <a:pt x="1315" y="749"/>
                    </a:cubicBezTo>
                    <a:cubicBezTo>
                      <a:pt x="1315" y="743"/>
                      <a:pt x="1320" y="738"/>
                      <a:pt x="1325" y="738"/>
                    </a:cubicBezTo>
                    <a:cubicBezTo>
                      <a:pt x="1729" y="738"/>
                      <a:pt x="1729" y="738"/>
                      <a:pt x="1729" y="738"/>
                    </a:cubicBezTo>
                    <a:cubicBezTo>
                      <a:pt x="1735" y="738"/>
                      <a:pt x="1740" y="743"/>
                      <a:pt x="1739" y="749"/>
                    </a:cubicBezTo>
                    <a:cubicBezTo>
                      <a:pt x="1730" y="863"/>
                      <a:pt x="1638" y="952"/>
                      <a:pt x="1527" y="952"/>
                    </a:cubicBezTo>
                    <a:close/>
                    <a:moveTo>
                      <a:pt x="425" y="1010"/>
                    </a:moveTo>
                    <a:cubicBezTo>
                      <a:pt x="425" y="1004"/>
                      <a:pt x="420" y="999"/>
                      <a:pt x="415" y="999"/>
                    </a:cubicBezTo>
                    <a:cubicBezTo>
                      <a:pt x="11" y="999"/>
                      <a:pt x="11" y="999"/>
                      <a:pt x="11" y="999"/>
                    </a:cubicBezTo>
                    <a:cubicBezTo>
                      <a:pt x="5" y="999"/>
                      <a:pt x="0" y="1004"/>
                      <a:pt x="1" y="1010"/>
                    </a:cubicBezTo>
                    <a:cubicBezTo>
                      <a:pt x="10" y="1124"/>
                      <a:pt x="102" y="1214"/>
                      <a:pt x="213" y="1214"/>
                    </a:cubicBezTo>
                    <a:cubicBezTo>
                      <a:pt x="324" y="1214"/>
                      <a:pt x="415" y="1124"/>
                      <a:pt x="425" y="1010"/>
                    </a:cubicBezTo>
                    <a:close/>
                    <a:moveTo>
                      <a:pt x="921" y="1344"/>
                    </a:moveTo>
                    <a:cubicBezTo>
                      <a:pt x="921" y="1310"/>
                      <a:pt x="921" y="351"/>
                      <a:pt x="921" y="182"/>
                    </a:cubicBezTo>
                    <a:cubicBezTo>
                      <a:pt x="949" y="164"/>
                      <a:pt x="968" y="133"/>
                      <a:pt x="968" y="98"/>
                    </a:cubicBezTo>
                    <a:cubicBezTo>
                      <a:pt x="968" y="44"/>
                      <a:pt x="924" y="0"/>
                      <a:pt x="870" y="0"/>
                    </a:cubicBezTo>
                    <a:cubicBezTo>
                      <a:pt x="816" y="0"/>
                      <a:pt x="772" y="44"/>
                      <a:pt x="772" y="98"/>
                    </a:cubicBezTo>
                    <a:cubicBezTo>
                      <a:pt x="772" y="132"/>
                      <a:pt x="789" y="162"/>
                      <a:pt x="816" y="179"/>
                    </a:cubicBezTo>
                    <a:cubicBezTo>
                      <a:pt x="816" y="335"/>
                      <a:pt x="816" y="1300"/>
                      <a:pt x="816" y="1344"/>
                    </a:cubicBezTo>
                    <a:cubicBezTo>
                      <a:pt x="816" y="1389"/>
                      <a:pt x="403" y="1372"/>
                      <a:pt x="403" y="1476"/>
                    </a:cubicBezTo>
                    <a:cubicBezTo>
                      <a:pt x="816" y="1476"/>
                      <a:pt x="816" y="1476"/>
                      <a:pt x="816" y="1476"/>
                    </a:cubicBezTo>
                    <a:cubicBezTo>
                      <a:pt x="921" y="1476"/>
                      <a:pt x="921" y="1476"/>
                      <a:pt x="921" y="1476"/>
                    </a:cubicBezTo>
                    <a:cubicBezTo>
                      <a:pt x="1337" y="1476"/>
                      <a:pt x="1337" y="1476"/>
                      <a:pt x="1337" y="1476"/>
                    </a:cubicBezTo>
                    <a:cubicBezTo>
                      <a:pt x="1337" y="1370"/>
                      <a:pt x="921" y="1382"/>
                      <a:pt x="921" y="13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957" tIns="31478" rIns="62957" bIns="31478" numCol="1" anchor="t" anchorCtr="0" compatLnSpc="1">
                <a:prstTxWarp prst="textNoShape">
                  <a:avLst/>
                </a:prstTxWarp>
              </a:bodyPr>
              <a:lstStyle/>
              <a:p>
                <a:endParaRPr lang="en-US" dirty="0"/>
              </a:p>
            </p:txBody>
          </p:sp>
        </p:grpSp>
        <p:sp>
          <p:nvSpPr>
            <p:cNvPr id="5" name="Oval 4"/>
            <p:cNvSpPr/>
            <p:nvPr/>
          </p:nvSpPr>
          <p:spPr>
            <a:xfrm>
              <a:off x="1482291" y="2059807"/>
              <a:ext cx="2444817" cy="2415941"/>
            </a:xfrm>
            <a:prstGeom prst="ellipse">
              <a:avLst/>
            </a:prstGeom>
            <a:grpFill/>
            <a:ln w="52464">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sp>
        <p:nvSpPr>
          <p:cNvPr id="56" name="TextBox 55"/>
          <p:cNvSpPr txBox="1"/>
          <p:nvPr/>
        </p:nvSpPr>
        <p:spPr>
          <a:xfrm>
            <a:off x="1178837" y="4393953"/>
            <a:ext cx="4375166" cy="369332"/>
          </a:xfrm>
          <a:prstGeom prst="rect">
            <a:avLst/>
          </a:prstGeom>
          <a:noFill/>
        </p:spPr>
        <p:txBody>
          <a:bodyPr wrap="square" lIns="0" tIns="0" rIns="0" bIns="0" rtlCol="0" anchor="t">
            <a:spAutoFit/>
          </a:bodyPr>
          <a:lstStyle/>
          <a:p>
            <a:pPr algn="ctr">
              <a:buSzPct val="100000"/>
              <a:buFont typeface="Trebuchet MS" panose="020B0603020202020204" pitchFamily="34" charset="0"/>
              <a:buChar char="​"/>
            </a:pPr>
            <a:r>
              <a:rPr lang="en-AU" sz="2400" b="1" dirty="0" smtClean="0">
                <a:solidFill>
                  <a:srgbClr val="29BA74"/>
                </a:solidFill>
                <a:latin typeface="Trebuchet MS" panose="020B0603020202020204" pitchFamily="34" charset="0"/>
                <a:sym typeface="Trebuchet MS" panose="020B0603020202020204" pitchFamily="34" charset="0"/>
              </a:rPr>
              <a:t>What is the degree of impact?</a:t>
            </a:r>
            <a:endParaRPr lang="en-AU" b="1" dirty="0">
              <a:solidFill>
                <a:srgbClr val="575757"/>
              </a:solidFill>
              <a:latin typeface="Trebuchet MS" panose="020B0603020202020204" pitchFamily="34" charset="0"/>
            </a:endParaRPr>
          </a:p>
        </p:txBody>
      </p:sp>
      <p:cxnSp>
        <p:nvCxnSpPr>
          <p:cNvPr id="57" name="Straight Connector 56"/>
          <p:cNvCxnSpPr/>
          <p:nvPr/>
        </p:nvCxnSpPr>
        <p:spPr>
          <a:xfrm>
            <a:off x="2719531" y="4270033"/>
            <a:ext cx="1293777" cy="19251"/>
          </a:xfrm>
          <a:prstGeom prst="line">
            <a:avLst/>
          </a:prstGeom>
          <a:ln w="9525" cap="rnd" cmpd="sng" algn="ctr">
            <a:solidFill>
              <a:srgbClr val="29BA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a:xfrm>
            <a:off x="7860104" y="2280631"/>
            <a:ext cx="1683257" cy="1663375"/>
            <a:chOff x="7617171" y="2003026"/>
            <a:chExt cx="2444817" cy="2415941"/>
          </a:xfrm>
        </p:grpSpPr>
        <p:grpSp>
          <p:nvGrpSpPr>
            <p:cNvPr id="45" name="bcgIcons_Strategy">
              <a:extLst>
                <a:ext uri="{FF2B5EF4-FFF2-40B4-BE49-F238E27FC236}">
                  <a16:creationId xmlns:a16="http://schemas.microsoft.com/office/drawing/2014/main" id="{96F9A4AA-6DEE-48E2-9143-67EB34511180}"/>
                </a:ext>
              </a:extLst>
            </p:cNvPr>
            <p:cNvGrpSpPr>
              <a:grpSpLocks noChangeAspect="1"/>
            </p:cNvGrpSpPr>
            <p:nvPr/>
          </p:nvGrpSpPr>
          <p:grpSpPr bwMode="auto">
            <a:xfrm>
              <a:off x="7996146" y="2366781"/>
              <a:ext cx="1686868" cy="1688431"/>
              <a:chOff x="1682" y="0"/>
              <a:chExt cx="4316" cy="4320"/>
            </a:xfrm>
          </p:grpSpPr>
          <p:sp>
            <p:nvSpPr>
              <p:cNvPr id="46" name="AutoShape 3">
                <a:extLst>
                  <a:ext uri="{FF2B5EF4-FFF2-40B4-BE49-F238E27FC236}">
                    <a16:creationId xmlns:a16="http://schemas.microsoft.com/office/drawing/2014/main" id="{C21EBBEA-EEAE-42D4-BEE2-E587BE61EE1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957" tIns="31478" rIns="62957" bIns="31478" numCol="1" anchor="t" anchorCtr="0" compatLnSpc="1">
                <a:prstTxWarp prst="textNoShape">
                  <a:avLst/>
                </a:prstTxWarp>
              </a:bodyPr>
              <a:lstStyle/>
              <a:p>
                <a:endParaRPr lang="en-US" dirty="0"/>
              </a:p>
            </p:txBody>
          </p:sp>
          <p:sp>
            <p:nvSpPr>
              <p:cNvPr id="47" name="Freeform 5">
                <a:extLst>
                  <a:ext uri="{FF2B5EF4-FFF2-40B4-BE49-F238E27FC236}">
                    <a16:creationId xmlns:a16="http://schemas.microsoft.com/office/drawing/2014/main" id="{C43E2BA7-091D-471D-B076-85B282692BD3}"/>
                  </a:ext>
                </a:extLst>
              </p:cNvPr>
              <p:cNvSpPr>
                <a:spLocks noEditPoints="1"/>
              </p:cNvSpPr>
              <p:nvPr/>
            </p:nvSpPr>
            <p:spPr bwMode="auto">
              <a:xfrm>
                <a:off x="2120" y="932"/>
                <a:ext cx="3436" cy="2452"/>
              </a:xfrm>
              <a:custGeom>
                <a:avLst/>
                <a:gdLst>
                  <a:gd name="T0" fmla="*/ 1790 w 1834"/>
                  <a:gd name="T1" fmla="*/ 1308 h 1308"/>
                  <a:gd name="T2" fmla="*/ 44 w 1834"/>
                  <a:gd name="T3" fmla="*/ 1308 h 1308"/>
                  <a:gd name="T4" fmla="*/ 0 w 1834"/>
                  <a:gd name="T5" fmla="*/ 1264 h 1308"/>
                  <a:gd name="T6" fmla="*/ 0 w 1834"/>
                  <a:gd name="T7" fmla="*/ 44 h 1308"/>
                  <a:gd name="T8" fmla="*/ 44 w 1834"/>
                  <a:gd name="T9" fmla="*/ 0 h 1308"/>
                  <a:gd name="T10" fmla="*/ 1790 w 1834"/>
                  <a:gd name="T11" fmla="*/ 0 h 1308"/>
                  <a:gd name="T12" fmla="*/ 1834 w 1834"/>
                  <a:gd name="T13" fmla="*/ 44 h 1308"/>
                  <a:gd name="T14" fmla="*/ 1834 w 1834"/>
                  <a:gd name="T15" fmla="*/ 1264 h 1308"/>
                  <a:gd name="T16" fmla="*/ 1790 w 1834"/>
                  <a:gd name="T17" fmla="*/ 1308 h 1308"/>
                  <a:gd name="T18" fmla="*/ 44 w 1834"/>
                  <a:gd name="T19" fmla="*/ 44 h 1308"/>
                  <a:gd name="T20" fmla="*/ 44 w 1834"/>
                  <a:gd name="T21" fmla="*/ 1264 h 1308"/>
                  <a:gd name="T22" fmla="*/ 1790 w 1834"/>
                  <a:gd name="T23" fmla="*/ 1264 h 1308"/>
                  <a:gd name="T24" fmla="*/ 1790 w 1834"/>
                  <a:gd name="T25" fmla="*/ 44 h 1308"/>
                  <a:gd name="T26" fmla="*/ 44 w 1834"/>
                  <a:gd name="T27" fmla="*/ 44 h 1308"/>
                  <a:gd name="T28" fmla="*/ 539 w 1834"/>
                  <a:gd name="T29" fmla="*/ 270 h 1308"/>
                  <a:gd name="T30" fmla="*/ 453 w 1834"/>
                  <a:gd name="T31" fmla="*/ 356 h 1308"/>
                  <a:gd name="T32" fmla="*/ 539 w 1834"/>
                  <a:gd name="T33" fmla="*/ 442 h 1308"/>
                  <a:gd name="T34" fmla="*/ 625 w 1834"/>
                  <a:gd name="T35" fmla="*/ 356 h 1308"/>
                  <a:gd name="T36" fmla="*/ 539 w 1834"/>
                  <a:gd name="T37" fmla="*/ 270 h 1308"/>
                  <a:gd name="T38" fmla="*/ 988 w 1834"/>
                  <a:gd name="T39" fmla="*/ 906 h 1308"/>
                  <a:gd name="T40" fmla="*/ 917 w 1834"/>
                  <a:gd name="T41" fmla="*/ 943 h 1308"/>
                  <a:gd name="T42" fmla="*/ 939 w 1834"/>
                  <a:gd name="T43" fmla="*/ 1063 h 1308"/>
                  <a:gd name="T44" fmla="*/ 1059 w 1834"/>
                  <a:gd name="T45" fmla="*/ 1040 h 1308"/>
                  <a:gd name="T46" fmla="*/ 1036 w 1834"/>
                  <a:gd name="T47" fmla="*/ 921 h 1308"/>
                  <a:gd name="T48" fmla="*/ 988 w 1834"/>
                  <a:gd name="T49" fmla="*/ 906 h 1308"/>
                  <a:gd name="T50" fmla="*/ 1540 w 1834"/>
                  <a:gd name="T51" fmla="*/ 402 h 1308"/>
                  <a:gd name="T52" fmla="*/ 1469 w 1834"/>
                  <a:gd name="T53" fmla="*/ 439 h 1308"/>
                  <a:gd name="T54" fmla="*/ 1491 w 1834"/>
                  <a:gd name="T55" fmla="*/ 559 h 1308"/>
                  <a:gd name="T56" fmla="*/ 1611 w 1834"/>
                  <a:gd name="T57" fmla="*/ 536 h 1308"/>
                  <a:gd name="T58" fmla="*/ 1588 w 1834"/>
                  <a:gd name="T59" fmla="*/ 417 h 1308"/>
                  <a:gd name="T60" fmla="*/ 1540 w 1834"/>
                  <a:gd name="T61" fmla="*/ 40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4" h="1308">
                    <a:moveTo>
                      <a:pt x="1790" y="1308"/>
                    </a:moveTo>
                    <a:cubicBezTo>
                      <a:pt x="44" y="1308"/>
                      <a:pt x="44" y="1308"/>
                      <a:pt x="44" y="1308"/>
                    </a:cubicBezTo>
                    <a:cubicBezTo>
                      <a:pt x="20" y="1308"/>
                      <a:pt x="0" y="1288"/>
                      <a:pt x="0" y="1264"/>
                    </a:cubicBezTo>
                    <a:cubicBezTo>
                      <a:pt x="0" y="44"/>
                      <a:pt x="0" y="44"/>
                      <a:pt x="0" y="44"/>
                    </a:cubicBezTo>
                    <a:cubicBezTo>
                      <a:pt x="0" y="20"/>
                      <a:pt x="20" y="0"/>
                      <a:pt x="44" y="0"/>
                    </a:cubicBezTo>
                    <a:cubicBezTo>
                      <a:pt x="1790" y="0"/>
                      <a:pt x="1790" y="0"/>
                      <a:pt x="1790" y="0"/>
                    </a:cubicBezTo>
                    <a:cubicBezTo>
                      <a:pt x="1814" y="0"/>
                      <a:pt x="1834" y="20"/>
                      <a:pt x="1834" y="44"/>
                    </a:cubicBezTo>
                    <a:cubicBezTo>
                      <a:pt x="1834" y="1264"/>
                      <a:pt x="1834" y="1264"/>
                      <a:pt x="1834" y="1264"/>
                    </a:cubicBezTo>
                    <a:cubicBezTo>
                      <a:pt x="1834" y="1288"/>
                      <a:pt x="1814" y="1308"/>
                      <a:pt x="1790" y="1308"/>
                    </a:cubicBezTo>
                    <a:close/>
                    <a:moveTo>
                      <a:pt x="44" y="44"/>
                    </a:moveTo>
                    <a:cubicBezTo>
                      <a:pt x="44" y="1264"/>
                      <a:pt x="44" y="1264"/>
                      <a:pt x="44" y="1264"/>
                    </a:cubicBezTo>
                    <a:cubicBezTo>
                      <a:pt x="1790" y="1264"/>
                      <a:pt x="1790" y="1264"/>
                      <a:pt x="1790" y="1264"/>
                    </a:cubicBezTo>
                    <a:cubicBezTo>
                      <a:pt x="1790" y="44"/>
                      <a:pt x="1790" y="44"/>
                      <a:pt x="1790" y="44"/>
                    </a:cubicBezTo>
                    <a:lnTo>
                      <a:pt x="44" y="44"/>
                    </a:lnTo>
                    <a:close/>
                    <a:moveTo>
                      <a:pt x="539" y="270"/>
                    </a:moveTo>
                    <a:cubicBezTo>
                      <a:pt x="492" y="270"/>
                      <a:pt x="453" y="309"/>
                      <a:pt x="453" y="356"/>
                    </a:cubicBezTo>
                    <a:cubicBezTo>
                      <a:pt x="453" y="403"/>
                      <a:pt x="492" y="442"/>
                      <a:pt x="539" y="442"/>
                    </a:cubicBezTo>
                    <a:cubicBezTo>
                      <a:pt x="586" y="442"/>
                      <a:pt x="625" y="403"/>
                      <a:pt x="625" y="356"/>
                    </a:cubicBezTo>
                    <a:cubicBezTo>
                      <a:pt x="625" y="309"/>
                      <a:pt x="586" y="270"/>
                      <a:pt x="539" y="270"/>
                    </a:cubicBezTo>
                    <a:close/>
                    <a:moveTo>
                      <a:pt x="988" y="906"/>
                    </a:moveTo>
                    <a:cubicBezTo>
                      <a:pt x="960" y="906"/>
                      <a:pt x="933" y="919"/>
                      <a:pt x="917" y="943"/>
                    </a:cubicBezTo>
                    <a:cubicBezTo>
                      <a:pt x="890" y="982"/>
                      <a:pt x="900" y="1036"/>
                      <a:pt x="939" y="1063"/>
                    </a:cubicBezTo>
                    <a:cubicBezTo>
                      <a:pt x="978" y="1090"/>
                      <a:pt x="1032" y="1079"/>
                      <a:pt x="1059" y="1040"/>
                    </a:cubicBezTo>
                    <a:cubicBezTo>
                      <a:pt x="1085" y="1001"/>
                      <a:pt x="1075" y="947"/>
                      <a:pt x="1036" y="921"/>
                    </a:cubicBezTo>
                    <a:cubicBezTo>
                      <a:pt x="1021" y="911"/>
                      <a:pt x="1005" y="906"/>
                      <a:pt x="988" y="906"/>
                    </a:cubicBezTo>
                    <a:close/>
                    <a:moveTo>
                      <a:pt x="1540" y="402"/>
                    </a:moveTo>
                    <a:cubicBezTo>
                      <a:pt x="1512" y="402"/>
                      <a:pt x="1485" y="415"/>
                      <a:pt x="1469" y="439"/>
                    </a:cubicBezTo>
                    <a:cubicBezTo>
                      <a:pt x="1442" y="478"/>
                      <a:pt x="1452" y="532"/>
                      <a:pt x="1491" y="559"/>
                    </a:cubicBezTo>
                    <a:cubicBezTo>
                      <a:pt x="1530" y="586"/>
                      <a:pt x="1584" y="575"/>
                      <a:pt x="1611" y="536"/>
                    </a:cubicBezTo>
                    <a:cubicBezTo>
                      <a:pt x="1637" y="497"/>
                      <a:pt x="1627" y="443"/>
                      <a:pt x="1588" y="417"/>
                    </a:cubicBezTo>
                    <a:cubicBezTo>
                      <a:pt x="1573" y="407"/>
                      <a:pt x="1557" y="402"/>
                      <a:pt x="1540" y="4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957" tIns="31478" rIns="62957" bIns="31478" numCol="1" anchor="t" anchorCtr="0" compatLnSpc="1">
                <a:prstTxWarp prst="textNoShape">
                  <a:avLst/>
                </a:prstTxWarp>
              </a:bodyPr>
              <a:lstStyle/>
              <a:p>
                <a:endParaRPr lang="en-US" dirty="0"/>
              </a:p>
            </p:txBody>
          </p:sp>
          <p:sp>
            <p:nvSpPr>
              <p:cNvPr id="48" name="Freeform 6">
                <a:extLst>
                  <a:ext uri="{FF2B5EF4-FFF2-40B4-BE49-F238E27FC236}">
                    <a16:creationId xmlns:a16="http://schemas.microsoft.com/office/drawing/2014/main" id="{1EED96BB-9979-4401-8F8F-43D515C4599E}"/>
                  </a:ext>
                </a:extLst>
              </p:cNvPr>
              <p:cNvSpPr>
                <a:spLocks noEditPoints="1"/>
              </p:cNvSpPr>
              <p:nvPr/>
            </p:nvSpPr>
            <p:spPr bwMode="auto">
              <a:xfrm>
                <a:off x="2321" y="1131"/>
                <a:ext cx="3034" cy="2055"/>
              </a:xfrm>
              <a:custGeom>
                <a:avLst/>
                <a:gdLst>
                  <a:gd name="T0" fmla="*/ 10 w 1620"/>
                  <a:gd name="T1" fmla="*/ 0 h 1096"/>
                  <a:gd name="T2" fmla="*/ 0 w 1620"/>
                  <a:gd name="T3" fmla="*/ 1086 h 1096"/>
                  <a:gd name="T4" fmla="*/ 1610 w 1620"/>
                  <a:gd name="T5" fmla="*/ 1096 h 1096"/>
                  <a:gd name="T6" fmla="*/ 1620 w 1620"/>
                  <a:gd name="T7" fmla="*/ 10 h 1096"/>
                  <a:gd name="T8" fmla="*/ 816 w 1620"/>
                  <a:gd name="T9" fmla="*/ 150 h 1096"/>
                  <a:gd name="T10" fmla="*/ 848 w 1620"/>
                  <a:gd name="T11" fmla="*/ 118 h 1096"/>
                  <a:gd name="T12" fmla="*/ 940 w 1620"/>
                  <a:gd name="T13" fmla="*/ 118 h 1096"/>
                  <a:gd name="T14" fmla="*/ 972 w 1620"/>
                  <a:gd name="T15" fmla="*/ 150 h 1096"/>
                  <a:gd name="T16" fmla="*/ 972 w 1620"/>
                  <a:gd name="T17" fmla="*/ 242 h 1096"/>
                  <a:gd name="T18" fmla="*/ 956 w 1620"/>
                  <a:gd name="T19" fmla="*/ 280 h 1096"/>
                  <a:gd name="T20" fmla="*/ 894 w 1620"/>
                  <a:gd name="T21" fmla="*/ 227 h 1096"/>
                  <a:gd name="T22" fmla="*/ 832 w 1620"/>
                  <a:gd name="T23" fmla="*/ 280 h 1096"/>
                  <a:gd name="T24" fmla="*/ 816 w 1620"/>
                  <a:gd name="T25" fmla="*/ 242 h 1096"/>
                  <a:gd name="T26" fmla="*/ 816 w 1620"/>
                  <a:gd name="T27" fmla="*/ 150 h 1096"/>
                  <a:gd name="T28" fmla="*/ 260 w 1620"/>
                  <a:gd name="T29" fmla="*/ 724 h 1096"/>
                  <a:gd name="T30" fmla="*/ 228 w 1620"/>
                  <a:gd name="T31" fmla="*/ 724 h 1096"/>
                  <a:gd name="T32" fmla="*/ 136 w 1620"/>
                  <a:gd name="T33" fmla="*/ 724 h 1096"/>
                  <a:gd name="T34" fmla="*/ 104 w 1620"/>
                  <a:gd name="T35" fmla="*/ 724 h 1096"/>
                  <a:gd name="T36" fmla="*/ 151 w 1620"/>
                  <a:gd name="T37" fmla="*/ 646 h 1096"/>
                  <a:gd name="T38" fmla="*/ 104 w 1620"/>
                  <a:gd name="T39" fmla="*/ 568 h 1096"/>
                  <a:gd name="T40" fmla="*/ 182 w 1620"/>
                  <a:gd name="T41" fmla="*/ 615 h 1096"/>
                  <a:gd name="T42" fmla="*/ 260 w 1620"/>
                  <a:gd name="T43" fmla="*/ 568 h 1096"/>
                  <a:gd name="T44" fmla="*/ 213 w 1620"/>
                  <a:gd name="T45" fmla="*/ 646 h 1096"/>
                  <a:gd name="T46" fmla="*/ 641 w 1620"/>
                  <a:gd name="T47" fmla="*/ 585 h 1096"/>
                  <a:gd name="T48" fmla="*/ 549 w 1620"/>
                  <a:gd name="T49" fmla="*/ 890 h 1096"/>
                  <a:gd name="T50" fmla="*/ 546 w 1620"/>
                  <a:gd name="T51" fmla="*/ 933 h 1096"/>
                  <a:gd name="T52" fmla="*/ 406 w 1620"/>
                  <a:gd name="T53" fmla="*/ 915 h 1096"/>
                  <a:gd name="T54" fmla="*/ 405 w 1620"/>
                  <a:gd name="T55" fmla="*/ 753 h 1096"/>
                  <a:gd name="T56" fmla="*/ 448 w 1620"/>
                  <a:gd name="T57" fmla="*/ 759 h 1096"/>
                  <a:gd name="T58" fmla="*/ 597 w 1620"/>
                  <a:gd name="T59" fmla="*/ 583 h 1096"/>
                  <a:gd name="T60" fmla="*/ 432 w 1620"/>
                  <a:gd name="T61" fmla="*/ 380 h 1096"/>
                  <a:gd name="T62" fmla="*/ 432 w 1620"/>
                  <a:gd name="T63" fmla="*/ 120 h 1096"/>
                  <a:gd name="T64" fmla="*/ 540 w 1620"/>
                  <a:gd name="T65" fmla="*/ 322 h 1096"/>
                  <a:gd name="T66" fmla="*/ 1279 w 1620"/>
                  <a:gd name="T67" fmla="*/ 382 h 1096"/>
                  <a:gd name="T68" fmla="*/ 1171 w 1620"/>
                  <a:gd name="T69" fmla="*/ 493 h 1096"/>
                  <a:gd name="T70" fmla="*/ 1154 w 1620"/>
                  <a:gd name="T71" fmla="*/ 456 h 1096"/>
                  <a:gd name="T72" fmla="*/ 932 w 1620"/>
                  <a:gd name="T73" fmla="*/ 518 h 1096"/>
                  <a:gd name="T74" fmla="*/ 954 w 1620"/>
                  <a:gd name="T75" fmla="*/ 778 h 1096"/>
                  <a:gd name="T76" fmla="*/ 988 w 1620"/>
                  <a:gd name="T77" fmla="*/ 959 h 1096"/>
                  <a:gd name="T78" fmla="*/ 807 w 1620"/>
                  <a:gd name="T79" fmla="*/ 993 h 1096"/>
                  <a:gd name="T80" fmla="*/ 831 w 1620"/>
                  <a:gd name="T81" fmla="*/ 766 h 1096"/>
                  <a:gd name="T82" fmla="*/ 1205 w 1620"/>
                  <a:gd name="T83" fmla="*/ 345 h 1096"/>
                  <a:gd name="T84" fmla="*/ 1143 w 1620"/>
                  <a:gd name="T85" fmla="*/ 261 h 1096"/>
                  <a:gd name="T86" fmla="*/ 1278 w 1620"/>
                  <a:gd name="T87" fmla="*/ 351 h 1096"/>
                  <a:gd name="T88" fmla="*/ 1279 w 1620"/>
                  <a:gd name="T89" fmla="*/ 382 h 1096"/>
                  <a:gd name="T90" fmla="*/ 1433 w 1620"/>
                  <a:gd name="T91" fmla="*/ 512 h 1096"/>
                  <a:gd name="T92" fmla="*/ 1325 w 1620"/>
                  <a:gd name="T93" fmla="*/ 308 h 1096"/>
                  <a:gd name="T94" fmla="*/ 1560 w 1620"/>
                  <a:gd name="T95" fmla="*/ 358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0" h="1096">
                    <a:moveTo>
                      <a:pt x="1610" y="0"/>
                    </a:moveTo>
                    <a:cubicBezTo>
                      <a:pt x="10" y="0"/>
                      <a:pt x="10" y="0"/>
                      <a:pt x="10" y="0"/>
                    </a:cubicBezTo>
                    <a:cubicBezTo>
                      <a:pt x="5" y="0"/>
                      <a:pt x="0" y="5"/>
                      <a:pt x="0" y="10"/>
                    </a:cubicBezTo>
                    <a:cubicBezTo>
                      <a:pt x="0" y="1086"/>
                      <a:pt x="0" y="1086"/>
                      <a:pt x="0" y="1086"/>
                    </a:cubicBezTo>
                    <a:cubicBezTo>
                      <a:pt x="0" y="1091"/>
                      <a:pt x="5" y="1096"/>
                      <a:pt x="10" y="1096"/>
                    </a:cubicBezTo>
                    <a:cubicBezTo>
                      <a:pt x="1610" y="1096"/>
                      <a:pt x="1610" y="1096"/>
                      <a:pt x="1610" y="1096"/>
                    </a:cubicBezTo>
                    <a:cubicBezTo>
                      <a:pt x="1615" y="1096"/>
                      <a:pt x="1620" y="1091"/>
                      <a:pt x="1620" y="1086"/>
                    </a:cubicBezTo>
                    <a:cubicBezTo>
                      <a:pt x="1620" y="10"/>
                      <a:pt x="1620" y="10"/>
                      <a:pt x="1620" y="10"/>
                    </a:cubicBezTo>
                    <a:cubicBezTo>
                      <a:pt x="1620" y="5"/>
                      <a:pt x="1615" y="0"/>
                      <a:pt x="1610" y="0"/>
                    </a:cubicBezTo>
                    <a:close/>
                    <a:moveTo>
                      <a:pt x="816" y="150"/>
                    </a:moveTo>
                    <a:cubicBezTo>
                      <a:pt x="808" y="141"/>
                      <a:pt x="808" y="127"/>
                      <a:pt x="816" y="118"/>
                    </a:cubicBezTo>
                    <a:cubicBezTo>
                      <a:pt x="825" y="110"/>
                      <a:pt x="839" y="110"/>
                      <a:pt x="848" y="118"/>
                    </a:cubicBezTo>
                    <a:cubicBezTo>
                      <a:pt x="894" y="165"/>
                      <a:pt x="894" y="165"/>
                      <a:pt x="894" y="165"/>
                    </a:cubicBezTo>
                    <a:cubicBezTo>
                      <a:pt x="940" y="118"/>
                      <a:pt x="940" y="118"/>
                      <a:pt x="940" y="118"/>
                    </a:cubicBezTo>
                    <a:cubicBezTo>
                      <a:pt x="949" y="110"/>
                      <a:pt x="963" y="110"/>
                      <a:pt x="972" y="118"/>
                    </a:cubicBezTo>
                    <a:cubicBezTo>
                      <a:pt x="980" y="127"/>
                      <a:pt x="980" y="141"/>
                      <a:pt x="972" y="150"/>
                    </a:cubicBezTo>
                    <a:cubicBezTo>
                      <a:pt x="925" y="196"/>
                      <a:pt x="925" y="196"/>
                      <a:pt x="925" y="196"/>
                    </a:cubicBezTo>
                    <a:cubicBezTo>
                      <a:pt x="972" y="242"/>
                      <a:pt x="972" y="242"/>
                      <a:pt x="972" y="242"/>
                    </a:cubicBezTo>
                    <a:cubicBezTo>
                      <a:pt x="980" y="251"/>
                      <a:pt x="980" y="265"/>
                      <a:pt x="972" y="274"/>
                    </a:cubicBezTo>
                    <a:cubicBezTo>
                      <a:pt x="967" y="278"/>
                      <a:pt x="962" y="280"/>
                      <a:pt x="956" y="280"/>
                    </a:cubicBezTo>
                    <a:cubicBezTo>
                      <a:pt x="950" y="280"/>
                      <a:pt x="945" y="278"/>
                      <a:pt x="940" y="274"/>
                    </a:cubicBezTo>
                    <a:cubicBezTo>
                      <a:pt x="894" y="227"/>
                      <a:pt x="894" y="227"/>
                      <a:pt x="894" y="227"/>
                    </a:cubicBezTo>
                    <a:cubicBezTo>
                      <a:pt x="848" y="274"/>
                      <a:pt x="848" y="274"/>
                      <a:pt x="848" y="274"/>
                    </a:cubicBezTo>
                    <a:cubicBezTo>
                      <a:pt x="843" y="278"/>
                      <a:pt x="838" y="280"/>
                      <a:pt x="832" y="280"/>
                    </a:cubicBezTo>
                    <a:cubicBezTo>
                      <a:pt x="826" y="280"/>
                      <a:pt x="821" y="278"/>
                      <a:pt x="816" y="274"/>
                    </a:cubicBezTo>
                    <a:cubicBezTo>
                      <a:pt x="808" y="265"/>
                      <a:pt x="808" y="251"/>
                      <a:pt x="816" y="242"/>
                    </a:cubicBezTo>
                    <a:cubicBezTo>
                      <a:pt x="863" y="196"/>
                      <a:pt x="863" y="196"/>
                      <a:pt x="863" y="196"/>
                    </a:cubicBezTo>
                    <a:lnTo>
                      <a:pt x="816" y="150"/>
                    </a:lnTo>
                    <a:close/>
                    <a:moveTo>
                      <a:pt x="260" y="692"/>
                    </a:moveTo>
                    <a:cubicBezTo>
                      <a:pt x="268" y="701"/>
                      <a:pt x="268" y="715"/>
                      <a:pt x="260" y="724"/>
                    </a:cubicBezTo>
                    <a:cubicBezTo>
                      <a:pt x="255" y="728"/>
                      <a:pt x="250" y="730"/>
                      <a:pt x="244" y="730"/>
                    </a:cubicBezTo>
                    <a:cubicBezTo>
                      <a:pt x="238" y="730"/>
                      <a:pt x="233" y="728"/>
                      <a:pt x="228" y="724"/>
                    </a:cubicBezTo>
                    <a:cubicBezTo>
                      <a:pt x="182" y="677"/>
                      <a:pt x="182" y="677"/>
                      <a:pt x="182" y="677"/>
                    </a:cubicBezTo>
                    <a:cubicBezTo>
                      <a:pt x="136" y="724"/>
                      <a:pt x="136" y="724"/>
                      <a:pt x="136" y="724"/>
                    </a:cubicBezTo>
                    <a:cubicBezTo>
                      <a:pt x="131" y="728"/>
                      <a:pt x="126" y="730"/>
                      <a:pt x="120" y="730"/>
                    </a:cubicBezTo>
                    <a:cubicBezTo>
                      <a:pt x="114" y="730"/>
                      <a:pt x="109" y="728"/>
                      <a:pt x="104" y="724"/>
                    </a:cubicBezTo>
                    <a:cubicBezTo>
                      <a:pt x="96" y="715"/>
                      <a:pt x="96" y="701"/>
                      <a:pt x="104" y="692"/>
                    </a:cubicBezTo>
                    <a:cubicBezTo>
                      <a:pt x="151" y="646"/>
                      <a:pt x="151" y="646"/>
                      <a:pt x="151" y="646"/>
                    </a:cubicBezTo>
                    <a:cubicBezTo>
                      <a:pt x="104" y="600"/>
                      <a:pt x="104" y="600"/>
                      <a:pt x="104" y="600"/>
                    </a:cubicBezTo>
                    <a:cubicBezTo>
                      <a:pt x="96" y="591"/>
                      <a:pt x="96" y="577"/>
                      <a:pt x="104" y="568"/>
                    </a:cubicBezTo>
                    <a:cubicBezTo>
                      <a:pt x="113" y="560"/>
                      <a:pt x="127" y="560"/>
                      <a:pt x="136" y="568"/>
                    </a:cubicBezTo>
                    <a:cubicBezTo>
                      <a:pt x="182" y="615"/>
                      <a:pt x="182" y="615"/>
                      <a:pt x="182" y="615"/>
                    </a:cubicBezTo>
                    <a:cubicBezTo>
                      <a:pt x="228" y="568"/>
                      <a:pt x="228" y="568"/>
                      <a:pt x="228" y="568"/>
                    </a:cubicBezTo>
                    <a:cubicBezTo>
                      <a:pt x="237" y="560"/>
                      <a:pt x="251" y="560"/>
                      <a:pt x="260" y="568"/>
                    </a:cubicBezTo>
                    <a:cubicBezTo>
                      <a:pt x="268" y="577"/>
                      <a:pt x="268" y="591"/>
                      <a:pt x="260" y="600"/>
                    </a:cubicBezTo>
                    <a:cubicBezTo>
                      <a:pt x="213" y="646"/>
                      <a:pt x="213" y="646"/>
                      <a:pt x="213" y="646"/>
                    </a:cubicBezTo>
                    <a:lnTo>
                      <a:pt x="260" y="692"/>
                    </a:lnTo>
                    <a:close/>
                    <a:moveTo>
                      <a:pt x="641" y="585"/>
                    </a:moveTo>
                    <a:cubicBezTo>
                      <a:pt x="635" y="689"/>
                      <a:pt x="577" y="788"/>
                      <a:pt x="469" y="879"/>
                    </a:cubicBezTo>
                    <a:cubicBezTo>
                      <a:pt x="549" y="890"/>
                      <a:pt x="549" y="890"/>
                      <a:pt x="549" y="890"/>
                    </a:cubicBezTo>
                    <a:cubicBezTo>
                      <a:pt x="561" y="891"/>
                      <a:pt x="569" y="902"/>
                      <a:pt x="568" y="914"/>
                    </a:cubicBezTo>
                    <a:cubicBezTo>
                      <a:pt x="566" y="925"/>
                      <a:pt x="557" y="933"/>
                      <a:pt x="546" y="933"/>
                    </a:cubicBezTo>
                    <a:cubicBezTo>
                      <a:pt x="545" y="933"/>
                      <a:pt x="544" y="933"/>
                      <a:pt x="543" y="933"/>
                    </a:cubicBezTo>
                    <a:cubicBezTo>
                      <a:pt x="406" y="915"/>
                      <a:pt x="406" y="915"/>
                      <a:pt x="406" y="915"/>
                    </a:cubicBezTo>
                    <a:cubicBezTo>
                      <a:pt x="394" y="914"/>
                      <a:pt x="385" y="903"/>
                      <a:pt x="387" y="891"/>
                    </a:cubicBezTo>
                    <a:cubicBezTo>
                      <a:pt x="405" y="753"/>
                      <a:pt x="405" y="753"/>
                      <a:pt x="405" y="753"/>
                    </a:cubicBezTo>
                    <a:cubicBezTo>
                      <a:pt x="406" y="741"/>
                      <a:pt x="417" y="733"/>
                      <a:pt x="429" y="735"/>
                    </a:cubicBezTo>
                    <a:cubicBezTo>
                      <a:pt x="442" y="736"/>
                      <a:pt x="450" y="747"/>
                      <a:pt x="448" y="759"/>
                    </a:cubicBezTo>
                    <a:cubicBezTo>
                      <a:pt x="437" y="849"/>
                      <a:pt x="437" y="849"/>
                      <a:pt x="437" y="849"/>
                    </a:cubicBezTo>
                    <a:cubicBezTo>
                      <a:pt x="537" y="765"/>
                      <a:pt x="591" y="676"/>
                      <a:pt x="597" y="583"/>
                    </a:cubicBezTo>
                    <a:cubicBezTo>
                      <a:pt x="604" y="466"/>
                      <a:pt x="531" y="377"/>
                      <a:pt x="510" y="354"/>
                    </a:cubicBezTo>
                    <a:cubicBezTo>
                      <a:pt x="488" y="370"/>
                      <a:pt x="461" y="380"/>
                      <a:pt x="432" y="380"/>
                    </a:cubicBezTo>
                    <a:cubicBezTo>
                      <a:pt x="360" y="380"/>
                      <a:pt x="302" y="322"/>
                      <a:pt x="302" y="250"/>
                    </a:cubicBezTo>
                    <a:cubicBezTo>
                      <a:pt x="302" y="178"/>
                      <a:pt x="360" y="120"/>
                      <a:pt x="432" y="120"/>
                    </a:cubicBezTo>
                    <a:cubicBezTo>
                      <a:pt x="504" y="120"/>
                      <a:pt x="562" y="178"/>
                      <a:pt x="562" y="250"/>
                    </a:cubicBezTo>
                    <a:cubicBezTo>
                      <a:pt x="562" y="276"/>
                      <a:pt x="554" y="301"/>
                      <a:pt x="540" y="322"/>
                    </a:cubicBezTo>
                    <a:cubicBezTo>
                      <a:pt x="563" y="345"/>
                      <a:pt x="649" y="447"/>
                      <a:pt x="641" y="585"/>
                    </a:cubicBezTo>
                    <a:close/>
                    <a:moveTo>
                      <a:pt x="1279" y="382"/>
                    </a:moveTo>
                    <a:cubicBezTo>
                      <a:pt x="1187" y="485"/>
                      <a:pt x="1187" y="485"/>
                      <a:pt x="1187" y="485"/>
                    </a:cubicBezTo>
                    <a:cubicBezTo>
                      <a:pt x="1183" y="490"/>
                      <a:pt x="1177" y="493"/>
                      <a:pt x="1171" y="493"/>
                    </a:cubicBezTo>
                    <a:cubicBezTo>
                      <a:pt x="1165" y="493"/>
                      <a:pt x="1160" y="491"/>
                      <a:pt x="1156" y="487"/>
                    </a:cubicBezTo>
                    <a:cubicBezTo>
                      <a:pt x="1147" y="479"/>
                      <a:pt x="1146" y="465"/>
                      <a:pt x="1154" y="456"/>
                    </a:cubicBezTo>
                    <a:cubicBezTo>
                      <a:pt x="1215" y="388"/>
                      <a:pt x="1215" y="388"/>
                      <a:pt x="1215" y="388"/>
                    </a:cubicBezTo>
                    <a:cubicBezTo>
                      <a:pt x="1084" y="401"/>
                      <a:pt x="989" y="444"/>
                      <a:pt x="932" y="518"/>
                    </a:cubicBezTo>
                    <a:cubicBezTo>
                      <a:pt x="861" y="610"/>
                      <a:pt x="870" y="725"/>
                      <a:pt x="875" y="756"/>
                    </a:cubicBezTo>
                    <a:cubicBezTo>
                      <a:pt x="902" y="755"/>
                      <a:pt x="930" y="762"/>
                      <a:pt x="954" y="778"/>
                    </a:cubicBezTo>
                    <a:cubicBezTo>
                      <a:pt x="983" y="798"/>
                      <a:pt x="1002" y="828"/>
                      <a:pt x="1008" y="862"/>
                    </a:cubicBezTo>
                    <a:cubicBezTo>
                      <a:pt x="1015" y="896"/>
                      <a:pt x="1008" y="930"/>
                      <a:pt x="988" y="959"/>
                    </a:cubicBezTo>
                    <a:cubicBezTo>
                      <a:pt x="963" y="996"/>
                      <a:pt x="922" y="1016"/>
                      <a:pt x="881" y="1016"/>
                    </a:cubicBezTo>
                    <a:cubicBezTo>
                      <a:pt x="855" y="1016"/>
                      <a:pt x="830" y="1008"/>
                      <a:pt x="807" y="993"/>
                    </a:cubicBezTo>
                    <a:cubicBezTo>
                      <a:pt x="748" y="953"/>
                      <a:pt x="733" y="872"/>
                      <a:pt x="773" y="812"/>
                    </a:cubicBezTo>
                    <a:cubicBezTo>
                      <a:pt x="788" y="791"/>
                      <a:pt x="809" y="775"/>
                      <a:pt x="831" y="766"/>
                    </a:cubicBezTo>
                    <a:cubicBezTo>
                      <a:pt x="826" y="733"/>
                      <a:pt x="812" y="601"/>
                      <a:pt x="897" y="491"/>
                    </a:cubicBezTo>
                    <a:cubicBezTo>
                      <a:pt x="961" y="409"/>
                      <a:pt x="1065" y="360"/>
                      <a:pt x="1205" y="345"/>
                    </a:cubicBezTo>
                    <a:cubicBezTo>
                      <a:pt x="1145" y="292"/>
                      <a:pt x="1145" y="292"/>
                      <a:pt x="1145" y="292"/>
                    </a:cubicBezTo>
                    <a:cubicBezTo>
                      <a:pt x="1136" y="284"/>
                      <a:pt x="1135" y="270"/>
                      <a:pt x="1143" y="261"/>
                    </a:cubicBezTo>
                    <a:cubicBezTo>
                      <a:pt x="1151" y="252"/>
                      <a:pt x="1165" y="251"/>
                      <a:pt x="1174" y="259"/>
                    </a:cubicBezTo>
                    <a:cubicBezTo>
                      <a:pt x="1278" y="351"/>
                      <a:pt x="1278" y="351"/>
                      <a:pt x="1278" y="351"/>
                    </a:cubicBezTo>
                    <a:cubicBezTo>
                      <a:pt x="1282" y="355"/>
                      <a:pt x="1285" y="361"/>
                      <a:pt x="1285" y="366"/>
                    </a:cubicBezTo>
                    <a:cubicBezTo>
                      <a:pt x="1285" y="372"/>
                      <a:pt x="1283" y="378"/>
                      <a:pt x="1279" y="382"/>
                    </a:cubicBezTo>
                    <a:close/>
                    <a:moveTo>
                      <a:pt x="1540" y="455"/>
                    </a:moveTo>
                    <a:cubicBezTo>
                      <a:pt x="1515" y="492"/>
                      <a:pt x="1474" y="512"/>
                      <a:pt x="1433" y="512"/>
                    </a:cubicBezTo>
                    <a:cubicBezTo>
                      <a:pt x="1407" y="512"/>
                      <a:pt x="1382" y="504"/>
                      <a:pt x="1359" y="489"/>
                    </a:cubicBezTo>
                    <a:cubicBezTo>
                      <a:pt x="1300" y="449"/>
                      <a:pt x="1285" y="368"/>
                      <a:pt x="1325" y="308"/>
                    </a:cubicBezTo>
                    <a:cubicBezTo>
                      <a:pt x="1366" y="249"/>
                      <a:pt x="1447" y="234"/>
                      <a:pt x="1506" y="274"/>
                    </a:cubicBezTo>
                    <a:cubicBezTo>
                      <a:pt x="1535" y="294"/>
                      <a:pt x="1554" y="324"/>
                      <a:pt x="1560" y="358"/>
                    </a:cubicBezTo>
                    <a:cubicBezTo>
                      <a:pt x="1567" y="392"/>
                      <a:pt x="1560" y="426"/>
                      <a:pt x="1540" y="45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957" tIns="31478" rIns="62957" bIns="31478" numCol="1" anchor="t" anchorCtr="0" compatLnSpc="1">
                <a:prstTxWarp prst="textNoShape">
                  <a:avLst/>
                </a:prstTxWarp>
              </a:bodyPr>
              <a:lstStyle/>
              <a:p>
                <a:endParaRPr lang="en-US" dirty="0"/>
              </a:p>
            </p:txBody>
          </p:sp>
        </p:grpSp>
        <p:sp>
          <p:nvSpPr>
            <p:cNvPr id="55" name="Oval 54"/>
            <p:cNvSpPr/>
            <p:nvPr/>
          </p:nvSpPr>
          <p:spPr>
            <a:xfrm>
              <a:off x="7617171" y="2003026"/>
              <a:ext cx="2444817" cy="2415941"/>
            </a:xfrm>
            <a:prstGeom prst="ellipse">
              <a:avLst/>
            </a:prstGeom>
            <a:grpFill/>
            <a:ln w="52464">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sp>
        <p:nvSpPr>
          <p:cNvPr id="58" name="TextBox 57"/>
          <p:cNvSpPr txBox="1"/>
          <p:nvPr/>
        </p:nvSpPr>
        <p:spPr>
          <a:xfrm>
            <a:off x="6835746" y="4403578"/>
            <a:ext cx="3731972" cy="369332"/>
          </a:xfrm>
          <a:prstGeom prst="rect">
            <a:avLst/>
          </a:prstGeom>
          <a:noFill/>
        </p:spPr>
        <p:txBody>
          <a:bodyPr wrap="square" lIns="0" tIns="0" rIns="0" bIns="0" rtlCol="0" anchor="t">
            <a:spAutoFit/>
          </a:bodyPr>
          <a:lstStyle/>
          <a:p>
            <a:pPr algn="ctr">
              <a:buSzPct val="100000"/>
              <a:buFont typeface="Trebuchet MS" panose="020B0603020202020204" pitchFamily="34" charset="0"/>
              <a:buChar char="​"/>
            </a:pPr>
            <a:r>
              <a:rPr lang="en-AU" sz="2400" b="1" dirty="0" smtClean="0">
                <a:solidFill>
                  <a:srgbClr val="29BA74"/>
                </a:solidFill>
                <a:latin typeface="Trebuchet MS" panose="020B0603020202020204" pitchFamily="34" charset="0"/>
                <a:sym typeface="Trebuchet MS" panose="020B0603020202020204" pitchFamily="34" charset="0"/>
              </a:rPr>
              <a:t>How prepared is the APS?</a:t>
            </a:r>
            <a:endParaRPr lang="en-AU" b="1" dirty="0">
              <a:solidFill>
                <a:srgbClr val="575757"/>
              </a:solidFill>
              <a:latin typeface="Trebuchet MS" panose="020B0603020202020204" pitchFamily="34" charset="0"/>
            </a:endParaRPr>
          </a:p>
        </p:txBody>
      </p:sp>
      <p:cxnSp>
        <p:nvCxnSpPr>
          <p:cNvPr id="59" name="Straight Connector 58"/>
          <p:cNvCxnSpPr/>
          <p:nvPr/>
        </p:nvCxnSpPr>
        <p:spPr>
          <a:xfrm>
            <a:off x="8054843" y="4279658"/>
            <a:ext cx="1293777" cy="19251"/>
          </a:xfrm>
          <a:prstGeom prst="line">
            <a:avLst/>
          </a:prstGeom>
          <a:ln w="9525" cap="rnd" cmpd="sng" algn="ctr">
            <a:solidFill>
              <a:srgbClr val="29BA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171860" y="4873483"/>
            <a:ext cx="4389120" cy="12780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smtClean="0">
                <a:solidFill>
                  <a:srgbClr val="575757"/>
                </a:solidFill>
              </a:rPr>
              <a:t>Determine the degree of impact of each megatrend on the APS out to 2030;</a:t>
            </a:r>
          </a:p>
          <a:p>
            <a:pPr algn="ctr"/>
            <a:r>
              <a:rPr lang="en-US" dirty="0" smtClean="0">
                <a:solidFill>
                  <a:srgbClr val="575757"/>
                </a:solidFill>
              </a:rPr>
              <a:t>from limited impact to pervasive impact</a:t>
            </a:r>
            <a:endParaRPr lang="en-US" sz="2000" dirty="0" smtClean="0">
              <a:solidFill>
                <a:srgbClr val="575757"/>
              </a:solidFill>
            </a:endParaRPr>
          </a:p>
        </p:txBody>
      </p:sp>
      <p:sp>
        <p:nvSpPr>
          <p:cNvPr id="61" name="TextBox 60"/>
          <p:cNvSpPr txBox="1"/>
          <p:nvPr/>
        </p:nvSpPr>
        <p:spPr>
          <a:xfrm>
            <a:off x="6507171" y="4883108"/>
            <a:ext cx="4389120" cy="9435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smtClean="0">
                <a:solidFill>
                  <a:srgbClr val="575757"/>
                </a:solidFill>
              </a:rPr>
              <a:t>Determine how prepared the APS is to address each megatrend out to 2030;</a:t>
            </a:r>
          </a:p>
          <a:p>
            <a:pPr algn="ctr"/>
            <a:r>
              <a:rPr lang="en-US" dirty="0" smtClean="0">
                <a:solidFill>
                  <a:srgbClr val="575757"/>
                </a:solidFill>
              </a:rPr>
              <a:t>from unprepared to unprepared</a:t>
            </a:r>
          </a:p>
        </p:txBody>
      </p:sp>
    </p:spTree>
    <p:extLst>
      <p:ext uri="{BB962C8B-B14F-4D97-AF65-F5344CB8AC3E}">
        <p14:creationId xmlns:p14="http://schemas.microsoft.com/office/powerpoint/2010/main" val="63447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230290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600" dirty="0">
              <a:solidFill>
                <a:srgbClr val="FFFFFF"/>
              </a:solidFill>
              <a:latin typeface="Trebuchet MS" panose="020B0603020202020204" pitchFamily="34" charset="0"/>
              <a:sym typeface="Trebuchet MS" panose="020B0603020202020204" pitchFamily="34" charset="0"/>
            </a:endParaRPr>
          </a:p>
        </p:txBody>
      </p:sp>
      <p:sp>
        <p:nvSpPr>
          <p:cNvPr id="38" name="TextBox 37"/>
          <p:cNvSpPr txBox="1"/>
          <p:nvPr/>
        </p:nvSpPr>
        <p:spPr>
          <a:xfrm>
            <a:off x="4929808" y="3946650"/>
            <a:ext cx="6968025" cy="430887"/>
          </a:xfrm>
          <a:prstGeom prst="rect">
            <a:avLst/>
          </a:prstGeom>
          <a:noFill/>
        </p:spPr>
        <p:txBody>
          <a:bodyPr wrap="square" lIns="108000" tIns="0" rIns="0" bIns="0" rtlCol="0" anchor="ctr">
            <a:noAutofit/>
          </a:bodyPr>
          <a:lstStyle/>
          <a:p>
            <a:pPr>
              <a:buSzPct val="100000"/>
              <a:buFont typeface="Trebuchet MS" panose="020B0603020202020204" pitchFamily="34" charset="0"/>
              <a:buChar char="​"/>
            </a:pPr>
            <a:r>
              <a:rPr lang="en-AU" sz="2000" dirty="0">
                <a:solidFill>
                  <a:schemeClr val="accent6"/>
                </a:solidFill>
                <a:latin typeface="+mj-lt"/>
              </a:rPr>
              <a:t>Respondents tended </a:t>
            </a:r>
            <a:r>
              <a:rPr lang="en-AU" sz="2000" dirty="0" smtClean="0">
                <a:solidFill>
                  <a:schemeClr val="accent6"/>
                </a:solidFill>
                <a:latin typeface="+mj-lt"/>
              </a:rPr>
              <a:t>to perceive trends as more impactful if the trend was associated to their employer agency</a:t>
            </a:r>
          </a:p>
        </p:txBody>
      </p:sp>
      <p:sp>
        <p:nvSpPr>
          <p:cNvPr id="40" name="TextBox 39"/>
          <p:cNvSpPr txBox="1"/>
          <p:nvPr/>
        </p:nvSpPr>
        <p:spPr>
          <a:xfrm>
            <a:off x="4929808" y="5451602"/>
            <a:ext cx="6968025" cy="615553"/>
          </a:xfrm>
          <a:prstGeom prst="rect">
            <a:avLst/>
          </a:prstGeom>
          <a:noFill/>
        </p:spPr>
        <p:txBody>
          <a:bodyPr wrap="square" lIns="108000" tIns="0" rIns="0" bIns="0" rtlCol="0" anchor="ctr">
            <a:spAutoFit/>
          </a:bodyPr>
          <a:lstStyle/>
          <a:p>
            <a:r>
              <a:rPr lang="en-US" sz="2000" dirty="0">
                <a:solidFill>
                  <a:srgbClr val="575757"/>
                </a:solidFill>
                <a:latin typeface="+mj-lt"/>
              </a:rPr>
              <a:t>Employees outside of the ACT saw all technology related trends as higher impact than their ACT based colleagues</a:t>
            </a:r>
          </a:p>
        </p:txBody>
      </p:sp>
      <p:sp>
        <p:nvSpPr>
          <p:cNvPr id="23" name="Freeform 22"/>
          <p:cNvSpPr/>
          <p:nvPr/>
        </p:nvSpPr>
        <p:spPr>
          <a:xfrm>
            <a:off x="1580950" y="-1"/>
            <a:ext cx="2148512" cy="6871448"/>
          </a:xfrm>
          <a:custGeom>
            <a:avLst/>
            <a:gdLst>
              <a:gd name="connsiteX0" fmla="*/ 0 w 3729462"/>
              <a:gd name="connsiteY0" fmla="*/ 0 h 6871448"/>
              <a:gd name="connsiteX1" fmla="*/ 1580950 w 3729462"/>
              <a:gd name="connsiteY1" fmla="*/ 0 h 6871448"/>
              <a:gd name="connsiteX2" fmla="*/ 1743964 w 3729462"/>
              <a:gd name="connsiteY2" fmla="*/ 252070 h 6871448"/>
              <a:gd name="connsiteX3" fmla="*/ 3220115 w 3729462"/>
              <a:gd name="connsiteY3" fmla="*/ 2808840 h 6871448"/>
              <a:gd name="connsiteX4" fmla="*/ 3068714 w 3729462"/>
              <a:gd name="connsiteY4" fmla="*/ 6848395 h 6871448"/>
              <a:gd name="connsiteX5" fmla="*/ 3052165 w 3729462"/>
              <a:gd name="connsiteY5" fmla="*/ 6871448 h 6871448"/>
              <a:gd name="connsiteX6" fmla="*/ 0 w 3729462"/>
              <a:gd name="connsiteY6" fmla="*/ 6871448 h 6871448"/>
              <a:gd name="connsiteX7" fmla="*/ 0 w 3729462"/>
              <a:gd name="connsiteY7" fmla="*/ 0 h 6871448"/>
              <a:gd name="connsiteX0" fmla="*/ 0 w 3729462"/>
              <a:gd name="connsiteY0" fmla="*/ 6871448 h 6871448"/>
              <a:gd name="connsiteX1" fmla="*/ 1580950 w 3729462"/>
              <a:gd name="connsiteY1" fmla="*/ 0 h 6871448"/>
              <a:gd name="connsiteX2" fmla="*/ 1743964 w 3729462"/>
              <a:gd name="connsiteY2" fmla="*/ 252070 h 6871448"/>
              <a:gd name="connsiteX3" fmla="*/ 3220115 w 3729462"/>
              <a:gd name="connsiteY3" fmla="*/ 2808840 h 6871448"/>
              <a:gd name="connsiteX4" fmla="*/ 3068714 w 3729462"/>
              <a:gd name="connsiteY4" fmla="*/ 6848395 h 6871448"/>
              <a:gd name="connsiteX5" fmla="*/ 3052165 w 3729462"/>
              <a:gd name="connsiteY5" fmla="*/ 6871448 h 6871448"/>
              <a:gd name="connsiteX6" fmla="*/ 0 w 3729462"/>
              <a:gd name="connsiteY6" fmla="*/ 6871448 h 6871448"/>
              <a:gd name="connsiteX0" fmla="*/ 0 w 3729462"/>
              <a:gd name="connsiteY0" fmla="*/ 6871448 h 6871448"/>
              <a:gd name="connsiteX1" fmla="*/ 1580950 w 3729462"/>
              <a:gd name="connsiteY1" fmla="*/ 0 h 6871448"/>
              <a:gd name="connsiteX2" fmla="*/ 1743964 w 3729462"/>
              <a:gd name="connsiteY2" fmla="*/ 252070 h 6871448"/>
              <a:gd name="connsiteX3" fmla="*/ 3220115 w 3729462"/>
              <a:gd name="connsiteY3" fmla="*/ 2808840 h 6871448"/>
              <a:gd name="connsiteX4" fmla="*/ 3068714 w 3729462"/>
              <a:gd name="connsiteY4" fmla="*/ 6848395 h 6871448"/>
              <a:gd name="connsiteX5" fmla="*/ 3052165 w 3729462"/>
              <a:gd name="connsiteY5" fmla="*/ 6871448 h 6871448"/>
              <a:gd name="connsiteX6" fmla="*/ 0 w 3729462"/>
              <a:gd name="connsiteY6" fmla="*/ 6871448 h 6871448"/>
              <a:gd name="connsiteX0" fmla="*/ 1580950 w 3729462"/>
              <a:gd name="connsiteY0" fmla="*/ 0 h 6871448"/>
              <a:gd name="connsiteX1" fmla="*/ 1743964 w 3729462"/>
              <a:gd name="connsiteY1" fmla="*/ 252070 h 6871448"/>
              <a:gd name="connsiteX2" fmla="*/ 3220115 w 3729462"/>
              <a:gd name="connsiteY2" fmla="*/ 2808840 h 6871448"/>
              <a:gd name="connsiteX3" fmla="*/ 3068714 w 3729462"/>
              <a:gd name="connsiteY3" fmla="*/ 6848395 h 6871448"/>
              <a:gd name="connsiteX4" fmla="*/ 3052165 w 3729462"/>
              <a:gd name="connsiteY4" fmla="*/ 6871448 h 6871448"/>
              <a:gd name="connsiteX5" fmla="*/ 0 w 3729462"/>
              <a:gd name="connsiteY5" fmla="*/ 6871448 h 6871448"/>
              <a:gd name="connsiteX6" fmla="*/ 1672390 w 3729462"/>
              <a:gd name="connsiteY6" fmla="*/ 91440 h 6871448"/>
              <a:gd name="connsiteX0" fmla="*/ 1580950 w 3729462"/>
              <a:gd name="connsiteY0" fmla="*/ 0 h 6871448"/>
              <a:gd name="connsiteX1" fmla="*/ 1743964 w 3729462"/>
              <a:gd name="connsiteY1" fmla="*/ 252070 h 6871448"/>
              <a:gd name="connsiteX2" fmla="*/ 3220115 w 3729462"/>
              <a:gd name="connsiteY2" fmla="*/ 2808840 h 6871448"/>
              <a:gd name="connsiteX3" fmla="*/ 3068714 w 3729462"/>
              <a:gd name="connsiteY3" fmla="*/ 6848395 h 6871448"/>
              <a:gd name="connsiteX4" fmla="*/ 3052165 w 3729462"/>
              <a:gd name="connsiteY4" fmla="*/ 6871448 h 6871448"/>
              <a:gd name="connsiteX5" fmla="*/ 0 w 3729462"/>
              <a:gd name="connsiteY5" fmla="*/ 6871448 h 6871448"/>
              <a:gd name="connsiteX6" fmla="*/ 247002 w 3729462"/>
              <a:gd name="connsiteY6" fmla="*/ 1167205 h 6871448"/>
              <a:gd name="connsiteX0" fmla="*/ 1580950 w 3729462"/>
              <a:gd name="connsiteY0" fmla="*/ 0 h 6871448"/>
              <a:gd name="connsiteX1" fmla="*/ 1743964 w 3729462"/>
              <a:gd name="connsiteY1" fmla="*/ 252070 h 6871448"/>
              <a:gd name="connsiteX2" fmla="*/ 3220115 w 3729462"/>
              <a:gd name="connsiteY2" fmla="*/ 2808840 h 6871448"/>
              <a:gd name="connsiteX3" fmla="*/ 3068714 w 3729462"/>
              <a:gd name="connsiteY3" fmla="*/ 6848395 h 6871448"/>
              <a:gd name="connsiteX4" fmla="*/ 3052165 w 3729462"/>
              <a:gd name="connsiteY4" fmla="*/ 6871448 h 6871448"/>
              <a:gd name="connsiteX5" fmla="*/ 0 w 3729462"/>
              <a:gd name="connsiteY5" fmla="*/ 6871448 h 6871448"/>
              <a:gd name="connsiteX0" fmla="*/ 0 w 2148512"/>
              <a:gd name="connsiteY0" fmla="*/ 0 h 6871448"/>
              <a:gd name="connsiteX1" fmla="*/ 163014 w 2148512"/>
              <a:gd name="connsiteY1" fmla="*/ 252070 h 6871448"/>
              <a:gd name="connsiteX2" fmla="*/ 1639165 w 2148512"/>
              <a:gd name="connsiteY2" fmla="*/ 2808840 h 6871448"/>
              <a:gd name="connsiteX3" fmla="*/ 1487764 w 2148512"/>
              <a:gd name="connsiteY3" fmla="*/ 6848395 h 6871448"/>
              <a:gd name="connsiteX4" fmla="*/ 1471215 w 2148512"/>
              <a:gd name="connsiteY4" fmla="*/ 6871448 h 6871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512" h="6871448">
                <a:moveTo>
                  <a:pt x="0" y="0"/>
                </a:moveTo>
                <a:lnTo>
                  <a:pt x="163014" y="252070"/>
                </a:lnTo>
                <a:lnTo>
                  <a:pt x="1639165" y="2808840"/>
                </a:lnTo>
                <a:cubicBezTo>
                  <a:pt x="2392802" y="4114176"/>
                  <a:pt x="2283307" y="5680988"/>
                  <a:pt x="1487764" y="6848395"/>
                </a:cubicBezTo>
                <a:lnTo>
                  <a:pt x="1471215" y="6871448"/>
                </a:lnTo>
              </a:path>
            </a:pathLst>
          </a:custGeom>
          <a:noFill/>
          <a:ln w="9525" cap="rnd"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24" name="Freeform 23"/>
          <p:cNvSpPr/>
          <p:nvPr/>
        </p:nvSpPr>
        <p:spPr>
          <a:xfrm>
            <a:off x="1572252" y="-13448"/>
            <a:ext cx="2157209" cy="6884896"/>
          </a:xfrm>
          <a:custGeom>
            <a:avLst/>
            <a:gdLst>
              <a:gd name="connsiteX0" fmla="*/ 0 w 3742907"/>
              <a:gd name="connsiteY0" fmla="*/ 0 h 6884896"/>
              <a:gd name="connsiteX1" fmla="*/ 3065610 w 3742907"/>
              <a:gd name="connsiteY1" fmla="*/ 0 h 6884896"/>
              <a:gd name="connsiteX2" fmla="*/ 3082159 w 3742907"/>
              <a:gd name="connsiteY2" fmla="*/ 23053 h 6884896"/>
              <a:gd name="connsiteX3" fmla="*/ 3233560 w 3742907"/>
              <a:gd name="connsiteY3" fmla="*/ 4062608 h 6884896"/>
              <a:gd name="connsiteX4" fmla="*/ 1757409 w 3742907"/>
              <a:gd name="connsiteY4" fmla="*/ 6619378 h 6884896"/>
              <a:gd name="connsiteX5" fmla="*/ 1585698 w 3742907"/>
              <a:gd name="connsiteY5" fmla="*/ 6884896 h 6884896"/>
              <a:gd name="connsiteX6" fmla="*/ 0 w 3742907"/>
              <a:gd name="connsiteY6" fmla="*/ 6884896 h 6884896"/>
              <a:gd name="connsiteX7" fmla="*/ 0 w 3742907"/>
              <a:gd name="connsiteY7" fmla="*/ 0 h 6884896"/>
              <a:gd name="connsiteX0" fmla="*/ 0 w 3742907"/>
              <a:gd name="connsiteY0" fmla="*/ 6884896 h 6884896"/>
              <a:gd name="connsiteX1" fmla="*/ 3065610 w 3742907"/>
              <a:gd name="connsiteY1" fmla="*/ 0 h 6884896"/>
              <a:gd name="connsiteX2" fmla="*/ 3082159 w 3742907"/>
              <a:gd name="connsiteY2" fmla="*/ 23053 h 6884896"/>
              <a:gd name="connsiteX3" fmla="*/ 3233560 w 3742907"/>
              <a:gd name="connsiteY3" fmla="*/ 4062608 h 6884896"/>
              <a:gd name="connsiteX4" fmla="*/ 1757409 w 3742907"/>
              <a:gd name="connsiteY4" fmla="*/ 6619378 h 6884896"/>
              <a:gd name="connsiteX5" fmla="*/ 1585698 w 3742907"/>
              <a:gd name="connsiteY5" fmla="*/ 6884896 h 6884896"/>
              <a:gd name="connsiteX6" fmla="*/ 0 w 3742907"/>
              <a:gd name="connsiteY6" fmla="*/ 6884896 h 6884896"/>
              <a:gd name="connsiteX0" fmla="*/ 0 w 3742907"/>
              <a:gd name="connsiteY0" fmla="*/ 6884896 h 6976336"/>
              <a:gd name="connsiteX1" fmla="*/ 3065610 w 3742907"/>
              <a:gd name="connsiteY1" fmla="*/ 0 h 6976336"/>
              <a:gd name="connsiteX2" fmla="*/ 3082159 w 3742907"/>
              <a:gd name="connsiteY2" fmla="*/ 23053 h 6976336"/>
              <a:gd name="connsiteX3" fmla="*/ 3233560 w 3742907"/>
              <a:gd name="connsiteY3" fmla="*/ 4062608 h 6976336"/>
              <a:gd name="connsiteX4" fmla="*/ 1757409 w 3742907"/>
              <a:gd name="connsiteY4" fmla="*/ 6619378 h 6976336"/>
              <a:gd name="connsiteX5" fmla="*/ 1585698 w 3742907"/>
              <a:gd name="connsiteY5" fmla="*/ 6884896 h 6976336"/>
              <a:gd name="connsiteX6" fmla="*/ 91440 w 3742907"/>
              <a:gd name="connsiteY6" fmla="*/ 6976336 h 6976336"/>
              <a:gd name="connsiteX0" fmla="*/ 0 w 3742907"/>
              <a:gd name="connsiteY0" fmla="*/ 6884896 h 6884896"/>
              <a:gd name="connsiteX1" fmla="*/ 3065610 w 3742907"/>
              <a:gd name="connsiteY1" fmla="*/ 0 h 6884896"/>
              <a:gd name="connsiteX2" fmla="*/ 3082159 w 3742907"/>
              <a:gd name="connsiteY2" fmla="*/ 23053 h 6884896"/>
              <a:gd name="connsiteX3" fmla="*/ 3233560 w 3742907"/>
              <a:gd name="connsiteY3" fmla="*/ 4062608 h 6884896"/>
              <a:gd name="connsiteX4" fmla="*/ 1757409 w 3742907"/>
              <a:gd name="connsiteY4" fmla="*/ 6619378 h 6884896"/>
              <a:gd name="connsiteX5" fmla="*/ 1585698 w 3742907"/>
              <a:gd name="connsiteY5" fmla="*/ 6884896 h 6884896"/>
              <a:gd name="connsiteX0" fmla="*/ 1479912 w 2157209"/>
              <a:gd name="connsiteY0" fmla="*/ 0 h 6884896"/>
              <a:gd name="connsiteX1" fmla="*/ 1496461 w 2157209"/>
              <a:gd name="connsiteY1" fmla="*/ 23053 h 6884896"/>
              <a:gd name="connsiteX2" fmla="*/ 1647862 w 2157209"/>
              <a:gd name="connsiteY2" fmla="*/ 4062608 h 6884896"/>
              <a:gd name="connsiteX3" fmla="*/ 171711 w 2157209"/>
              <a:gd name="connsiteY3" fmla="*/ 6619378 h 6884896"/>
              <a:gd name="connsiteX4" fmla="*/ 0 w 2157209"/>
              <a:gd name="connsiteY4" fmla="*/ 6884896 h 688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209" h="6884896">
                <a:moveTo>
                  <a:pt x="1479912" y="0"/>
                </a:moveTo>
                <a:lnTo>
                  <a:pt x="1496461" y="23053"/>
                </a:lnTo>
                <a:cubicBezTo>
                  <a:pt x="2292004" y="1190460"/>
                  <a:pt x="2401499" y="2757272"/>
                  <a:pt x="1647862" y="4062608"/>
                </a:cubicBezTo>
                <a:lnTo>
                  <a:pt x="171711" y="6619378"/>
                </a:lnTo>
                <a:lnTo>
                  <a:pt x="0" y="6884896"/>
                </a:lnTo>
              </a:path>
            </a:pathLst>
          </a:custGeom>
          <a:noFill/>
          <a:ln w="9525">
            <a:solidFill>
              <a:srgbClr val="2E35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endParaRPr>
          </a:p>
        </p:txBody>
      </p:sp>
      <p:sp>
        <p:nvSpPr>
          <p:cNvPr id="25" name="Freeform 24"/>
          <p:cNvSpPr/>
          <p:nvPr/>
        </p:nvSpPr>
        <p:spPr>
          <a:xfrm>
            <a:off x="2442547" y="-13448"/>
            <a:ext cx="548203" cy="6871448"/>
          </a:xfrm>
          <a:custGeom>
            <a:avLst/>
            <a:gdLst>
              <a:gd name="connsiteX0" fmla="*/ 0 w 2990749"/>
              <a:gd name="connsiteY0" fmla="*/ 0 h 6871448"/>
              <a:gd name="connsiteX1" fmla="*/ 2442546 w 2990749"/>
              <a:gd name="connsiteY1" fmla="*/ 0 h 6871448"/>
              <a:gd name="connsiteX2" fmla="*/ 2532461 w 2990749"/>
              <a:gd name="connsiteY2" fmla="*/ 156377 h 6871448"/>
              <a:gd name="connsiteX3" fmla="*/ 2990749 w 2990749"/>
              <a:gd name="connsiteY3" fmla="*/ 1966296 h 6871448"/>
              <a:gd name="connsiteX4" fmla="*/ 2990749 w 2990749"/>
              <a:gd name="connsiteY4" fmla="*/ 4918599 h 6871448"/>
              <a:gd name="connsiteX5" fmla="*/ 2532461 w 2990749"/>
              <a:gd name="connsiteY5" fmla="*/ 6728518 h 6871448"/>
              <a:gd name="connsiteX6" fmla="*/ 2450278 w 2990749"/>
              <a:gd name="connsiteY6" fmla="*/ 6871448 h 6871448"/>
              <a:gd name="connsiteX7" fmla="*/ 0 w 2990749"/>
              <a:gd name="connsiteY7" fmla="*/ 6871448 h 6871448"/>
              <a:gd name="connsiteX8" fmla="*/ 0 w 2990749"/>
              <a:gd name="connsiteY8" fmla="*/ 0 h 6871448"/>
              <a:gd name="connsiteX0" fmla="*/ 0 w 2990749"/>
              <a:gd name="connsiteY0" fmla="*/ 6871448 h 6871448"/>
              <a:gd name="connsiteX1" fmla="*/ 2442546 w 2990749"/>
              <a:gd name="connsiteY1" fmla="*/ 0 h 6871448"/>
              <a:gd name="connsiteX2" fmla="*/ 2532461 w 2990749"/>
              <a:gd name="connsiteY2" fmla="*/ 156377 h 6871448"/>
              <a:gd name="connsiteX3" fmla="*/ 2990749 w 2990749"/>
              <a:gd name="connsiteY3" fmla="*/ 1966296 h 6871448"/>
              <a:gd name="connsiteX4" fmla="*/ 2990749 w 2990749"/>
              <a:gd name="connsiteY4" fmla="*/ 4918599 h 6871448"/>
              <a:gd name="connsiteX5" fmla="*/ 2532461 w 2990749"/>
              <a:gd name="connsiteY5" fmla="*/ 6728518 h 6871448"/>
              <a:gd name="connsiteX6" fmla="*/ 2450278 w 2990749"/>
              <a:gd name="connsiteY6" fmla="*/ 6871448 h 6871448"/>
              <a:gd name="connsiteX7" fmla="*/ 0 w 2990749"/>
              <a:gd name="connsiteY7" fmla="*/ 6871448 h 6871448"/>
              <a:gd name="connsiteX0" fmla="*/ 0 w 2990749"/>
              <a:gd name="connsiteY0" fmla="*/ 6871448 h 6962888"/>
              <a:gd name="connsiteX1" fmla="*/ 2442546 w 2990749"/>
              <a:gd name="connsiteY1" fmla="*/ 0 h 6962888"/>
              <a:gd name="connsiteX2" fmla="*/ 2532461 w 2990749"/>
              <a:gd name="connsiteY2" fmla="*/ 156377 h 6962888"/>
              <a:gd name="connsiteX3" fmla="*/ 2990749 w 2990749"/>
              <a:gd name="connsiteY3" fmla="*/ 1966296 h 6962888"/>
              <a:gd name="connsiteX4" fmla="*/ 2990749 w 2990749"/>
              <a:gd name="connsiteY4" fmla="*/ 4918599 h 6962888"/>
              <a:gd name="connsiteX5" fmla="*/ 2532461 w 2990749"/>
              <a:gd name="connsiteY5" fmla="*/ 6728518 h 6962888"/>
              <a:gd name="connsiteX6" fmla="*/ 2450278 w 2990749"/>
              <a:gd name="connsiteY6" fmla="*/ 6871448 h 6962888"/>
              <a:gd name="connsiteX7" fmla="*/ 91440 w 2990749"/>
              <a:gd name="connsiteY7" fmla="*/ 6962888 h 6962888"/>
              <a:gd name="connsiteX0" fmla="*/ 0 w 2990749"/>
              <a:gd name="connsiteY0" fmla="*/ 6871448 h 6871448"/>
              <a:gd name="connsiteX1" fmla="*/ 2442546 w 2990749"/>
              <a:gd name="connsiteY1" fmla="*/ 0 h 6871448"/>
              <a:gd name="connsiteX2" fmla="*/ 2532461 w 2990749"/>
              <a:gd name="connsiteY2" fmla="*/ 156377 h 6871448"/>
              <a:gd name="connsiteX3" fmla="*/ 2990749 w 2990749"/>
              <a:gd name="connsiteY3" fmla="*/ 1966296 h 6871448"/>
              <a:gd name="connsiteX4" fmla="*/ 2990749 w 2990749"/>
              <a:gd name="connsiteY4" fmla="*/ 4918599 h 6871448"/>
              <a:gd name="connsiteX5" fmla="*/ 2532461 w 2990749"/>
              <a:gd name="connsiteY5" fmla="*/ 6728518 h 6871448"/>
              <a:gd name="connsiteX6" fmla="*/ 2450278 w 2990749"/>
              <a:gd name="connsiteY6" fmla="*/ 6871448 h 6871448"/>
              <a:gd name="connsiteX0" fmla="*/ 0 w 548203"/>
              <a:gd name="connsiteY0" fmla="*/ 0 h 6871448"/>
              <a:gd name="connsiteX1" fmla="*/ 89915 w 548203"/>
              <a:gd name="connsiteY1" fmla="*/ 156377 h 6871448"/>
              <a:gd name="connsiteX2" fmla="*/ 548203 w 548203"/>
              <a:gd name="connsiteY2" fmla="*/ 1966296 h 6871448"/>
              <a:gd name="connsiteX3" fmla="*/ 548203 w 548203"/>
              <a:gd name="connsiteY3" fmla="*/ 4918599 h 6871448"/>
              <a:gd name="connsiteX4" fmla="*/ 89915 w 548203"/>
              <a:gd name="connsiteY4" fmla="*/ 6728518 h 6871448"/>
              <a:gd name="connsiteX5" fmla="*/ 7732 w 548203"/>
              <a:gd name="connsiteY5" fmla="*/ 6871448 h 687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03" h="6871448">
                <a:moveTo>
                  <a:pt x="0" y="0"/>
                </a:moveTo>
                <a:lnTo>
                  <a:pt x="89915" y="156377"/>
                </a:lnTo>
                <a:cubicBezTo>
                  <a:pt x="382186" y="694400"/>
                  <a:pt x="548203" y="1310960"/>
                  <a:pt x="548203" y="1966296"/>
                </a:cubicBezTo>
                <a:lnTo>
                  <a:pt x="548203" y="4918599"/>
                </a:lnTo>
                <a:cubicBezTo>
                  <a:pt x="548203" y="5573935"/>
                  <a:pt x="382186" y="6190495"/>
                  <a:pt x="89915" y="6728518"/>
                </a:cubicBezTo>
                <a:lnTo>
                  <a:pt x="7732" y="6871448"/>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endParaRPr>
          </a:p>
        </p:txBody>
      </p:sp>
      <p:sp>
        <p:nvSpPr>
          <p:cNvPr id="27" name="Freeform 26"/>
          <p:cNvSpPr/>
          <p:nvPr/>
        </p:nvSpPr>
        <p:spPr>
          <a:xfrm>
            <a:off x="2272232" y="-13447"/>
            <a:ext cx="2194675" cy="6871449"/>
          </a:xfrm>
          <a:custGeom>
            <a:avLst/>
            <a:gdLst>
              <a:gd name="connsiteX0" fmla="*/ 0 w 4453460"/>
              <a:gd name="connsiteY0" fmla="*/ 0 h 6871449"/>
              <a:gd name="connsiteX1" fmla="*/ 2258785 w 4453460"/>
              <a:gd name="connsiteY1" fmla="*/ 0 h 6871449"/>
              <a:gd name="connsiteX2" fmla="*/ 2302564 w 4453460"/>
              <a:gd name="connsiteY2" fmla="*/ 19792 h 6871449"/>
              <a:gd name="connsiteX3" fmla="*/ 4453460 w 4453460"/>
              <a:gd name="connsiteY3" fmla="*/ 3442450 h 6871449"/>
              <a:gd name="connsiteX4" fmla="*/ 2302564 w 4453460"/>
              <a:gd name="connsiteY4" fmla="*/ 6865107 h 6871449"/>
              <a:gd name="connsiteX5" fmla="*/ 2288536 w 4453460"/>
              <a:gd name="connsiteY5" fmla="*/ 6871449 h 6871449"/>
              <a:gd name="connsiteX6" fmla="*/ 0 w 4453460"/>
              <a:gd name="connsiteY6" fmla="*/ 6871449 h 6871449"/>
              <a:gd name="connsiteX7" fmla="*/ 0 w 4453460"/>
              <a:gd name="connsiteY7" fmla="*/ 0 h 6871449"/>
              <a:gd name="connsiteX0" fmla="*/ 0 w 4453460"/>
              <a:gd name="connsiteY0" fmla="*/ 6871449 h 6871449"/>
              <a:gd name="connsiteX1" fmla="*/ 2258785 w 4453460"/>
              <a:gd name="connsiteY1" fmla="*/ 0 h 6871449"/>
              <a:gd name="connsiteX2" fmla="*/ 2302564 w 4453460"/>
              <a:gd name="connsiteY2" fmla="*/ 19792 h 6871449"/>
              <a:gd name="connsiteX3" fmla="*/ 4453460 w 4453460"/>
              <a:gd name="connsiteY3" fmla="*/ 3442450 h 6871449"/>
              <a:gd name="connsiteX4" fmla="*/ 2302564 w 4453460"/>
              <a:gd name="connsiteY4" fmla="*/ 6865107 h 6871449"/>
              <a:gd name="connsiteX5" fmla="*/ 2288536 w 4453460"/>
              <a:gd name="connsiteY5" fmla="*/ 6871449 h 6871449"/>
              <a:gd name="connsiteX6" fmla="*/ 0 w 4453460"/>
              <a:gd name="connsiteY6" fmla="*/ 6871449 h 6871449"/>
              <a:gd name="connsiteX0" fmla="*/ 0 w 4453460"/>
              <a:gd name="connsiteY0" fmla="*/ 6871449 h 6962889"/>
              <a:gd name="connsiteX1" fmla="*/ 2258785 w 4453460"/>
              <a:gd name="connsiteY1" fmla="*/ 0 h 6962889"/>
              <a:gd name="connsiteX2" fmla="*/ 2302564 w 4453460"/>
              <a:gd name="connsiteY2" fmla="*/ 19792 h 6962889"/>
              <a:gd name="connsiteX3" fmla="*/ 4453460 w 4453460"/>
              <a:gd name="connsiteY3" fmla="*/ 3442450 h 6962889"/>
              <a:gd name="connsiteX4" fmla="*/ 2302564 w 4453460"/>
              <a:gd name="connsiteY4" fmla="*/ 6865107 h 6962889"/>
              <a:gd name="connsiteX5" fmla="*/ 2288536 w 4453460"/>
              <a:gd name="connsiteY5" fmla="*/ 6871449 h 6962889"/>
              <a:gd name="connsiteX6" fmla="*/ 91440 w 4453460"/>
              <a:gd name="connsiteY6" fmla="*/ 6962889 h 6962889"/>
              <a:gd name="connsiteX0" fmla="*/ 0 w 4453460"/>
              <a:gd name="connsiteY0" fmla="*/ 6871449 h 6871449"/>
              <a:gd name="connsiteX1" fmla="*/ 2258785 w 4453460"/>
              <a:gd name="connsiteY1" fmla="*/ 0 h 6871449"/>
              <a:gd name="connsiteX2" fmla="*/ 2302564 w 4453460"/>
              <a:gd name="connsiteY2" fmla="*/ 19792 h 6871449"/>
              <a:gd name="connsiteX3" fmla="*/ 4453460 w 4453460"/>
              <a:gd name="connsiteY3" fmla="*/ 3442450 h 6871449"/>
              <a:gd name="connsiteX4" fmla="*/ 2302564 w 4453460"/>
              <a:gd name="connsiteY4" fmla="*/ 6865107 h 6871449"/>
              <a:gd name="connsiteX5" fmla="*/ 2288536 w 4453460"/>
              <a:gd name="connsiteY5" fmla="*/ 6871449 h 6871449"/>
              <a:gd name="connsiteX0" fmla="*/ 0 w 2194675"/>
              <a:gd name="connsiteY0" fmla="*/ 0 h 6871449"/>
              <a:gd name="connsiteX1" fmla="*/ 43779 w 2194675"/>
              <a:gd name="connsiteY1" fmla="*/ 19792 h 6871449"/>
              <a:gd name="connsiteX2" fmla="*/ 2194675 w 2194675"/>
              <a:gd name="connsiteY2" fmla="*/ 3442450 h 6871449"/>
              <a:gd name="connsiteX3" fmla="*/ 43779 w 2194675"/>
              <a:gd name="connsiteY3" fmla="*/ 6865107 h 6871449"/>
              <a:gd name="connsiteX4" fmla="*/ 29751 w 2194675"/>
              <a:gd name="connsiteY4" fmla="*/ 6871449 h 68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675" h="6871449">
                <a:moveTo>
                  <a:pt x="0" y="0"/>
                </a:moveTo>
                <a:lnTo>
                  <a:pt x="43779" y="19792"/>
                </a:lnTo>
                <a:cubicBezTo>
                  <a:pt x="1316444" y="633025"/>
                  <a:pt x="2194675" y="1935178"/>
                  <a:pt x="2194675" y="3442450"/>
                </a:cubicBezTo>
                <a:cubicBezTo>
                  <a:pt x="2194675" y="4949722"/>
                  <a:pt x="1316443" y="6251874"/>
                  <a:pt x="43779" y="6865107"/>
                </a:cubicBezTo>
                <a:lnTo>
                  <a:pt x="29751" y="6871449"/>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endParaRPr>
          </a:p>
        </p:txBody>
      </p:sp>
      <p:sp>
        <p:nvSpPr>
          <p:cNvPr id="39" name="TextBox 38"/>
          <p:cNvSpPr txBox="1"/>
          <p:nvPr/>
        </p:nvSpPr>
        <p:spPr>
          <a:xfrm>
            <a:off x="4929808" y="936744"/>
            <a:ext cx="6968025" cy="615553"/>
          </a:xfrm>
          <a:prstGeom prst="rect">
            <a:avLst/>
          </a:prstGeom>
          <a:noFill/>
        </p:spPr>
        <p:txBody>
          <a:bodyPr wrap="square" lIns="108000" tIns="0" rIns="0" bIns="0" rtlCol="0" anchor="ctr">
            <a:noAutofit/>
          </a:bodyPr>
          <a:lstStyle/>
          <a:p>
            <a:pPr>
              <a:buSzPct val="100000"/>
              <a:buFont typeface="Trebuchet MS" panose="020B0603020202020204" pitchFamily="34" charset="0"/>
              <a:buChar char="​"/>
            </a:pPr>
            <a:r>
              <a:rPr lang="en-AU" sz="2000" dirty="0">
                <a:solidFill>
                  <a:schemeClr val="tx2"/>
                </a:solidFill>
                <a:latin typeface="Trebuchet MS" panose="020B0603020202020204" pitchFamily="34" charset="0"/>
              </a:rPr>
              <a:t>The 5 most impactful trends were consistent across all </a:t>
            </a:r>
            <a:r>
              <a:rPr lang="en-AU" sz="2000" dirty="0" smtClean="0">
                <a:solidFill>
                  <a:schemeClr val="tx2"/>
                </a:solidFill>
                <a:latin typeface="Trebuchet MS" panose="020B0603020202020204" pitchFamily="34" charset="0"/>
              </a:rPr>
              <a:t>seniority levels and locations</a:t>
            </a:r>
            <a:endParaRPr lang="en-AU" sz="2000" dirty="0">
              <a:solidFill>
                <a:schemeClr val="tx2"/>
              </a:solidFill>
              <a:latin typeface="Trebuchet MS" panose="020B0603020202020204" pitchFamily="34" charset="0"/>
            </a:endParaRPr>
          </a:p>
        </p:txBody>
      </p:sp>
      <p:sp>
        <p:nvSpPr>
          <p:cNvPr id="32" name="Rectangle 31"/>
          <p:cNvSpPr/>
          <p:nvPr/>
        </p:nvSpPr>
        <p:spPr>
          <a:xfrm>
            <a:off x="209299" y="3129888"/>
            <a:ext cx="2343911" cy="584775"/>
          </a:xfrm>
          <a:prstGeom prst="rect">
            <a:avLst/>
          </a:prstGeom>
        </p:spPr>
        <p:txBody>
          <a:bodyPr wrap="none">
            <a:spAutoFit/>
          </a:bodyPr>
          <a:lstStyle/>
          <a:p>
            <a:pPr>
              <a:buSzPct val="100000"/>
              <a:buFont typeface="Trebuchet MS" panose="020B0603020202020204" pitchFamily="34" charset="0"/>
              <a:buChar char="​"/>
            </a:pPr>
            <a:r>
              <a:rPr lang="en-US" sz="3200" dirty="0" smtClean="0">
                <a:solidFill>
                  <a:schemeClr val="tx2"/>
                </a:solidFill>
                <a:latin typeface="Trebuchet MS" panose="020B0603020202020204" pitchFamily="34" charset="0"/>
              </a:rPr>
              <a:t>Key insights</a:t>
            </a:r>
            <a:endParaRPr lang="en-US" sz="3200" dirty="0">
              <a:solidFill>
                <a:schemeClr val="tx2"/>
              </a:solidFill>
              <a:latin typeface="Trebuchet MS" panose="020B0603020202020204" pitchFamily="34" charset="0"/>
            </a:endParaRPr>
          </a:p>
        </p:txBody>
      </p:sp>
      <p:sp>
        <p:nvSpPr>
          <p:cNvPr id="41" name="TextBox 40"/>
          <p:cNvSpPr txBox="1"/>
          <p:nvPr/>
        </p:nvSpPr>
        <p:spPr>
          <a:xfrm>
            <a:off x="4929808" y="2441697"/>
            <a:ext cx="7074350" cy="615553"/>
          </a:xfrm>
          <a:prstGeom prst="rect">
            <a:avLst/>
          </a:prstGeom>
          <a:noFill/>
        </p:spPr>
        <p:txBody>
          <a:bodyPr wrap="square" lIns="108000" tIns="0" rIns="0" bIns="0" rtlCol="0" anchor="ctr">
            <a:spAutoFit/>
          </a:bodyPr>
          <a:lstStyle/>
          <a:p>
            <a:pPr>
              <a:buSzPct val="100000"/>
              <a:buFont typeface="Trebuchet MS" panose="020B0603020202020204" pitchFamily="34" charset="0"/>
              <a:buChar char="​"/>
            </a:pPr>
            <a:r>
              <a:rPr lang="en-AU" sz="2000" dirty="0">
                <a:solidFill>
                  <a:srgbClr val="2E3558"/>
                </a:solidFill>
                <a:latin typeface="Trebuchet MS" panose="020B0603020202020204" pitchFamily="34" charset="0"/>
              </a:rPr>
              <a:t>Increasing seniority of the respondent saw an increase in degree of impact and uncertainty </a:t>
            </a:r>
            <a:r>
              <a:rPr lang="en-AU" sz="2000" dirty="0" smtClean="0">
                <a:solidFill>
                  <a:srgbClr val="2E3558"/>
                </a:solidFill>
                <a:latin typeface="Trebuchet MS" panose="020B0603020202020204" pitchFamily="34" charset="0"/>
              </a:rPr>
              <a:t>scores across most trends</a:t>
            </a:r>
            <a:r>
              <a:rPr lang="en-AU" sz="2000" baseline="30000" dirty="0" smtClean="0">
                <a:solidFill>
                  <a:srgbClr val="2E3558"/>
                </a:solidFill>
                <a:latin typeface="Trebuchet MS" panose="020B0603020202020204" pitchFamily="34" charset="0"/>
              </a:rPr>
              <a:t>1</a:t>
            </a:r>
            <a:r>
              <a:rPr lang="en-AU" sz="2000" dirty="0" smtClean="0">
                <a:solidFill>
                  <a:srgbClr val="2E3558"/>
                </a:solidFill>
                <a:latin typeface="Trebuchet MS" panose="020B0603020202020204" pitchFamily="34" charset="0"/>
              </a:rPr>
              <a:t> </a:t>
            </a:r>
            <a:endParaRPr lang="en-US" sz="2000" dirty="0">
              <a:solidFill>
                <a:srgbClr val="2E3558"/>
              </a:solidFill>
              <a:latin typeface="Trebuchet MS" panose="020B0603020202020204" pitchFamily="34" charset="0"/>
            </a:endParaRPr>
          </a:p>
        </p:txBody>
      </p:sp>
      <p:cxnSp>
        <p:nvCxnSpPr>
          <p:cNvPr id="34" name="Straight Connector 33"/>
          <p:cNvCxnSpPr>
            <a:cxnSpLocks/>
          </p:cNvCxnSpPr>
          <p:nvPr/>
        </p:nvCxnSpPr>
        <p:spPr>
          <a:xfrm flipH="1">
            <a:off x="3742161" y="5667047"/>
            <a:ext cx="1188000" cy="0"/>
          </a:xfrm>
          <a:prstGeom prst="line">
            <a:avLst/>
          </a:prstGeom>
          <a:ln w="952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H="1">
            <a:off x="2990754" y="4162094"/>
            <a:ext cx="1939054" cy="0"/>
          </a:xfrm>
          <a:prstGeom prst="line">
            <a:avLst/>
          </a:prstGeom>
          <a:ln w="952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flipH="1">
            <a:off x="2263774" y="1152187"/>
            <a:ext cx="2666034" cy="0"/>
          </a:xfrm>
          <a:prstGeom prst="line">
            <a:avLst/>
          </a:prstGeom>
          <a:ln w="9525">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a:off x="3693698" y="2657141"/>
            <a:ext cx="1234800" cy="0"/>
          </a:xfrm>
          <a:prstGeom prst="line">
            <a:avLst/>
          </a:prstGeom>
          <a:ln w="9525">
            <a:solidFill>
              <a:srgbClr val="2E3558"/>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2" name="ee4pFootnotes"/>
          <p:cNvSpPr>
            <a:spLocks noChangeArrowheads="1"/>
          </p:cNvSpPr>
          <p:nvPr/>
        </p:nvSpPr>
        <p:spPr bwMode="auto">
          <a:xfrm>
            <a:off x="4929809" y="6673205"/>
            <a:ext cx="6968025"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228600" indent="-228600">
              <a:lnSpc>
                <a:spcPct val="90000"/>
              </a:lnSpc>
              <a:buAutoNum type="arabicPeriod"/>
            </a:pPr>
            <a:r>
              <a:rPr lang="en-AU" sz="1000" dirty="0" smtClean="0">
                <a:solidFill>
                  <a:prstClr val="white">
                    <a:lumMod val="50000"/>
                  </a:prstClr>
                </a:solidFill>
                <a:cs typeface="Arial" pitchFamily="34" charset="0"/>
              </a:rPr>
              <a:t>With </a:t>
            </a:r>
            <a:r>
              <a:rPr lang="en-AU" sz="1000" dirty="0">
                <a:solidFill>
                  <a:prstClr val="white">
                    <a:lumMod val="50000"/>
                  </a:prstClr>
                </a:solidFill>
                <a:cs typeface="Arial" pitchFamily="34" charset="0"/>
              </a:rPr>
              <a:t>the exception of 'role of governments vs. private sector</a:t>
            </a:r>
            <a:r>
              <a:rPr lang="en-AU" sz="1000" dirty="0" smtClean="0">
                <a:solidFill>
                  <a:prstClr val="white">
                    <a:lumMod val="50000"/>
                  </a:prstClr>
                </a:solidFill>
                <a:cs typeface="Arial" pitchFamily="34" charset="0"/>
              </a:rPr>
              <a:t>'</a:t>
            </a:r>
          </a:p>
        </p:txBody>
      </p:sp>
    </p:spTree>
    <p:extLst>
      <p:ext uri="{BB962C8B-B14F-4D97-AF65-F5344CB8AC3E}">
        <p14:creationId xmlns:p14="http://schemas.microsoft.com/office/powerpoint/2010/main" val="1064147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1463235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09" name="think-cell Slide" r:id="rId85" imgW="270" imgH="270" progId="TCLayout.ActiveDocument.1">
                  <p:embed/>
                </p:oleObj>
              </mc:Choice>
              <mc:Fallback>
                <p:oleObj name="think-cell Slide" r:id="rId85" imgW="270" imgH="270" progId="TCLayout.ActiveDocument.1">
                  <p:embed/>
                  <p:pic>
                    <p:nvPicPr>
                      <p:cNvPr id="0" name=""/>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dirty="0">
              <a:solidFill>
                <a:srgbClr val="FFFFFF"/>
              </a:solidFill>
              <a:sym typeface="+mn-lt"/>
            </a:endParaRPr>
          </a:p>
        </p:txBody>
      </p:sp>
      <p:sp>
        <p:nvSpPr>
          <p:cNvPr id="3" name="Rectangle 2"/>
          <p:cNvSpPr/>
          <p:nvPr/>
        </p:nvSpPr>
        <p:spPr>
          <a:xfrm>
            <a:off x="8809038" y="0"/>
            <a:ext cx="3382962" cy="685800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dirty="0" smtClean="0">
              <a:solidFill>
                <a:srgbClr val="FFFFFF"/>
              </a:solidFill>
            </a:endParaRPr>
          </a:p>
        </p:txBody>
      </p:sp>
      <p:sp>
        <p:nvSpPr>
          <p:cNvPr id="4" name="Title 3"/>
          <p:cNvSpPr>
            <a:spLocks noGrp="1"/>
          </p:cNvSpPr>
          <p:nvPr>
            <p:ph type="title"/>
          </p:nvPr>
        </p:nvSpPr>
        <p:spPr>
          <a:xfrm>
            <a:off x="326189" y="307312"/>
            <a:ext cx="6848835" cy="846550"/>
          </a:xfrm>
        </p:spPr>
        <p:txBody>
          <a:bodyPr/>
          <a:lstStyle/>
          <a:p>
            <a:r>
              <a:rPr lang="en-US" sz="2800" dirty="0"/>
              <a:t>Our survey highlighted high impact </a:t>
            </a:r>
            <a:r>
              <a:rPr lang="en-US" sz="2800" dirty="0" smtClean="0"/>
              <a:t>trends, and those the APS is not prepared for</a:t>
            </a:r>
            <a:endParaRPr lang="en-US" sz="2800" dirty="0"/>
          </a:p>
        </p:txBody>
      </p:sp>
      <p:cxnSp>
        <p:nvCxnSpPr>
          <p:cNvPr id="36" name="Straight Connector 35"/>
          <p:cNvCxnSpPr/>
          <p:nvPr>
            <p:custDataLst>
              <p:tags r:id="rId4"/>
            </p:custDataLst>
          </p:nvPr>
        </p:nvCxnSpPr>
        <p:spPr bwMode="gray">
          <a:xfrm>
            <a:off x="1511300" y="58928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5"/>
            </p:custDataLst>
          </p:nvPr>
        </p:nvCxnSpPr>
        <p:spPr bwMode="gray">
          <a:xfrm flipV="1">
            <a:off x="3727450" y="58928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6"/>
            </p:custDataLst>
          </p:nvPr>
        </p:nvCxnSpPr>
        <p:spPr bwMode="gray">
          <a:xfrm flipV="1">
            <a:off x="8051800" y="58928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7"/>
            </p:custDataLst>
          </p:nvPr>
        </p:nvCxnSpPr>
        <p:spPr bwMode="gray">
          <a:xfrm>
            <a:off x="1511300" y="295275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8"/>
            </p:custDataLst>
          </p:nvPr>
        </p:nvCxnSpPr>
        <p:spPr bwMode="gray">
          <a:xfrm flipV="1">
            <a:off x="1562100" y="58928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9"/>
            </p:custDataLst>
          </p:nvPr>
        </p:nvCxnSpPr>
        <p:spPr bwMode="gray">
          <a:xfrm>
            <a:off x="1511300" y="148590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0"/>
            </p:custDataLst>
          </p:nvPr>
        </p:nvCxnSpPr>
        <p:spPr bwMode="gray">
          <a:xfrm flipV="1">
            <a:off x="5886450" y="5892800"/>
            <a:ext cx="0" cy="5080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11"/>
            </p:custDataLst>
          </p:nvPr>
        </p:nvCxnSpPr>
        <p:spPr bwMode="gray">
          <a:xfrm>
            <a:off x="1511300" y="4425950"/>
            <a:ext cx="508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p:cNvGraphicFramePr>
          <p:nvPr>
            <p:custDataLst>
              <p:tags r:id="rId12"/>
            </p:custDataLst>
            <p:extLst>
              <p:ext uri="{D42A27DB-BD31-4B8C-83A1-F6EECF244321}">
                <p14:modId xmlns:p14="http://schemas.microsoft.com/office/powerpoint/2010/main" val="4237941794"/>
              </p:ext>
            </p:extLst>
          </p:nvPr>
        </p:nvGraphicFramePr>
        <p:xfrm>
          <a:off x="1447800" y="1384300"/>
          <a:ext cx="6705600" cy="4603925"/>
        </p:xfrm>
        <a:graphic>
          <a:graphicData uri="http://schemas.openxmlformats.org/presentationml/2006/ole">
            <mc:AlternateContent xmlns:mc="http://schemas.openxmlformats.org/markup-compatibility/2006">
              <mc:Choice xmlns:v="urn:schemas-microsoft-com:vml" Requires="v">
                <p:oleObj spid="_x0000_s128010" name="Chart" r:id="rId87" imgW="6705600" imgH="4603925" progId="MSGraph.Chart.8">
                  <p:embed followColorScheme="full"/>
                </p:oleObj>
              </mc:Choice>
              <mc:Fallback>
                <p:oleObj name="Chart" r:id="rId87" imgW="6705600" imgH="4603925" progId="MSGraph.Chart.8">
                  <p:embed followColorScheme="full"/>
                  <p:pic>
                    <p:nvPicPr>
                      <p:cNvPr id="0" name=""/>
                      <p:cNvPicPr/>
                      <p:nvPr/>
                    </p:nvPicPr>
                    <p:blipFill>
                      <a:blip r:embed="rId88"/>
                      <a:stretch>
                        <a:fillRect/>
                      </a:stretch>
                    </p:blipFill>
                    <p:spPr>
                      <a:xfrm>
                        <a:off x="1447800" y="1384300"/>
                        <a:ext cx="6705600" cy="4603925"/>
                      </a:xfrm>
                      <a:prstGeom prst="rect">
                        <a:avLst/>
                      </a:prstGeom>
                    </p:spPr>
                  </p:pic>
                </p:oleObj>
              </mc:Fallback>
            </mc:AlternateContent>
          </a:graphicData>
        </a:graphic>
      </p:graphicFrame>
      <p:sp>
        <p:nvSpPr>
          <p:cNvPr id="41" name="Text Placeholder 3"/>
          <p:cNvSpPr>
            <a:spLocks noGrp="1"/>
          </p:cNvSpPr>
          <p:nvPr>
            <p:custDataLst>
              <p:tags r:id="rId13"/>
            </p:custDataLst>
          </p:nvPr>
        </p:nvSpPr>
        <p:spPr bwMode="gray">
          <a:xfrm>
            <a:off x="804863" y="1395413"/>
            <a:ext cx="636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Pervasive</a:t>
            </a:r>
            <a:endParaRPr lang="en-US" dirty="0">
              <a:sym typeface="+mn-lt"/>
            </a:endParaRPr>
          </a:p>
        </p:txBody>
      </p:sp>
      <p:sp>
        <p:nvSpPr>
          <p:cNvPr id="45" name="Text Placeholder 3"/>
          <p:cNvSpPr>
            <a:spLocks noGrp="1"/>
          </p:cNvSpPr>
          <p:nvPr>
            <p:custDataLst>
              <p:tags r:id="rId14"/>
            </p:custDataLst>
          </p:nvPr>
        </p:nvSpPr>
        <p:spPr bwMode="gray">
          <a:xfrm>
            <a:off x="7654925" y="6032500"/>
            <a:ext cx="795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Unprepared</a:t>
            </a:r>
            <a:endParaRPr lang="en-US" dirty="0">
              <a:sym typeface="+mn-lt"/>
            </a:endParaRPr>
          </a:p>
        </p:txBody>
      </p:sp>
      <p:sp>
        <p:nvSpPr>
          <p:cNvPr id="49" name="Text Placeholder 3"/>
          <p:cNvSpPr>
            <a:spLocks noGrp="1"/>
          </p:cNvSpPr>
          <p:nvPr>
            <p:custDataLst>
              <p:tags r:id="rId15"/>
            </p:custDataLst>
          </p:nvPr>
        </p:nvSpPr>
        <p:spPr bwMode="gray">
          <a:xfrm>
            <a:off x="3048000" y="6032500"/>
            <a:ext cx="13604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prepared</a:t>
            </a:r>
            <a:endParaRPr lang="en-US" dirty="0">
              <a:sym typeface="+mn-lt"/>
            </a:endParaRPr>
          </a:p>
        </p:txBody>
      </p:sp>
      <p:sp>
        <p:nvSpPr>
          <p:cNvPr id="48" name="Text Placeholder 3"/>
          <p:cNvSpPr>
            <a:spLocks noGrp="1"/>
          </p:cNvSpPr>
          <p:nvPr>
            <p:custDataLst>
              <p:tags r:id="rId16"/>
            </p:custDataLst>
          </p:nvPr>
        </p:nvSpPr>
        <p:spPr bwMode="gray">
          <a:xfrm>
            <a:off x="5124450" y="6032500"/>
            <a:ext cx="1525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Somewhat unprepared</a:t>
            </a:r>
            <a:endParaRPr lang="en-US" dirty="0">
              <a:sym typeface="+mn-lt"/>
            </a:endParaRPr>
          </a:p>
        </p:txBody>
      </p:sp>
      <p:sp>
        <p:nvSpPr>
          <p:cNvPr id="50" name="Text Placeholder 3"/>
          <p:cNvSpPr>
            <a:spLocks noGrp="1"/>
          </p:cNvSpPr>
          <p:nvPr>
            <p:custDataLst>
              <p:tags r:id="rId17"/>
            </p:custDataLst>
          </p:nvPr>
        </p:nvSpPr>
        <p:spPr bwMode="gray">
          <a:xfrm>
            <a:off x="1084263" y="6032500"/>
            <a:ext cx="955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dirty="0" smtClean="0"/>
              <a:t>Very prepared</a:t>
            </a:r>
            <a:endParaRPr lang="en-US" dirty="0">
              <a:sym typeface="+mn-lt"/>
            </a:endParaRPr>
          </a:p>
        </p:txBody>
      </p:sp>
      <p:sp>
        <p:nvSpPr>
          <p:cNvPr id="44" name="Text Placeholder 3"/>
          <p:cNvSpPr>
            <a:spLocks noGrp="1"/>
          </p:cNvSpPr>
          <p:nvPr>
            <p:custDataLst>
              <p:tags r:id="rId18"/>
            </p:custDataLst>
          </p:nvPr>
        </p:nvSpPr>
        <p:spPr bwMode="gray">
          <a:xfrm>
            <a:off x="923925" y="5802313"/>
            <a:ext cx="517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t>Limited</a:t>
            </a:r>
            <a:endParaRPr lang="en-US" dirty="0">
              <a:sym typeface="+mn-lt"/>
            </a:endParaRPr>
          </a:p>
        </p:txBody>
      </p:sp>
      <p:sp>
        <p:nvSpPr>
          <p:cNvPr id="43" name="Text Placeholder 3"/>
          <p:cNvSpPr>
            <a:spLocks noGrp="1"/>
          </p:cNvSpPr>
          <p:nvPr>
            <p:custDataLst>
              <p:tags r:id="rId19"/>
            </p:custDataLst>
          </p:nvPr>
        </p:nvSpPr>
        <p:spPr bwMode="gray">
          <a:xfrm>
            <a:off x="709613" y="4335463"/>
            <a:ext cx="7318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buNone/>
            </a:pPr>
            <a:r>
              <a:rPr lang="en-US" dirty="0" smtClean="0"/>
              <a:t>Noticeable</a:t>
            </a:r>
            <a:endParaRPr lang="en-US" dirty="0">
              <a:sym typeface="+mn-lt"/>
            </a:endParaRPr>
          </a:p>
        </p:txBody>
      </p:sp>
      <p:sp>
        <p:nvSpPr>
          <p:cNvPr id="42" name="Text Placeholder 3"/>
          <p:cNvSpPr>
            <a:spLocks noGrp="1"/>
          </p:cNvSpPr>
          <p:nvPr>
            <p:custDataLst>
              <p:tags r:id="rId20"/>
            </p:custDataLst>
          </p:nvPr>
        </p:nvSpPr>
        <p:spPr bwMode="gray">
          <a:xfrm>
            <a:off x="690563" y="2862263"/>
            <a:ext cx="7508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dirty="0" smtClean="0">
                <a:sym typeface="+mn-lt"/>
              </a:rPr>
              <a:t>Substantial</a:t>
            </a:r>
            <a:endParaRPr lang="en-US" dirty="0">
              <a:sym typeface="+mn-lt"/>
            </a:endParaRPr>
          </a:p>
        </p:txBody>
      </p:sp>
      <p:cxnSp>
        <p:nvCxnSpPr>
          <p:cNvPr id="167" name="Straight Connector 166"/>
          <p:cNvCxnSpPr/>
          <p:nvPr>
            <p:custDataLst>
              <p:tags r:id="rId21"/>
            </p:custDataLst>
          </p:nvPr>
        </p:nvCxnSpPr>
        <p:spPr bwMode="gray">
          <a:xfrm>
            <a:off x="1562100" y="3689350"/>
            <a:ext cx="648970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22"/>
            </p:custDataLst>
          </p:nvPr>
        </p:nvCxnSpPr>
        <p:spPr bwMode="gray">
          <a:xfrm>
            <a:off x="4806950" y="1562100"/>
            <a:ext cx="0" cy="43307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23"/>
            </p:custDataLst>
          </p:nvPr>
        </p:nvCxnSpPr>
        <p:spPr bwMode="gray">
          <a:xfrm flipV="1">
            <a:off x="4068763" y="3640138"/>
            <a:ext cx="258763" cy="317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24"/>
            </p:custDataLst>
          </p:nvPr>
        </p:nvCxnSpPr>
        <p:spPr bwMode="gray">
          <a:xfrm flipV="1">
            <a:off x="3948113" y="3714750"/>
            <a:ext cx="633413" cy="4921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5"/>
            </p:custDataLst>
          </p:nvPr>
        </p:nvCxnSpPr>
        <p:spPr bwMode="gray">
          <a:xfrm flipH="1">
            <a:off x="5592763" y="2709863"/>
            <a:ext cx="1241425" cy="43338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26"/>
            </p:custDataLst>
          </p:nvPr>
        </p:nvCxnSpPr>
        <p:spPr bwMode="gray">
          <a:xfrm flipH="1">
            <a:off x="5551488" y="2973388"/>
            <a:ext cx="1336675" cy="32861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27"/>
            </p:custDataLst>
          </p:nvPr>
        </p:nvCxnSpPr>
        <p:spPr bwMode="gray">
          <a:xfrm flipV="1">
            <a:off x="5435600" y="4567238"/>
            <a:ext cx="15875" cy="809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28"/>
            </p:custDataLst>
          </p:nvPr>
        </p:nvCxnSpPr>
        <p:spPr bwMode="gray">
          <a:xfrm flipV="1">
            <a:off x="3568700" y="3838575"/>
            <a:ext cx="895350" cy="26035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29"/>
            </p:custDataLst>
          </p:nvPr>
        </p:nvCxnSpPr>
        <p:spPr bwMode="gray">
          <a:xfrm>
            <a:off x="3609975" y="2155825"/>
            <a:ext cx="1144588" cy="10541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30"/>
            </p:custDataLst>
          </p:nvPr>
        </p:nvCxnSpPr>
        <p:spPr bwMode="gray">
          <a:xfrm flipH="1" flipV="1">
            <a:off x="5445125" y="3973513"/>
            <a:ext cx="693738" cy="27622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31"/>
            </p:custDataLst>
          </p:nvPr>
        </p:nvCxnSpPr>
        <p:spPr bwMode="gray">
          <a:xfrm>
            <a:off x="3390900" y="2525713"/>
            <a:ext cx="1444625" cy="96043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32"/>
            </p:custDataLst>
          </p:nvPr>
        </p:nvCxnSpPr>
        <p:spPr bwMode="gray">
          <a:xfrm>
            <a:off x="3470275" y="3068638"/>
            <a:ext cx="1223963" cy="45402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33"/>
            </p:custDataLst>
          </p:nvPr>
        </p:nvCxnSpPr>
        <p:spPr bwMode="gray">
          <a:xfrm flipH="1">
            <a:off x="4967288" y="1949450"/>
            <a:ext cx="222250" cy="3937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34"/>
            </p:custDataLst>
          </p:nvPr>
        </p:nvCxnSpPr>
        <p:spPr bwMode="gray">
          <a:xfrm flipH="1">
            <a:off x="5421313" y="2349500"/>
            <a:ext cx="1500188" cy="89852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35"/>
            </p:custDataLst>
          </p:nvPr>
        </p:nvCxnSpPr>
        <p:spPr bwMode="gray">
          <a:xfrm flipH="1">
            <a:off x="5087938" y="2563813"/>
            <a:ext cx="658813" cy="3222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36"/>
            </p:custDataLst>
          </p:nvPr>
        </p:nvCxnSpPr>
        <p:spPr bwMode="gray">
          <a:xfrm flipH="1" flipV="1">
            <a:off x="5978525" y="3692525"/>
            <a:ext cx="292100" cy="127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37"/>
            </p:custDataLst>
          </p:nvPr>
        </p:nvCxnSpPr>
        <p:spPr bwMode="gray">
          <a:xfrm>
            <a:off x="3851275" y="1987550"/>
            <a:ext cx="574675" cy="84931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38"/>
            </p:custDataLst>
          </p:nvPr>
        </p:nvCxnSpPr>
        <p:spPr bwMode="gray">
          <a:xfrm flipH="1">
            <a:off x="5189538" y="3313113"/>
            <a:ext cx="1233488" cy="2286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39"/>
            </p:custDataLst>
          </p:nvPr>
        </p:nvCxnSpPr>
        <p:spPr bwMode="gray">
          <a:xfrm flipH="1">
            <a:off x="6099175" y="3470275"/>
            <a:ext cx="331788" cy="127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0"/>
            </p:custDataLst>
          </p:nvPr>
        </p:nvCxnSpPr>
        <p:spPr bwMode="gray">
          <a:xfrm flipH="1">
            <a:off x="5145088" y="1957388"/>
            <a:ext cx="746125" cy="83502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41"/>
            </p:custDataLst>
          </p:nvPr>
        </p:nvCxnSpPr>
        <p:spPr bwMode="gray">
          <a:xfrm flipV="1">
            <a:off x="4589463" y="3776663"/>
            <a:ext cx="306388" cy="92868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42"/>
            </p:custDataLst>
          </p:nvPr>
        </p:nvCxnSpPr>
        <p:spPr bwMode="gray">
          <a:xfrm flipH="1" flipV="1">
            <a:off x="5572125" y="3821113"/>
            <a:ext cx="511175" cy="3492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43"/>
            </p:custDataLst>
          </p:nvPr>
        </p:nvCxnSpPr>
        <p:spPr bwMode="gray">
          <a:xfrm>
            <a:off x="3154363" y="3292475"/>
            <a:ext cx="857250" cy="160338"/>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44"/>
            </p:custDataLst>
          </p:nvPr>
        </p:nvCxnSpPr>
        <p:spPr bwMode="gray">
          <a:xfrm flipH="1" flipV="1">
            <a:off x="5119688" y="3797300"/>
            <a:ext cx="871538" cy="139700"/>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45"/>
            </p:custDataLst>
          </p:nvPr>
        </p:nvCxnSpPr>
        <p:spPr bwMode="gray">
          <a:xfrm flipV="1">
            <a:off x="3716338" y="3956050"/>
            <a:ext cx="982663" cy="5254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custDataLst>
              <p:tags r:id="rId46"/>
            </p:custDataLst>
          </p:nvPr>
        </p:nvCxnSpPr>
        <p:spPr bwMode="gray">
          <a:xfrm flipH="1" flipV="1">
            <a:off x="5297488" y="4073525"/>
            <a:ext cx="557213" cy="511175"/>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47"/>
            </p:custDataLst>
          </p:nvPr>
        </p:nvCxnSpPr>
        <p:spPr bwMode="gray">
          <a:xfrm>
            <a:off x="4238625" y="1676400"/>
            <a:ext cx="407988" cy="87471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112" name="Text Placeholder 3"/>
          <p:cNvSpPr>
            <a:spLocks noGrp="1"/>
          </p:cNvSpPr>
          <p:nvPr>
            <p:custDataLst>
              <p:tags r:id="rId48"/>
            </p:custDataLst>
          </p:nvPr>
        </p:nvSpPr>
        <p:spPr bwMode="gray">
          <a:xfrm>
            <a:off x="2887663" y="4481513"/>
            <a:ext cx="1431925"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9A24EC9-0274-4739-A6F4-7384E99E7568}" type="datetime'Incr''easi''''ng ''power of ''M''''i''lle''nnia''''''''l''s'''">
              <a:rPr lang="en-US" altLang="en-US" sz="800"/>
              <a:pPr/>
              <a:t>Increasing power of Millennials</a:t>
            </a:fld>
            <a:endParaRPr lang="en-US" sz="800" dirty="0">
              <a:sym typeface="+mn-lt"/>
            </a:endParaRPr>
          </a:p>
        </p:txBody>
      </p:sp>
      <p:sp useBgFill="1">
        <p:nvSpPr>
          <p:cNvPr id="111" name="Text Placeholder 3"/>
          <p:cNvSpPr>
            <a:spLocks noGrp="1"/>
          </p:cNvSpPr>
          <p:nvPr>
            <p:custDataLst>
              <p:tags r:id="rId49"/>
            </p:custDataLst>
          </p:nvPr>
        </p:nvSpPr>
        <p:spPr bwMode="gray">
          <a:xfrm>
            <a:off x="5905500" y="3937000"/>
            <a:ext cx="1695450" cy="244475"/>
          </a:xfrm>
          <a:prstGeom prst="rect">
            <a:avLst/>
          </a:prstGeom>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E0A5513-AC4E-458A-8BF1-0A7D972E31EF}" type="thinkcell&lt;?xml version=&quot;1.0&quot; encoding=&quot;UTF-16&quot; standalone=&quot;yes&quot;?&gt;&lt;root reqver=&quot;23045&quot;&gt;&lt;version val=&quot;25181&quot;/&gt;&lt;PersistentType&gt;&lt;m_guid val=&quot;1459f0f5-030b-48c9-956b-2a60f1c47ba5&quot;/&gt;&lt;m_prec&gt;&lt;m_yearfmt&gt;&lt;begin val=&quot;0&quot;/&gt;&lt;end val=&quot;4&quot;/&gt;&lt;/m_yearfmt&gt;&lt;/m_prec&gt;&lt;/PersistentType&gt;&lt;/root&gt;">
              <a:rPr lang="en-US" altLang="en-US" sz="800"/>
              <a:pPr/>
              <a:t>Unclear role of government vs
private sector and NFP/philanthropy</a:t>
            </a:fld>
            <a:endParaRPr lang="en-US" sz="800" dirty="0">
              <a:sym typeface="+mn-lt"/>
            </a:endParaRPr>
          </a:p>
        </p:txBody>
      </p:sp>
      <p:sp>
        <p:nvSpPr>
          <p:cNvPr id="116" name="Text Placeholder 3"/>
          <p:cNvSpPr>
            <a:spLocks noGrp="1"/>
          </p:cNvSpPr>
          <p:nvPr>
            <p:custDataLst>
              <p:tags r:id="rId50"/>
            </p:custDataLst>
          </p:nvPr>
        </p:nvSpPr>
        <p:spPr bwMode="gray">
          <a:xfrm>
            <a:off x="2732088" y="3689350"/>
            <a:ext cx="1216025"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AF94B07-F123-464B-80B3-F1626363E448}" type="datetime'Mor''e co''llabor''ative,&#10;iter''ative wor''k app''roaches'">
              <a:rPr lang="en-US" altLang="en-US" sz="800"/>
              <a:pPr/>
              <a:t>More collaborative,
iterative work approaches</a:t>
            </a:fld>
            <a:endParaRPr lang="en-US" sz="800" dirty="0">
              <a:sym typeface="+mn-lt"/>
            </a:endParaRPr>
          </a:p>
        </p:txBody>
      </p:sp>
      <p:sp>
        <p:nvSpPr>
          <p:cNvPr id="110" name="Text Placeholder 3"/>
          <p:cNvSpPr>
            <a:spLocks noGrp="1"/>
          </p:cNvSpPr>
          <p:nvPr>
            <p:custDataLst>
              <p:tags r:id="rId51"/>
            </p:custDataLst>
          </p:nvPr>
        </p:nvSpPr>
        <p:spPr bwMode="gray">
          <a:xfrm>
            <a:off x="5124450" y="4648200"/>
            <a:ext cx="547688" cy="36671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C33F530-1D10-4DE8-B5FA-9D53D2A0A53F}" type="datetime'Tail''oring ''of''&#10;ser''vices ''to&#10;lo''''''''''''cal area''s'">
              <a:rPr lang="en-US" altLang="en-US" sz="800"/>
              <a:pPr/>
              <a:t>Tailoring of
services to
local areas</a:t>
            </a:fld>
            <a:endParaRPr lang="en-US" sz="800" dirty="0">
              <a:sym typeface="+mn-lt"/>
            </a:endParaRPr>
          </a:p>
        </p:txBody>
      </p:sp>
      <p:sp useBgFill="1">
        <p:nvSpPr>
          <p:cNvPr id="119" name="Text Placeholder 3"/>
          <p:cNvSpPr>
            <a:spLocks noGrp="1"/>
          </p:cNvSpPr>
          <p:nvPr>
            <p:custDataLst>
              <p:tags r:id="rId52"/>
            </p:custDataLst>
          </p:nvPr>
        </p:nvSpPr>
        <p:spPr bwMode="gray">
          <a:xfrm>
            <a:off x="3122613" y="2033588"/>
            <a:ext cx="842963" cy="122238"/>
          </a:xfrm>
          <a:prstGeom prst="rect">
            <a:avLst/>
          </a:prstGeom>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3386D55-03E8-4188-B671-1E91D3BC4B5E}" type="datetime'''''A''g''e''''''''i''ng Pop''''u''''''l''at''''i''o''''n'''''">
              <a:rPr lang="en-US" altLang="en-US" sz="800"/>
              <a:pPr/>
              <a:t>Ageing Population</a:t>
            </a:fld>
            <a:endParaRPr lang="en-US" sz="800" dirty="0">
              <a:sym typeface="+mn-lt"/>
            </a:endParaRPr>
          </a:p>
        </p:txBody>
      </p:sp>
      <p:sp>
        <p:nvSpPr>
          <p:cNvPr id="60" name="Text Placeholder 3"/>
          <p:cNvSpPr>
            <a:spLocks noGrp="1"/>
          </p:cNvSpPr>
          <p:nvPr>
            <p:custDataLst>
              <p:tags r:id="rId53"/>
            </p:custDataLst>
          </p:nvPr>
        </p:nvSpPr>
        <p:spPr bwMode="gray">
          <a:xfrm>
            <a:off x="106363" y="1395413"/>
            <a:ext cx="4826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b="1" dirty="0" smtClean="0">
                <a:sym typeface="+mn-lt"/>
              </a:rPr>
              <a:t>Impact</a:t>
            </a:r>
            <a:endParaRPr lang="en-US" sz="1050" b="1" dirty="0">
              <a:sym typeface="+mn-lt"/>
            </a:endParaRPr>
          </a:p>
        </p:txBody>
      </p:sp>
      <p:sp>
        <p:nvSpPr>
          <p:cNvPr id="109" name="Text Placeholder 3"/>
          <p:cNvSpPr>
            <a:spLocks noGrp="1"/>
          </p:cNvSpPr>
          <p:nvPr>
            <p:custDataLst>
              <p:tags r:id="rId54"/>
            </p:custDataLst>
          </p:nvPr>
        </p:nvSpPr>
        <p:spPr bwMode="gray">
          <a:xfrm>
            <a:off x="2868613" y="2403475"/>
            <a:ext cx="858838"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B07B7C6-406D-4A7B-931F-30158676BB1A}" type="datetime'Rise'''' o''''f'' n''''e''''w'''''' m''''''ed''i''a'''''">
              <a:rPr lang="en-US" altLang="en-US" sz="800"/>
              <a:pPr/>
              <a:t>Rise of new media</a:t>
            </a:fld>
            <a:endParaRPr lang="en-US" sz="800" dirty="0">
              <a:sym typeface="+mn-lt"/>
            </a:endParaRPr>
          </a:p>
        </p:txBody>
      </p:sp>
      <p:sp>
        <p:nvSpPr>
          <p:cNvPr id="122" name="Text Placeholder 3"/>
          <p:cNvSpPr>
            <a:spLocks noGrp="1"/>
          </p:cNvSpPr>
          <p:nvPr>
            <p:custDataLst>
              <p:tags r:id="rId55"/>
            </p:custDataLst>
          </p:nvPr>
        </p:nvSpPr>
        <p:spPr bwMode="gray">
          <a:xfrm>
            <a:off x="6556375" y="2851150"/>
            <a:ext cx="1169988"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3DE76CF-DD9C-4A8E-9F38-E2747EBD92A0}" type="datetime'''''Rise ''o''''f glo''''''b''a''l te''''ch'' gian''ts'">
              <a:rPr lang="en-US" altLang="en-US" sz="800"/>
              <a:pPr/>
              <a:t>Rise of global tech giants</a:t>
            </a:fld>
            <a:endParaRPr lang="en-US" sz="800" dirty="0">
              <a:sym typeface="+mn-lt"/>
            </a:endParaRPr>
          </a:p>
        </p:txBody>
      </p:sp>
      <p:sp>
        <p:nvSpPr>
          <p:cNvPr id="121" name="Text Placeholder 3"/>
          <p:cNvSpPr>
            <a:spLocks noGrp="1"/>
          </p:cNvSpPr>
          <p:nvPr>
            <p:custDataLst>
              <p:tags r:id="rId56"/>
            </p:custDataLst>
          </p:nvPr>
        </p:nvSpPr>
        <p:spPr bwMode="gray">
          <a:xfrm>
            <a:off x="6083300" y="3824288"/>
            <a:ext cx="884238"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07784C2-6381-4784-809E-5217AA17D465}" type="datetime'''''G''''row''ing ''i''''nequ''''a''''''''l''it''y'">
              <a:rPr lang="en-US" altLang="en-US" sz="800"/>
              <a:pPr/>
              <a:t>Growing inequality</a:t>
            </a:fld>
            <a:endParaRPr lang="en-US" sz="800" dirty="0">
              <a:sym typeface="+mn-lt"/>
            </a:endParaRPr>
          </a:p>
        </p:txBody>
      </p:sp>
      <p:sp>
        <p:nvSpPr>
          <p:cNvPr id="61" name="Text Placeholder 3"/>
          <p:cNvSpPr>
            <a:spLocks noGrp="1"/>
          </p:cNvSpPr>
          <p:nvPr>
            <p:custDataLst>
              <p:tags r:id="rId57"/>
            </p:custDataLst>
          </p:nvPr>
        </p:nvSpPr>
        <p:spPr bwMode="gray">
          <a:xfrm>
            <a:off x="7489825" y="6316663"/>
            <a:ext cx="9604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b="1" dirty="0" smtClean="0">
                <a:sym typeface="+mn-lt"/>
              </a:rPr>
              <a:t>Preparedness</a:t>
            </a:r>
            <a:endParaRPr lang="en-US" b="1" dirty="0">
              <a:sym typeface="+mn-lt"/>
            </a:endParaRPr>
          </a:p>
        </p:txBody>
      </p:sp>
      <p:sp>
        <p:nvSpPr>
          <p:cNvPr id="108" name="Text Placeholder 3"/>
          <p:cNvSpPr>
            <a:spLocks noGrp="1"/>
          </p:cNvSpPr>
          <p:nvPr>
            <p:custDataLst>
              <p:tags r:id="rId58"/>
            </p:custDataLst>
          </p:nvPr>
        </p:nvSpPr>
        <p:spPr bwMode="gray">
          <a:xfrm>
            <a:off x="3328988" y="1743075"/>
            <a:ext cx="881063"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E2C8891-1A6E-40E4-892A-D8580498E319}" type="datetime'''''C''''on''tin''''ued demand&#10;fo''r e''''-govern''''m''ent'''">
              <a:rPr lang="en-US" altLang="en-US" sz="800"/>
              <a:pPr/>
              <a:t>Continued demand
for e-government</a:t>
            </a:fld>
            <a:endParaRPr lang="en-US" sz="800" dirty="0">
              <a:sym typeface="+mn-lt"/>
            </a:endParaRPr>
          </a:p>
        </p:txBody>
      </p:sp>
      <p:sp>
        <p:nvSpPr>
          <p:cNvPr id="115" name="Text Placeholder 3"/>
          <p:cNvSpPr>
            <a:spLocks noGrp="1"/>
          </p:cNvSpPr>
          <p:nvPr>
            <p:custDataLst>
              <p:tags r:id="rId59"/>
            </p:custDataLst>
          </p:nvPr>
        </p:nvSpPr>
        <p:spPr bwMode="gray">
          <a:xfrm>
            <a:off x="5692775" y="4584700"/>
            <a:ext cx="722313" cy="36671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F7BE6F1-BD54-457E-B5B9-38776237EADB}" type="datetime'Ad''''o''pt''io''n o''f''''&#10;huma''n-centre''d&#10;''desi''gn'">
              <a:rPr lang="en-US" altLang="en-US" sz="800"/>
              <a:pPr/>
              <a:t>Adoption of
human-centred
design</a:t>
            </a:fld>
            <a:endParaRPr lang="en-US" sz="800" dirty="0">
              <a:sym typeface="+mn-lt"/>
            </a:endParaRPr>
          </a:p>
        </p:txBody>
      </p:sp>
      <p:sp>
        <p:nvSpPr>
          <p:cNvPr id="114" name="Text Placeholder 3"/>
          <p:cNvSpPr>
            <a:spLocks noGrp="1"/>
          </p:cNvSpPr>
          <p:nvPr>
            <p:custDataLst>
              <p:tags r:id="rId60"/>
            </p:custDataLst>
          </p:nvPr>
        </p:nvSpPr>
        <p:spPr bwMode="gray">
          <a:xfrm>
            <a:off x="6753225" y="2465388"/>
            <a:ext cx="863600"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10BEB87-16F9-4D06-B216-DD7EF5D4F989}" type="datetime'Workfo''rc''e shi''''''f''t''ing''''&#10;to new sk''i''l''lset''s'">
              <a:rPr lang="en-US" altLang="en-US" sz="800"/>
              <a:pPr/>
              <a:t>Workforce shifting
to new skillsets</a:t>
            </a:fld>
            <a:endParaRPr lang="en-US" sz="800" dirty="0">
              <a:sym typeface="+mn-lt"/>
            </a:endParaRPr>
          </a:p>
        </p:txBody>
      </p:sp>
      <p:sp>
        <p:nvSpPr>
          <p:cNvPr id="118" name="Text Placeholder 3"/>
          <p:cNvSpPr>
            <a:spLocks noGrp="1"/>
          </p:cNvSpPr>
          <p:nvPr>
            <p:custDataLst>
              <p:tags r:id="rId61"/>
            </p:custDataLst>
          </p:nvPr>
        </p:nvSpPr>
        <p:spPr bwMode="gray">
          <a:xfrm>
            <a:off x="5792788" y="4249738"/>
            <a:ext cx="1301750"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3B68EAC-0E22-42C9-A3CD-A3A4524E0406}" type="datetime'Shift from ve''rtical product&#10;silos to horizontal platform''s'">
              <a:rPr lang="en-US" altLang="en-US" sz="800"/>
              <a:pPr/>
              <a:t>Shift from vertical product
silos to horizontal platforms</a:t>
            </a:fld>
            <a:endParaRPr lang="en-US" sz="800" dirty="0">
              <a:sym typeface="+mn-lt"/>
            </a:endParaRPr>
          </a:p>
        </p:txBody>
      </p:sp>
      <p:sp>
        <p:nvSpPr>
          <p:cNvPr id="124" name="Text Placeholder 3"/>
          <p:cNvSpPr>
            <a:spLocks noGrp="1"/>
          </p:cNvSpPr>
          <p:nvPr>
            <p:custDataLst>
              <p:tags r:id="rId62"/>
            </p:custDataLst>
          </p:nvPr>
        </p:nvSpPr>
        <p:spPr bwMode="gray">
          <a:xfrm>
            <a:off x="2259013" y="3086100"/>
            <a:ext cx="895350"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952D432-3029-4676-8312-825B9473733F}" type="datetime'In''creasi''''ng f''ocus on&#10;ri''''sk ''an''''''d s''ecuri''ty'">
              <a:rPr lang="en-US" altLang="en-US" sz="800"/>
              <a:pPr/>
              <a:t>Increasing focus on
risk and security</a:t>
            </a:fld>
            <a:endParaRPr lang="en-US" sz="800" dirty="0">
              <a:sym typeface="+mn-lt"/>
            </a:endParaRPr>
          </a:p>
        </p:txBody>
      </p:sp>
      <p:sp>
        <p:nvSpPr>
          <p:cNvPr id="120" name="Text Placeholder 3"/>
          <p:cNvSpPr>
            <a:spLocks noGrp="1"/>
          </p:cNvSpPr>
          <p:nvPr>
            <p:custDataLst>
              <p:tags r:id="rId63"/>
            </p:custDataLst>
          </p:nvPr>
        </p:nvSpPr>
        <p:spPr bwMode="gray">
          <a:xfrm>
            <a:off x="2527300" y="4098925"/>
            <a:ext cx="1241425"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382377B-B55F-49B0-B4B7-3F144E5EA33E}" type="datetime'Migr''ation c''on''tinues&#10;to driv''e popula''''tion growt''h'">
              <a:rPr lang="en-US" altLang="en-US" sz="800"/>
              <a:pPr/>
              <a:t>Migration continues
to drive population growth</a:t>
            </a:fld>
            <a:endParaRPr lang="en-US" sz="800" dirty="0">
              <a:sym typeface="+mn-lt"/>
            </a:endParaRPr>
          </a:p>
        </p:txBody>
      </p:sp>
      <p:sp useBgFill="1">
        <p:nvSpPr>
          <p:cNvPr id="117" name="Text Placeholder 3"/>
          <p:cNvSpPr>
            <a:spLocks noGrp="1"/>
          </p:cNvSpPr>
          <p:nvPr>
            <p:custDataLst>
              <p:tags r:id="rId64"/>
            </p:custDataLst>
          </p:nvPr>
        </p:nvSpPr>
        <p:spPr bwMode="gray">
          <a:xfrm>
            <a:off x="2505075" y="3595688"/>
            <a:ext cx="1563688" cy="122238"/>
          </a:xfrm>
          <a:prstGeom prst="rect">
            <a:avLst/>
          </a:prstGeom>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FC8AB45-1C1D-40C3-B780-999722F4DC45}" type="datetime'Mo''re demand'' ''f''o''r ''''fl''''exible'' worki''''n''g'">
              <a:rPr lang="en-US" altLang="en-US" sz="800"/>
              <a:pPr/>
              <a:t>More demand for flexible working</a:t>
            </a:fld>
            <a:endParaRPr lang="en-US" sz="800" dirty="0">
              <a:sym typeface="+mn-lt"/>
            </a:endParaRPr>
          </a:p>
        </p:txBody>
      </p:sp>
      <p:sp>
        <p:nvSpPr>
          <p:cNvPr id="113" name="Text Placeholder 3"/>
          <p:cNvSpPr>
            <a:spLocks noGrp="1"/>
          </p:cNvSpPr>
          <p:nvPr>
            <p:custDataLst>
              <p:tags r:id="rId65"/>
            </p:custDataLst>
          </p:nvPr>
        </p:nvSpPr>
        <p:spPr bwMode="gray">
          <a:xfrm>
            <a:off x="2595563" y="2724150"/>
            <a:ext cx="874713" cy="36671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5A9590D-E90B-42B4-83F8-25AEC6B2DB43}" type="datetime'''''Incre''as''ingly&#10;multi-gene''ra''tio''nal''&#10;workfo''rces'">
              <a:rPr lang="en-US" altLang="en-US" sz="800"/>
              <a:pPr/>
              <a:t>Increasingly
multi-generational
workforces</a:t>
            </a:fld>
            <a:endParaRPr lang="en-US" sz="800" dirty="0">
              <a:sym typeface="+mn-lt"/>
            </a:endParaRPr>
          </a:p>
        </p:txBody>
      </p:sp>
      <p:sp>
        <p:nvSpPr>
          <p:cNvPr id="123" name="Text Placeholder 3"/>
          <p:cNvSpPr>
            <a:spLocks noGrp="1"/>
          </p:cNvSpPr>
          <p:nvPr>
            <p:custDataLst>
              <p:tags r:id="rId66"/>
            </p:custDataLst>
          </p:nvPr>
        </p:nvSpPr>
        <p:spPr bwMode="gray">
          <a:xfrm>
            <a:off x="4248150" y="4705350"/>
            <a:ext cx="563563" cy="36671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D2ADDEC-AD35-45E5-AB42-95FADCDDF90C}" type="datetime'''Gro''''''wth o''f&#10;ma''jor ''''''Asian''&#10;ec''''on''omi''es'''">
              <a:rPr lang="en-US" altLang="en-US" sz="800"/>
              <a:pPr/>
              <a:t>Growth of
major Asian
economies</a:t>
            </a:fld>
            <a:endParaRPr lang="en-US" sz="800" dirty="0">
              <a:sym typeface="+mn-lt"/>
            </a:endParaRPr>
          </a:p>
        </p:txBody>
      </p:sp>
      <p:sp>
        <p:nvSpPr>
          <p:cNvPr id="107" name="Text Placeholder 3"/>
          <p:cNvSpPr>
            <a:spLocks noGrp="1"/>
          </p:cNvSpPr>
          <p:nvPr>
            <p:custDataLst>
              <p:tags r:id="rId67"/>
            </p:custDataLst>
          </p:nvPr>
        </p:nvSpPr>
        <p:spPr bwMode="gray">
          <a:xfrm>
            <a:off x="6538913" y="2105025"/>
            <a:ext cx="1174750"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1AD5EB8-BD1C-4CDF-A22B-5521818F8986}" type="datetime'Growin''g distr''ust a''nd''&#10;d''emand for tra''ns''parenc''y'">
              <a:rPr lang="en-US" altLang="en-US" sz="800"/>
              <a:pPr/>
              <a:t>Growing distrust and
demand for transparency</a:t>
            </a:fld>
            <a:endParaRPr lang="en-US" sz="800" dirty="0">
              <a:sym typeface="+mn-lt"/>
            </a:endParaRPr>
          </a:p>
        </p:txBody>
      </p:sp>
      <p:sp>
        <p:nvSpPr>
          <p:cNvPr id="106" name="Text Placeholder 3"/>
          <p:cNvSpPr>
            <a:spLocks noGrp="1"/>
          </p:cNvSpPr>
          <p:nvPr>
            <p:custDataLst>
              <p:tags r:id="rId68"/>
            </p:custDataLst>
          </p:nvPr>
        </p:nvSpPr>
        <p:spPr bwMode="gray">
          <a:xfrm>
            <a:off x="4943475" y="1582738"/>
            <a:ext cx="700088" cy="366713"/>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E9DC790-600B-45C1-9BB5-A918DA054483}" type="datetime'Fisca''l pr''essure&#10;to do ''''''more&#10;''with le''ss'''''">
              <a:rPr lang="en-US" altLang="en-US" sz="800"/>
              <a:pPr/>
              <a:t>Fiscal pressure
to do more
with less</a:t>
            </a:fld>
            <a:endParaRPr lang="en-US" sz="800" dirty="0">
              <a:sym typeface="+mn-lt"/>
            </a:endParaRPr>
          </a:p>
        </p:txBody>
      </p:sp>
      <p:sp>
        <p:nvSpPr>
          <p:cNvPr id="103" name="Text Placeholder 3"/>
          <p:cNvSpPr>
            <a:spLocks noGrp="1"/>
          </p:cNvSpPr>
          <p:nvPr>
            <p:custDataLst>
              <p:tags r:id="rId69"/>
            </p:custDataLst>
          </p:nvPr>
        </p:nvSpPr>
        <p:spPr bwMode="gray">
          <a:xfrm>
            <a:off x="6430963" y="3321050"/>
            <a:ext cx="1327150"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217CDCC8-61EF-4784-811F-EE6F5FDBE7CC}" type="datetime'Rise of Artifi''c''ial Intelligence&#10;and ''Machine Learning'''">
              <a:rPr lang="en-US" altLang="en-US" sz="800"/>
              <a:pPr/>
              <a:t>Rise of Artificial Intelligence
and Machine Learning</a:t>
            </a:fld>
            <a:endParaRPr lang="en-US" sz="800" dirty="0">
              <a:sym typeface="+mn-lt"/>
            </a:endParaRPr>
          </a:p>
        </p:txBody>
      </p:sp>
      <p:sp>
        <p:nvSpPr>
          <p:cNvPr id="101" name="Text Placeholder 3"/>
          <p:cNvSpPr>
            <a:spLocks noGrp="1"/>
          </p:cNvSpPr>
          <p:nvPr>
            <p:custDataLst>
              <p:tags r:id="rId70"/>
            </p:custDataLst>
          </p:nvPr>
        </p:nvSpPr>
        <p:spPr bwMode="gray">
          <a:xfrm>
            <a:off x="6270625" y="3678238"/>
            <a:ext cx="1612900"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932E12F-5F76-454C-84C0-6F05BBD807EA}" type="datetime'Uptak''e ''of ''''ro''''boti''cs a''n''''''d auto''''matio''n'">
              <a:rPr lang="en-US" altLang="en-US" sz="800"/>
              <a:pPr/>
              <a:t>Uptake of robotics and automation</a:t>
            </a:fld>
            <a:endParaRPr lang="en-US" sz="800" dirty="0">
              <a:sym typeface="+mn-lt"/>
            </a:endParaRPr>
          </a:p>
        </p:txBody>
      </p:sp>
      <p:sp>
        <p:nvSpPr>
          <p:cNvPr id="96" name="Text Placeholder 3"/>
          <p:cNvSpPr>
            <a:spLocks noGrp="1"/>
          </p:cNvSpPr>
          <p:nvPr>
            <p:custDataLst>
              <p:tags r:id="rId71"/>
            </p:custDataLst>
          </p:nvPr>
        </p:nvSpPr>
        <p:spPr bwMode="gray">
          <a:xfrm>
            <a:off x="3648075" y="1554163"/>
            <a:ext cx="1123950"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123B76B-418D-410F-B034-10CE8EE272C8}" type="datetime'Mo''''''re cyb''ers''''''''e''''c''u''''''rit''y'' ris''''ks'">
              <a:rPr lang="en-US" altLang="en-US" sz="800"/>
              <a:pPr/>
              <a:t>More cybersecurity risks</a:t>
            </a:fld>
            <a:endParaRPr lang="en-US" sz="800" dirty="0">
              <a:sym typeface="+mn-lt"/>
            </a:endParaRPr>
          </a:p>
        </p:txBody>
      </p:sp>
      <p:sp>
        <p:nvSpPr>
          <p:cNvPr id="95" name="Text Placeholder 3"/>
          <p:cNvSpPr>
            <a:spLocks noGrp="1"/>
          </p:cNvSpPr>
          <p:nvPr>
            <p:custDataLst>
              <p:tags r:id="rId72"/>
            </p:custDataLst>
          </p:nvPr>
        </p:nvSpPr>
        <p:spPr bwMode="gray">
          <a:xfrm>
            <a:off x="5989638" y="3190875"/>
            <a:ext cx="1536700"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AA4C50E-4BA4-4AE7-8B2F-2ED41456302C}" type="datetime'Con''''''tinu''in''g'' ''i''nno''''vatio''n impe''ra''tive'''">
              <a:rPr lang="en-US" altLang="en-US" sz="800"/>
              <a:pPr/>
              <a:t>Continuing innovation imperative</a:t>
            </a:fld>
            <a:endParaRPr lang="en-US" sz="800" dirty="0">
              <a:sym typeface="+mn-lt"/>
            </a:endParaRPr>
          </a:p>
        </p:txBody>
      </p:sp>
      <p:sp>
        <p:nvSpPr>
          <p:cNvPr id="105" name="Text Placeholder 3"/>
          <p:cNvSpPr>
            <a:spLocks noGrp="1"/>
          </p:cNvSpPr>
          <p:nvPr>
            <p:custDataLst>
              <p:tags r:id="rId73"/>
            </p:custDataLst>
          </p:nvPr>
        </p:nvSpPr>
        <p:spPr bwMode="gray">
          <a:xfrm>
            <a:off x="5586413" y="2319338"/>
            <a:ext cx="822325"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B87A064-8C52-4237-AE6C-A7C4E57CBE62}" type="datetime'I''n''cre''asi''''ng ci''ti''ze''n&#10;''ex''pect''''at''ion''''s'">
              <a:rPr lang="en-US" altLang="en-US" sz="800"/>
              <a:pPr/>
              <a:t>Increasing citizen
expectations</a:t>
            </a:fld>
            <a:endParaRPr lang="en-US" sz="800" dirty="0">
              <a:sym typeface="+mn-lt"/>
            </a:endParaRPr>
          </a:p>
        </p:txBody>
      </p:sp>
      <p:sp>
        <p:nvSpPr>
          <p:cNvPr id="102" name="Text Placeholder 3"/>
          <p:cNvSpPr>
            <a:spLocks noGrp="1"/>
          </p:cNvSpPr>
          <p:nvPr>
            <p:custDataLst>
              <p:tags r:id="rId74"/>
            </p:custDataLst>
          </p:nvPr>
        </p:nvSpPr>
        <p:spPr bwMode="gray">
          <a:xfrm>
            <a:off x="5600700" y="1712913"/>
            <a:ext cx="801688" cy="2444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5F2C7B6-B8E8-42F6-8802-6461E9889E19}" type="datetime'''Incr''e''a''sing''l''y'' d''ata&#10;''''dri''''v''en wo''rld'''">
              <a:rPr lang="en-US" altLang="en-US" sz="800"/>
              <a:pPr/>
              <a:t>Increasingly data
driven world</a:t>
            </a:fld>
            <a:endParaRPr lang="en-US" sz="800" dirty="0">
              <a:sym typeface="+mn-lt"/>
            </a:endParaRPr>
          </a:p>
        </p:txBody>
      </p:sp>
      <p:sp>
        <p:nvSpPr>
          <p:cNvPr id="21" name="Rectangle 20"/>
          <p:cNvSpPr/>
          <p:nvPr>
            <p:custDataLst>
              <p:tags r:id="rId75"/>
            </p:custDataLst>
          </p:nvPr>
        </p:nvSpPr>
        <p:spPr bwMode="gray">
          <a:xfrm>
            <a:off x="1831975" y="5145088"/>
            <a:ext cx="104775" cy="104775"/>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200" dirty="0" err="1" smtClean="0">
              <a:solidFill>
                <a:srgbClr val="FFFFFF"/>
              </a:solidFill>
            </a:endParaRPr>
          </a:p>
        </p:txBody>
      </p:sp>
      <p:sp>
        <p:nvSpPr>
          <p:cNvPr id="23" name="Isosceles Triangle 22"/>
          <p:cNvSpPr/>
          <p:nvPr>
            <p:custDataLst>
              <p:tags r:id="rId76"/>
            </p:custDataLst>
          </p:nvPr>
        </p:nvSpPr>
        <p:spPr bwMode="gray">
          <a:xfrm>
            <a:off x="1831975" y="5551488"/>
            <a:ext cx="104775" cy="104775"/>
          </a:xfrm>
          <a:prstGeom prst="triangle">
            <a:avLst/>
          </a:prstGeom>
          <a:solidFill>
            <a:srgbClr val="A8B21C"/>
          </a:solidFill>
          <a:ln w="9525" cap="rnd" cmpd="sng" algn="ctr">
            <a:solidFill>
              <a:srgbClr val="A8B21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200" dirty="0" smtClean="0">
              <a:solidFill>
                <a:srgbClr val="FFFFFF"/>
              </a:solidFill>
            </a:endParaRPr>
          </a:p>
        </p:txBody>
      </p:sp>
      <p:sp>
        <p:nvSpPr>
          <p:cNvPr id="24" name="Oval 23"/>
          <p:cNvSpPr/>
          <p:nvPr>
            <p:custDataLst>
              <p:tags r:id="rId77"/>
            </p:custDataLst>
          </p:nvPr>
        </p:nvSpPr>
        <p:spPr bwMode="gray">
          <a:xfrm>
            <a:off x="1831975" y="5754688"/>
            <a:ext cx="104775" cy="104775"/>
          </a:xfrm>
          <a:prstGeom prst="ellipse">
            <a:avLst/>
          </a:prstGeom>
          <a:solidFill>
            <a:srgbClr val="E71C57"/>
          </a:solidFill>
          <a:ln w="9525"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200" dirty="0" smtClean="0">
              <a:solidFill>
                <a:srgbClr val="FFFFFF"/>
              </a:solidFill>
            </a:endParaRPr>
          </a:p>
        </p:txBody>
      </p:sp>
      <p:sp>
        <p:nvSpPr>
          <p:cNvPr id="22" name="Diamond 21"/>
          <p:cNvSpPr/>
          <p:nvPr>
            <p:custDataLst>
              <p:tags r:id="rId78"/>
            </p:custDataLst>
          </p:nvPr>
        </p:nvSpPr>
        <p:spPr bwMode="gray">
          <a:xfrm>
            <a:off x="1831975" y="5348288"/>
            <a:ext cx="104775" cy="104775"/>
          </a:xfrm>
          <a:prstGeom prst="diamond">
            <a:avLst/>
          </a:prstGeom>
          <a:solidFill>
            <a:srgbClr val="295E7E"/>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200" dirty="0" smtClean="0">
              <a:solidFill>
                <a:srgbClr val="FFFFFF"/>
              </a:solidFill>
            </a:endParaRPr>
          </a:p>
        </p:txBody>
      </p:sp>
      <p:sp>
        <p:nvSpPr>
          <p:cNvPr id="98" name="Text Placeholder 3"/>
          <p:cNvSpPr>
            <a:spLocks noGrp="1"/>
          </p:cNvSpPr>
          <p:nvPr>
            <p:custDataLst>
              <p:tags r:id="rId79"/>
            </p:custDataLst>
          </p:nvPr>
        </p:nvSpPr>
        <p:spPr bwMode="gray">
          <a:xfrm>
            <a:off x="2025650" y="5532438"/>
            <a:ext cx="1152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A143115-8622-4D1F-89B1-5828F9574929}" type="datetime'C''han''''''gi''''''''''ng'' W''''ork''''pl''ac''e'''''">
              <a:rPr lang="en-AU" altLang="en-US" sz="1000">
                <a:sym typeface="+mn-lt"/>
              </a:rPr>
              <a:pPr>
                <a:lnSpc>
                  <a:spcPct val="100000"/>
                </a:lnSpc>
                <a:spcBef>
                  <a:spcPct val="0"/>
                </a:spcBef>
                <a:spcAft>
                  <a:spcPct val="0"/>
                </a:spcAft>
              </a:pPr>
              <a:t>Changing Workplace</a:t>
            </a:fld>
            <a:endParaRPr lang="en-AU" sz="1000" dirty="0">
              <a:sym typeface="+mn-lt"/>
            </a:endParaRPr>
          </a:p>
        </p:txBody>
      </p:sp>
      <p:sp>
        <p:nvSpPr>
          <p:cNvPr id="99" name="Text Placeholder 3"/>
          <p:cNvSpPr>
            <a:spLocks noGrp="1"/>
          </p:cNvSpPr>
          <p:nvPr>
            <p:custDataLst>
              <p:tags r:id="rId80"/>
            </p:custDataLst>
          </p:nvPr>
        </p:nvSpPr>
        <p:spPr bwMode="gray">
          <a:xfrm>
            <a:off x="2025650" y="5126038"/>
            <a:ext cx="1344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E3D01B5-2375-4F3C-9E13-501A9FA150BC}" type="datetime'''''''''A''dvances ''''of te''ch''n''''o''lo''g''''''''y'''">
              <a:rPr lang="en-AU" altLang="en-US" sz="1000">
                <a:sym typeface="+mn-lt"/>
              </a:rPr>
              <a:pPr>
                <a:lnSpc>
                  <a:spcPct val="100000"/>
                </a:lnSpc>
                <a:spcBef>
                  <a:spcPct val="0"/>
                </a:spcBef>
                <a:spcAft>
                  <a:spcPct val="0"/>
                </a:spcAft>
              </a:pPr>
              <a:t>Advances of technology</a:t>
            </a:fld>
            <a:endParaRPr lang="en-AU" sz="1000" dirty="0">
              <a:sym typeface="+mn-lt"/>
            </a:endParaRPr>
          </a:p>
        </p:txBody>
      </p:sp>
      <p:sp>
        <p:nvSpPr>
          <p:cNvPr id="100" name="Text Placeholder 3"/>
          <p:cNvSpPr>
            <a:spLocks noGrp="1"/>
          </p:cNvSpPr>
          <p:nvPr>
            <p:custDataLst>
              <p:tags r:id="rId81"/>
            </p:custDataLst>
          </p:nvPr>
        </p:nvSpPr>
        <p:spPr bwMode="gray">
          <a:xfrm>
            <a:off x="2025650" y="5329238"/>
            <a:ext cx="1284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03D01E4-B71B-441C-BFDD-BEA20E26D6A7}" type="datetime'C''''h''a''''ng''i''''''n''''g'''''' Exp''''e''c''tati''ons'''">
              <a:rPr lang="en-AU" altLang="en-US" sz="1000" smtClean="0">
                <a:sym typeface="+mn-lt"/>
              </a:rPr>
              <a:pPr>
                <a:lnSpc>
                  <a:spcPct val="100000"/>
                </a:lnSpc>
                <a:spcBef>
                  <a:spcPct val="0"/>
                </a:spcBef>
                <a:spcAft>
                  <a:spcPct val="0"/>
                </a:spcAft>
              </a:pPr>
              <a:t>Changing Expectations</a:t>
            </a:fld>
            <a:endParaRPr lang="en-AU" sz="1000" dirty="0">
              <a:sym typeface="+mn-lt"/>
            </a:endParaRPr>
          </a:p>
        </p:txBody>
      </p:sp>
      <p:sp>
        <p:nvSpPr>
          <p:cNvPr id="97" name="Text Placeholder 3"/>
          <p:cNvSpPr>
            <a:spLocks noGrp="1"/>
          </p:cNvSpPr>
          <p:nvPr>
            <p:custDataLst>
              <p:tags r:id="rId82"/>
            </p:custDataLst>
          </p:nvPr>
        </p:nvSpPr>
        <p:spPr bwMode="gray">
          <a:xfrm>
            <a:off x="2025650" y="5735638"/>
            <a:ext cx="18002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FACC00B-C544-4C04-BFB5-892EAF25F610}" type="datetime'''Soc''ie''tal'' a''nd ''g''eo-polit''ic''al'''' ''s''h''ifts'">
              <a:rPr lang="en-AU" altLang="en-US" sz="1000">
                <a:sym typeface="+mn-lt"/>
              </a:rPr>
              <a:pPr>
                <a:lnSpc>
                  <a:spcPct val="100000"/>
                </a:lnSpc>
                <a:spcBef>
                  <a:spcPct val="0"/>
                </a:spcBef>
                <a:spcAft>
                  <a:spcPct val="0"/>
                </a:spcAft>
              </a:pPr>
              <a:t>Societal and geo-political shifts</a:t>
            </a:fld>
            <a:endParaRPr lang="en-AU" sz="1000" dirty="0">
              <a:sym typeface="+mn-lt"/>
            </a:endParaRPr>
          </a:p>
        </p:txBody>
      </p:sp>
      <p:sp>
        <p:nvSpPr>
          <p:cNvPr id="199" name="TextBox 198"/>
          <p:cNvSpPr txBox="1"/>
          <p:nvPr/>
        </p:nvSpPr>
        <p:spPr>
          <a:xfrm>
            <a:off x="8913006" y="1043731"/>
            <a:ext cx="3200903" cy="53245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AU" sz="1400" dirty="0">
                <a:solidFill>
                  <a:srgbClr val="FFFFFF"/>
                </a:solidFill>
                <a:latin typeface="Trebuchet MS" panose="020B0603020202020204" pitchFamily="34" charset="0"/>
              </a:rPr>
              <a:t>Top 5 megatrends scored as having the </a:t>
            </a:r>
            <a:r>
              <a:rPr lang="en-AU" sz="1400" b="1" dirty="0">
                <a:solidFill>
                  <a:srgbClr val="D4DF33"/>
                </a:solidFill>
                <a:latin typeface="Trebuchet MS" panose="020B0603020202020204" pitchFamily="34" charset="0"/>
              </a:rPr>
              <a:t>highest impact </a:t>
            </a:r>
            <a:r>
              <a:rPr lang="en-AU" sz="1400" dirty="0">
                <a:solidFill>
                  <a:srgbClr val="FFFFFF"/>
                </a:solidFill>
                <a:latin typeface="Trebuchet MS" panose="020B0603020202020204" pitchFamily="34" charset="0"/>
              </a:rPr>
              <a:t>on the APS:</a:t>
            </a:r>
          </a:p>
          <a:p>
            <a:pPr marL="342900" indent="-342900">
              <a:spcBef>
                <a:spcPts val="600"/>
              </a:spcBef>
              <a:buSzPct val="100000"/>
              <a:buFont typeface="+mj-lt"/>
              <a:buAutoNum type="arabicPeriod"/>
            </a:pPr>
            <a:r>
              <a:rPr lang="en-AU" sz="1400" dirty="0">
                <a:solidFill>
                  <a:srgbClr val="FFFFFF"/>
                </a:solidFill>
                <a:latin typeface="Trebuchet MS" panose="020B0603020202020204" pitchFamily="34" charset="0"/>
              </a:rPr>
              <a:t>Fiscal pressure to do more for less</a:t>
            </a:r>
          </a:p>
          <a:p>
            <a:pPr marL="342900" indent="-342900">
              <a:spcBef>
                <a:spcPts val="600"/>
              </a:spcBef>
              <a:buSzPct val="100000"/>
              <a:buFont typeface="+mj-lt"/>
              <a:buAutoNum type="arabicPeriod"/>
            </a:pPr>
            <a:r>
              <a:rPr lang="en-US" sz="1400" dirty="0">
                <a:solidFill>
                  <a:srgbClr val="FFFFFF"/>
                </a:solidFill>
                <a:latin typeface="Trebuchet MS" panose="020B0603020202020204" pitchFamily="34" charset="0"/>
              </a:rPr>
              <a:t>Cybersecurity risk</a:t>
            </a:r>
          </a:p>
          <a:p>
            <a:pPr marL="342900" indent="-342900">
              <a:spcBef>
                <a:spcPts val="600"/>
              </a:spcBef>
              <a:buSzPct val="100000"/>
              <a:buFont typeface="+mj-lt"/>
              <a:buAutoNum type="arabicPeriod"/>
            </a:pPr>
            <a:r>
              <a:rPr lang="en-US" sz="1400" dirty="0">
                <a:solidFill>
                  <a:srgbClr val="FFFFFF"/>
                </a:solidFill>
                <a:latin typeface="Trebuchet MS" panose="020B0603020202020204" pitchFamily="34" charset="0"/>
              </a:rPr>
              <a:t>Data driven world</a:t>
            </a:r>
          </a:p>
          <a:p>
            <a:pPr marL="342900" indent="-342900">
              <a:spcBef>
                <a:spcPts val="600"/>
              </a:spcBef>
              <a:buSzPct val="100000"/>
              <a:buFont typeface="+mj-lt"/>
              <a:buAutoNum type="arabicPeriod"/>
            </a:pPr>
            <a:r>
              <a:rPr lang="en-US" sz="1400" dirty="0" smtClean="0">
                <a:solidFill>
                  <a:srgbClr val="FFFFFF"/>
                </a:solidFill>
                <a:latin typeface="Trebuchet MS" panose="020B0603020202020204" pitchFamily="34" charset="0"/>
              </a:rPr>
              <a:t>Increasing citizen expectations</a:t>
            </a:r>
          </a:p>
          <a:p>
            <a:pPr marL="342900" indent="-342900">
              <a:spcBef>
                <a:spcPts val="600"/>
              </a:spcBef>
              <a:buSzPct val="100000"/>
              <a:buFont typeface="+mj-lt"/>
              <a:buAutoNum type="arabicPeriod"/>
            </a:pPr>
            <a:r>
              <a:rPr lang="en-AU" sz="1400" dirty="0" smtClean="0">
                <a:solidFill>
                  <a:srgbClr val="FFFFFF"/>
                </a:solidFill>
                <a:latin typeface="Trebuchet MS" panose="020B0603020202020204" pitchFamily="34" charset="0"/>
              </a:rPr>
              <a:t>Continued </a:t>
            </a:r>
            <a:r>
              <a:rPr lang="en-AU" sz="1400" dirty="0">
                <a:solidFill>
                  <a:srgbClr val="FFFFFF"/>
                </a:solidFill>
                <a:latin typeface="Trebuchet MS" panose="020B0603020202020204" pitchFamily="34" charset="0"/>
              </a:rPr>
              <a:t>demand for digital government</a:t>
            </a:r>
          </a:p>
          <a:p>
            <a:pPr>
              <a:spcBef>
                <a:spcPts val="600"/>
              </a:spcBef>
            </a:pPr>
            <a:endParaRPr lang="en-US" sz="1400" dirty="0">
              <a:solidFill>
                <a:srgbClr val="FFFFFF"/>
              </a:solidFill>
              <a:latin typeface="Trebuchet MS" panose="020B0603020202020204" pitchFamily="34" charset="0"/>
            </a:endParaRPr>
          </a:p>
          <a:p>
            <a:pPr>
              <a:spcBef>
                <a:spcPts val="600"/>
              </a:spcBef>
            </a:pPr>
            <a:r>
              <a:rPr lang="en-AU" sz="1400" dirty="0">
                <a:solidFill>
                  <a:srgbClr val="FFFFFF"/>
                </a:solidFill>
                <a:latin typeface="Trebuchet MS" panose="020B0603020202020204" pitchFamily="34" charset="0"/>
              </a:rPr>
              <a:t>Top 5 megatrends which the APS </a:t>
            </a:r>
            <a:r>
              <a:rPr lang="en-AU" sz="1400" dirty="0" smtClean="0">
                <a:solidFill>
                  <a:srgbClr val="FFFFFF"/>
                </a:solidFill>
                <a:latin typeface="Trebuchet MS" panose="020B0603020202020204" pitchFamily="34" charset="0"/>
              </a:rPr>
              <a:t>is </a:t>
            </a:r>
            <a:r>
              <a:rPr lang="en-AU" sz="1400" b="1" dirty="0">
                <a:solidFill>
                  <a:srgbClr val="D4DF33"/>
                </a:solidFill>
                <a:latin typeface="Trebuchet MS" panose="020B0603020202020204" pitchFamily="34" charset="0"/>
              </a:rPr>
              <a:t>most unprepared </a:t>
            </a:r>
            <a:r>
              <a:rPr lang="en-AU" sz="1400" dirty="0">
                <a:solidFill>
                  <a:srgbClr val="FFFFFF"/>
                </a:solidFill>
                <a:latin typeface="Trebuchet MS" panose="020B0603020202020204" pitchFamily="34" charset="0"/>
              </a:rPr>
              <a:t>for:</a:t>
            </a:r>
          </a:p>
          <a:p>
            <a:pPr marL="342900" indent="-342900">
              <a:spcBef>
                <a:spcPts val="600"/>
              </a:spcBef>
              <a:buSzPct val="100000"/>
              <a:buFont typeface="+mj-lt"/>
              <a:buAutoNum type="arabicPeriod"/>
            </a:pPr>
            <a:r>
              <a:rPr lang="en-US" sz="1400" dirty="0">
                <a:solidFill>
                  <a:srgbClr val="FFFFFF"/>
                </a:solidFill>
                <a:latin typeface="Trebuchet MS" panose="020B0603020202020204" pitchFamily="34" charset="0"/>
              </a:rPr>
              <a:t>Rise of artificial intelligence</a:t>
            </a:r>
          </a:p>
          <a:p>
            <a:pPr marL="342900" indent="-342900">
              <a:spcBef>
                <a:spcPts val="600"/>
              </a:spcBef>
              <a:buSzPct val="100000"/>
              <a:buFont typeface="+mj-lt"/>
              <a:buAutoNum type="arabicPeriod"/>
            </a:pPr>
            <a:r>
              <a:rPr lang="en-AU" sz="1400" dirty="0">
                <a:solidFill>
                  <a:srgbClr val="FFFFFF"/>
                </a:solidFill>
                <a:latin typeface="Trebuchet MS" panose="020B0603020202020204" pitchFamily="34" charset="0"/>
              </a:rPr>
              <a:t>Uptake of robotics and automation</a:t>
            </a:r>
          </a:p>
          <a:p>
            <a:pPr marL="342900" indent="-342900">
              <a:spcBef>
                <a:spcPts val="600"/>
              </a:spcBef>
              <a:buSzPct val="100000"/>
              <a:buFont typeface="+mj-lt"/>
              <a:buAutoNum type="arabicPeriod"/>
            </a:pPr>
            <a:r>
              <a:rPr lang="en-AU" sz="1400" dirty="0" smtClean="0">
                <a:solidFill>
                  <a:srgbClr val="FFFFFF"/>
                </a:solidFill>
                <a:latin typeface="Trebuchet MS" panose="020B0603020202020204" pitchFamily="34" charset="0"/>
              </a:rPr>
              <a:t>Workforce shifting to new skillsets</a:t>
            </a:r>
          </a:p>
          <a:p>
            <a:pPr marL="342900" indent="-342900">
              <a:spcBef>
                <a:spcPts val="600"/>
              </a:spcBef>
              <a:buSzPct val="100000"/>
              <a:buFont typeface="+mj-lt"/>
              <a:buAutoNum type="arabicPeriod"/>
            </a:pPr>
            <a:r>
              <a:rPr lang="en-US" sz="1400" dirty="0" smtClean="0">
                <a:solidFill>
                  <a:srgbClr val="FFFFFF"/>
                </a:solidFill>
                <a:latin typeface="Trebuchet MS" panose="020B0603020202020204" pitchFamily="34" charset="0"/>
              </a:rPr>
              <a:t>Growing distrust &amp; demand for transparency</a:t>
            </a:r>
            <a:endParaRPr lang="en-US" sz="1400" dirty="0">
              <a:solidFill>
                <a:srgbClr val="FFFFFF"/>
              </a:solidFill>
              <a:latin typeface="Trebuchet MS" panose="020B0603020202020204" pitchFamily="34" charset="0"/>
            </a:endParaRPr>
          </a:p>
          <a:p>
            <a:pPr marL="342900" indent="-342900">
              <a:spcBef>
                <a:spcPts val="600"/>
              </a:spcBef>
              <a:buSzPct val="100000"/>
              <a:buFont typeface="+mj-lt"/>
              <a:buAutoNum type="arabicPeriod"/>
            </a:pPr>
            <a:r>
              <a:rPr lang="en-AU" sz="1400" dirty="0" smtClean="0">
                <a:solidFill>
                  <a:srgbClr val="FFFFFF"/>
                </a:solidFill>
                <a:latin typeface="Trebuchet MS" panose="020B0603020202020204" pitchFamily="34" charset="0"/>
              </a:rPr>
              <a:t>Rise </a:t>
            </a:r>
            <a:r>
              <a:rPr lang="en-AU" sz="1400" dirty="0">
                <a:solidFill>
                  <a:srgbClr val="FFFFFF"/>
                </a:solidFill>
                <a:latin typeface="Trebuchet MS" panose="020B0603020202020204" pitchFamily="34" charset="0"/>
              </a:rPr>
              <a:t>of global tech </a:t>
            </a:r>
            <a:r>
              <a:rPr lang="en-AU" sz="1400" dirty="0" smtClean="0">
                <a:solidFill>
                  <a:srgbClr val="FFFFFF"/>
                </a:solidFill>
                <a:latin typeface="Trebuchet MS" panose="020B0603020202020204" pitchFamily="34" charset="0"/>
              </a:rPr>
              <a:t>giants</a:t>
            </a:r>
            <a:endParaRPr lang="en-AU" sz="1400" dirty="0">
              <a:solidFill>
                <a:srgbClr val="FFFFFF"/>
              </a:solidFill>
              <a:latin typeface="Trebuchet MS" panose="020B0603020202020204" pitchFamily="34" charset="0"/>
            </a:endParaRPr>
          </a:p>
        </p:txBody>
      </p:sp>
      <p:sp>
        <p:nvSpPr>
          <p:cNvPr id="91" name="ee4pFootnotes"/>
          <p:cNvSpPr>
            <a:spLocks noChangeArrowheads="1"/>
          </p:cNvSpPr>
          <p:nvPr/>
        </p:nvSpPr>
        <p:spPr bwMode="auto">
          <a:xfrm>
            <a:off x="620374" y="6500940"/>
            <a:ext cx="4814837"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prstClr val="white">
                    <a:lumMod val="50000"/>
                  </a:prstClr>
                </a:solidFill>
                <a:cs typeface="Arial" pitchFamily="34" charset="0"/>
              </a:rPr>
              <a:t>Source</a:t>
            </a:r>
            <a:r>
              <a:rPr lang="en-US" sz="1000" dirty="0">
                <a:solidFill>
                  <a:prstClr val="white">
                    <a:lumMod val="50000"/>
                  </a:prstClr>
                </a:solidFill>
                <a:cs typeface="Arial" pitchFamily="34" charset="0"/>
              </a:rPr>
              <a:t>: </a:t>
            </a:r>
            <a:r>
              <a:rPr lang="en-US" sz="1000" dirty="0" smtClean="0">
                <a:solidFill>
                  <a:prstClr val="white">
                    <a:lumMod val="50000"/>
                  </a:prstClr>
                </a:solidFill>
                <a:cs typeface="Arial" pitchFamily="34" charset="0"/>
              </a:rPr>
              <a:t>BCG APS Megatrends Leadership Survey; number of survey results = 2756;</a:t>
            </a:r>
            <a:br>
              <a:rPr lang="en-US" sz="1000" dirty="0" smtClean="0">
                <a:solidFill>
                  <a:prstClr val="white">
                    <a:lumMod val="50000"/>
                  </a:prstClr>
                </a:solidFill>
                <a:cs typeface="Arial" pitchFamily="34" charset="0"/>
              </a:rPr>
            </a:br>
            <a:r>
              <a:rPr lang="en-US" sz="1000" dirty="0" smtClean="0">
                <a:solidFill>
                  <a:prstClr val="white">
                    <a:lumMod val="50000"/>
                  </a:prstClr>
                </a:solidFill>
                <a:cs typeface="Arial" pitchFamily="34" charset="0"/>
              </a:rPr>
              <a:t>Departments, Agencies and Statutory Bodies who have responded = 82</a:t>
            </a:r>
            <a:endParaRPr lang="en-US" sz="1000" dirty="0">
              <a:solidFill>
                <a:prstClr val="white">
                  <a:lumMod val="50000"/>
                </a:prstClr>
              </a:solidFill>
              <a:cs typeface="Arial" pitchFamily="34" charset="0"/>
            </a:endParaRPr>
          </a:p>
        </p:txBody>
      </p:sp>
    </p:spTree>
    <p:extLst>
      <p:ext uri="{BB962C8B-B14F-4D97-AF65-F5344CB8AC3E}">
        <p14:creationId xmlns:p14="http://schemas.microsoft.com/office/powerpoint/2010/main" val="908233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13501" y="479651"/>
            <a:ext cx="6723677"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AU" dirty="0">
                <a:solidFill>
                  <a:srgbClr val="575757"/>
                </a:solidFill>
              </a:rPr>
              <a:t>Appropriately harnessing the vast amounts of data becoming </a:t>
            </a:r>
            <a:r>
              <a:rPr lang="en-AU" dirty="0" smtClean="0">
                <a:solidFill>
                  <a:srgbClr val="575757"/>
                </a:solidFill>
              </a:rPr>
              <a:t>available, </a:t>
            </a:r>
            <a:r>
              <a:rPr lang="en-AU" dirty="0">
                <a:solidFill>
                  <a:srgbClr val="575757"/>
                </a:solidFill>
              </a:rPr>
              <a:t>to ensure policy is directed most efficiently and effectively</a:t>
            </a:r>
            <a:endParaRPr lang="en-US" dirty="0" smtClean="0">
              <a:solidFill>
                <a:srgbClr val="575757"/>
              </a:solidFill>
            </a:endParaRPr>
          </a:p>
        </p:txBody>
      </p:sp>
      <p:sp>
        <p:nvSpPr>
          <p:cNvPr id="10" name="TextBox 9"/>
          <p:cNvSpPr txBox="1"/>
          <p:nvPr/>
        </p:nvSpPr>
        <p:spPr>
          <a:xfrm>
            <a:off x="11094581" y="1310648"/>
            <a:ext cx="516167"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n-US" dirty="0" smtClean="0">
                <a:solidFill>
                  <a:srgbClr val="29BA74"/>
                </a:solidFill>
              </a:rPr>
              <a:t>- EL2</a:t>
            </a:r>
          </a:p>
        </p:txBody>
      </p:sp>
      <p:sp>
        <p:nvSpPr>
          <p:cNvPr id="13" name="TextBox 12"/>
          <p:cNvSpPr txBox="1"/>
          <p:nvPr/>
        </p:nvSpPr>
        <p:spPr>
          <a:xfrm>
            <a:off x="4813501" y="2018555"/>
            <a:ext cx="6797247"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a:solidFill>
                  <a:srgbClr val="575757"/>
                </a:solidFill>
              </a:defRPr>
            </a:lvl1pPr>
          </a:lstStyle>
          <a:p>
            <a:r>
              <a:rPr lang="en-AU" dirty="0"/>
              <a:t>Keeping experienced people while integrating new and innovative thinkers could be a significant improvement to the workforce diversity and </a:t>
            </a:r>
            <a:r>
              <a:rPr lang="en-AU" dirty="0" smtClean="0"/>
              <a:t>culture</a:t>
            </a:r>
            <a:endParaRPr lang="en-US" dirty="0"/>
          </a:p>
        </p:txBody>
      </p:sp>
      <p:sp>
        <p:nvSpPr>
          <p:cNvPr id="14" name="TextBox 13"/>
          <p:cNvSpPr txBox="1"/>
          <p:nvPr/>
        </p:nvSpPr>
        <p:spPr>
          <a:xfrm>
            <a:off x="10345978" y="2849552"/>
            <a:ext cx="126477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n-US" dirty="0" smtClean="0">
                <a:solidFill>
                  <a:srgbClr val="29BA74"/>
                </a:solidFill>
              </a:rPr>
              <a:t>- SES Band 2</a:t>
            </a:r>
          </a:p>
        </p:txBody>
      </p:sp>
      <p:sp>
        <p:nvSpPr>
          <p:cNvPr id="16" name="TextBox 15"/>
          <p:cNvSpPr txBox="1"/>
          <p:nvPr/>
        </p:nvSpPr>
        <p:spPr>
          <a:xfrm>
            <a:off x="4813502" y="3652861"/>
            <a:ext cx="6797247"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a:solidFill>
                  <a:srgbClr val="575757"/>
                </a:solidFill>
              </a:defRPr>
            </a:lvl1pPr>
          </a:lstStyle>
          <a:p>
            <a:r>
              <a:rPr lang="en-AU" dirty="0"/>
              <a:t>Having a more mobile, agile and flexible workforce capable of responding to need, and the government's agenda will be critical</a:t>
            </a:r>
            <a:endParaRPr lang="en-US" dirty="0"/>
          </a:p>
        </p:txBody>
      </p:sp>
      <p:sp>
        <p:nvSpPr>
          <p:cNvPr id="17" name="TextBox 16"/>
          <p:cNvSpPr txBox="1"/>
          <p:nvPr/>
        </p:nvSpPr>
        <p:spPr>
          <a:xfrm>
            <a:off x="9843041" y="4537648"/>
            <a:ext cx="1767708"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r"/>
            <a:r>
              <a:rPr lang="en-US" dirty="0" smtClean="0">
                <a:solidFill>
                  <a:srgbClr val="29BA74"/>
                </a:solidFill>
              </a:rPr>
              <a:t>- SES Band 1</a:t>
            </a:r>
          </a:p>
        </p:txBody>
      </p:sp>
      <p:sp>
        <p:nvSpPr>
          <p:cNvPr id="20" name="TextBox 19"/>
          <p:cNvSpPr txBox="1"/>
          <p:nvPr/>
        </p:nvSpPr>
        <p:spPr>
          <a:xfrm>
            <a:off x="4813501" y="5234861"/>
            <a:ext cx="6723677"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a:solidFill>
                  <a:srgbClr val="575757"/>
                </a:solidFill>
              </a:defRPr>
            </a:lvl1pPr>
          </a:lstStyle>
          <a:p>
            <a:r>
              <a:rPr lang="en-AU" dirty="0"/>
              <a:t>Integrate into the local and regional communities and introduce real time feedback about community needs and expectations</a:t>
            </a:r>
            <a:endParaRPr lang="en-US" dirty="0"/>
          </a:p>
        </p:txBody>
      </p:sp>
      <p:sp>
        <p:nvSpPr>
          <p:cNvPr id="21" name="TextBox 20"/>
          <p:cNvSpPr txBox="1"/>
          <p:nvPr/>
        </p:nvSpPr>
        <p:spPr>
          <a:xfrm>
            <a:off x="10889326" y="5927359"/>
            <a:ext cx="721422"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dirty="0" smtClean="0">
                <a:solidFill>
                  <a:srgbClr val="29BA74"/>
                </a:solidFill>
              </a:rPr>
              <a:t>- EL2</a:t>
            </a:r>
          </a:p>
        </p:txBody>
      </p:sp>
      <p:pic>
        <p:nvPicPr>
          <p:cNvPr id="119810"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479651"/>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25"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133791" y="-110848"/>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0"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2037553"/>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1"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543185" y="1419137"/>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3"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3661957"/>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4"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409820" y="3051457"/>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6"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r="74218"/>
          <a:stretch/>
        </p:blipFill>
        <p:spPr bwMode="auto">
          <a:xfrm>
            <a:off x="4408467" y="5240778"/>
            <a:ext cx="339064"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7" name="Picture 2" descr="Image result for best font to show quote mark"/>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69440"/>
          <a:stretch/>
        </p:blipFill>
        <p:spPr bwMode="auto">
          <a:xfrm>
            <a:off x="11397315" y="4645413"/>
            <a:ext cx="401911" cy="93505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pic>
      <p:pic>
        <p:nvPicPr>
          <p:cNvPr id="38" name="Picture 37"/>
          <p:cNvPicPr>
            <a:picLocks noChangeAspect="1"/>
          </p:cNvPicPr>
          <p:nvPr/>
        </p:nvPicPr>
        <p:blipFill rotWithShape="1">
          <a:blip r:embed="rId6">
            <a:extLst>
              <a:ext uri="{28A0092B-C50C-407E-A947-70E740481C1C}">
                <a14:useLocalDpi xmlns:a14="http://schemas.microsoft.com/office/drawing/2010/main" val="0"/>
              </a:ext>
            </a:extLst>
          </a:blip>
          <a:srcRect l="18760" r="14452" b="7700"/>
          <a:stretch/>
        </p:blipFill>
        <p:spPr>
          <a:xfrm>
            <a:off x="11733" y="6697"/>
            <a:ext cx="4134686" cy="6863214"/>
          </a:xfrm>
          <a:prstGeom prst="rect">
            <a:avLst/>
          </a:prstGeom>
        </p:spPr>
      </p:pic>
      <p:sp>
        <p:nvSpPr>
          <p:cNvPr id="39" name="Overlay"/>
          <p:cNvSpPr/>
          <p:nvPr>
            <p:custDataLst>
              <p:tags r:id="rId2"/>
            </p:custDataLst>
          </p:nvPr>
        </p:nvSpPr>
        <p:spPr>
          <a:xfrm>
            <a:off x="11733" y="6697"/>
            <a:ext cx="4134686" cy="6863214"/>
          </a:xfrm>
          <a:prstGeom prst="rect">
            <a:avLst/>
          </a:prstGeom>
          <a:solidFill>
            <a:srgbClr val="000000">
              <a:alpha val="60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smtClean="0">
              <a:solidFill>
                <a:schemeClr val="bg1"/>
              </a:solidFill>
            </a:endParaRPr>
          </a:p>
        </p:txBody>
      </p:sp>
      <p:sp>
        <p:nvSpPr>
          <p:cNvPr id="41" name="Title 3"/>
          <p:cNvSpPr txBox="1">
            <a:spLocks/>
          </p:cNvSpPr>
          <p:nvPr/>
        </p:nvSpPr>
        <p:spPr bwMode="black">
          <a:xfrm>
            <a:off x="213418" y="497249"/>
            <a:ext cx="3731316" cy="2991588"/>
          </a:xfrm>
          <a:prstGeom prst="rect">
            <a:avLst/>
          </a:prstGeom>
          <a:noFill/>
        </p:spPr>
        <p:txBody>
          <a:bodyPr vert="horz" wrap="square" lIns="0" tIns="0" rIns="320040" bIns="0" rtlCol="0" anchor="ctr">
            <a:sp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sym typeface="Trebuchet MS" panose="020B0603020202020204" pitchFamily="34" charset="0"/>
              </a:defRPr>
            </a:lvl1pPr>
          </a:lstStyle>
          <a:p>
            <a:pPr algn="ctr"/>
            <a:r>
              <a:rPr lang="en-US" sz="3600" b="1" dirty="0" smtClean="0"/>
              <a:t>Quotes from APS staff </a:t>
            </a:r>
            <a:r>
              <a:rPr lang="en-NZ" sz="3600" b="1" dirty="0" smtClean="0"/>
              <a:t>emphasise</a:t>
            </a:r>
            <a:r>
              <a:rPr lang="en-US" sz="3600" b="1" dirty="0" smtClean="0"/>
              <a:t> </a:t>
            </a:r>
            <a:r>
              <a:rPr lang="en-US" sz="3600" b="1" dirty="0" smtClean="0">
                <a:solidFill>
                  <a:srgbClr val="D4DF33"/>
                </a:solidFill>
              </a:rPr>
              <a:t>greatest opportunities </a:t>
            </a:r>
            <a:r>
              <a:rPr lang="en-US" sz="3600" b="1" dirty="0" smtClean="0">
                <a:solidFill>
                  <a:srgbClr val="FFFFFF"/>
                </a:solidFill>
              </a:rPr>
              <a:t>out to 2030</a:t>
            </a:r>
            <a:endParaRPr lang="en-US" sz="3600" b="1" dirty="0">
              <a:solidFill>
                <a:srgbClr val="FFFFFF"/>
              </a:solidFill>
            </a:endParaRPr>
          </a:p>
        </p:txBody>
      </p:sp>
    </p:spTree>
    <p:custDataLst>
      <p:tags r:id="rId1"/>
    </p:custDataLst>
    <p:extLst>
      <p:ext uri="{BB962C8B-B14F-4D97-AF65-F5344CB8AC3E}">
        <p14:creationId xmlns:p14="http://schemas.microsoft.com/office/powerpoint/2010/main" val="1403736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MASTERWIZARD_MARGINS" val="0"/>
  <p:tag name="EE4P_LANGUAGE_ID" val="1033"/>
  <p:tag name="THINKCELLPRESENTATIONDONOTDELETE" val="&lt;?xml version=&quot;1.0&quot; encoding=&quot;UTF-16&quot; standalone=&quot;yes&quot;?&gt;&lt;root reqver=&quot;23045&quot;&gt;&lt;version val=&quot;2518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89999999999999991118E+00&quot;&gt;&lt;m_msothmcolidx val=&quot;0&quot;/&gt;&lt;m_rgb r=&quot;FF&quot; g=&quot;8A&quot; b=&quot;8A&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17yXSDTkTouuC8LJji5Xe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81R01RzSt.Pe3bHRADrC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u8dzBcbTdyND4y2X1BJ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BGU7HBWTNym.kKdx92B3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6D6olOYQNqwX6qp6Q.zn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natbLbvSRijErkWPlXwE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_E4HoHaHToaJhFDsDxFuq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qIrQvfDQvqwa9nOZCPHZ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QGivnKkSxKKUE5riHy5X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M.cy1ixQgaF9qUU9XPmvA"/>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MrmE3xtdRIWGdis8TpFg6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YtSvvOPTD2dFQZ75zKzE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WcQmneHRkOLTrH3Qxvk3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RCft9bUVS5KPrnED2g2WV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4ZgQV4ESQz2_vdkju9PEM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rUGpXg7SO6x19hzIZ8ZB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X0.x8rbSe6JvWYax5NIz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9AZKo9BgQsaxR_EkwfxM4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yQmLpZq7QGmKHNXN9MzVh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pLfZmRDKRXenxTDkjWPeKg"/>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KmnY3jMSc25fmtJPX83s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HlHTJgQCiNVnNoEyx7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4TWP8p_mTNK9HRS2Hth7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aSN8uhsdQ2Snc31qG2wDZ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4zLj0NL.Tqays7mQBa0hK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_rheEgMiTyqSTg.K_oay.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_tKroD24SguzvMMgFBdFp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0xcID5VrQfil6Z2AbLOWf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zAqbz25SXST59ewkKdOQ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2jAPJu6THe6xbUVj5Stg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DqpedbdRP.0ASKZxGjWB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vIV4FIiQJqnHfWO19Rrs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MwxY0UIFQ0yOsnMfl2.9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SuZNF_WQmW1dMzgY4Aek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nqM9ndnTNiAtthrHUUu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Li1GZ.aTzesTIaC2mkM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9D4S__CCQvWASC9LJFAZy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JHmuwLWTpy9Wi6sGPtgc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jQ67FslqQdeQL.zn30Y4t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5d_6.pMZSh6lEHiilpKPD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rDv4VzGRIyjuRutxWEjr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YBEbj5IqQgeaK.EKtHhzS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9JQGCoRXRqqmzfXtMqgDf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Me5oiI_ITsmmX4r0tX64C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aJCIsQiSwSpDHIp2zHTTw"/>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16a4_zrQpu2tXgsNilE6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WPimr3WR5y4dGtEEarEE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Y2bCQSAxT1SvnGoLOpLj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GGzmIsw6RO.RJ6Qb3Ad0F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S8yM3OyTVO5tdT8J1UEG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TPDezihQGiRnVverQqOR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A66YXDuSZqMWDX_S3Eo4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wGluVEG7R9iSQEKe7Tt_w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1_9y3bj8Su6nRYzuduQVL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KEs8_O1iRBKb.N7b1WPXKw"/>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bBNPFYmnTsKrRe3gWb02q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J0R7i9hRdmw_sBxSNFXN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p3sotMv2RI.7tAKTybn8K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aQaR_16TIul5kscDy51W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6ZPjc6KFQy6aJA.DGPPMv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khPaZYi9S6e3mNiATdRSs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L6poJ.GaR62AL5Su8FDi.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t0SNbfURrCEE3y6tXwC6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EBXQT_zcRtOI6vMBQmnbc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pU4FsbeQVKunYgPlXfqNQ"/>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J.jZbS_jS9GKkpDiasj0i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tmx0TEOSbeMhvULRZH7N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AyH3vjHMRWSogT8FCCIGS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bjX8iIjuRliS5mcrFi4UK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Oexdg3xoRCS0X1TQUWAw3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2cDhFoEeRK2YSGSCSEX1P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51M0KYiTyy8a_TrYx5A4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gQT_cDAnTfmTRJWPV7ESm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6rAAvscgRWq82ZT3Tbrqq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hGrEESYTmSQWBAt7d0Qzg"/>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g9af4s9lSRKEc.mgZNFph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dmQZmNyxQxu3Ea_TJCVFZ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rIVdKX9rSOaKVN13Hpojn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vlQW1fsQ7mypDk_UIytm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ygPtAVgToSBTfKT2xV9g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j7TvsEeNSiiGVCbYJy8Kb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wzythMcPTAWUF_OJLrNrm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Cqq.azmDStS9_mKKGn.rJ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Oqs.QSWxTX6i5Lo4Nl1v3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Ts4xI8AJSDGERdfuh.ewaw"/>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NEMRr3yROKnRuyuOyOIV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tnzaCuNGQ.q7GUVwK2oHL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kiwFJdeiTZysDuoE5cVVe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KVUrRU2mT1yXaM9LtGZ7H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rDkk.zkR5SiLIfgN.by5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mDrRzPY.RsWRwCoJRE8y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Ve9SXQ_aRni6bIzY3xO7y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C7VYgYiRxaWyjvYnUt62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tm8VMwpTei86wwYqtgUy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lBtkNHQWRH.OKFCt_KqA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C7b0aJkQT_utMJosMXqJ1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o9HCJlWTlK2R7d45Fc_H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sZunfdFQRwGOGr6eK0wdN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RpyDxZglQ3GBI3fHg1aPZ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XAp.FSQfR7.XyHfE2xx1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Zbja99LgR7OWBSS4GNI1S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9JYQR571TQGhXPQZA7.zb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4BLjidj9RPuhM_8xZQSYr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3gkWEUi9TM.ZOFoGFsQyn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o1xGS_uTG.z8dhoXTUCXA"/>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g0tAYvSS6GtyidGqbjhz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xqkpdBqShqAufFyUNcQc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mntuveuYRxK2Cf7u1JSpAw"/>
</p:tagLst>
</file>

<file path=ppt/tags/tag213.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214.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15.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0U03WEjqS7egfWxXi5TDaw"/>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JzoTOSjjSqu5wCMmRgI2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5DKRr847TvOPtL7RWUYMi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al9bbQfSDqm3PQRV0vib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cs4UKGSR2KMVFakuk1km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xBAG8Jn.SoeSRFqWP64Yj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gGg.J4lTAKKdeylYgrMw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4YnMzQ3DTjq.ROjrRuEUD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Vredn9bQcuxzMVz_oD6d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JhlpnnFT5aUmMolLMMbM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zcDSfFP_S9.Vn.TeMWWvV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ZJF17_jSKaU5zf6euzFx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X_f.pZTnRYiMGVs0waT0P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6Xf1A962TXqdudBUpywps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vvb49H4TTGFA2bhCq2iF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qkI3jd4ZQSqkwctIiNia7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a2O8wvAT6e8GL0UFywNN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qf3blSt3TKyC8ZSZnyA50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0U03WEjqS7egfWxXi5TDa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JzoTOSjjSqu5wCMmRgI2kg"/>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PVredn9bQcuxzMVz_oD6d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xcs4UKGSR2KMVFakuk1km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BAG8Jn.SoeSRFqWP64Yj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4dbxPfI5SK6vvU__GGA6z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agGg.J4lTAKKdeylYgrMw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4YnMzQ3DTjq.ROjrRuEUD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X_f.pZTnRYiMGVs0waT0P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6Xf1A962TXqdudBUpywps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ZJF17_jSKaU5zf6euzFx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zcDSfFP_S9.Vn.TeMWWvVQ"/>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qPUCFesiR22AliZg7Q3Mc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svvb49H4TTGFA2bhCq2iF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f3blSt3TKyC8ZSZnyA50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qkI3jd4ZQSqkwctIiNia7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Iy14KWWRuywtPClKBcNU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Za2O8wvAT6e8GL0UFywNN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0U03WEjqS7egfWxXi5TDa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IXAU85cCT9ydf3vmF_mMy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l9vaUh9OQQCRgSnCnXmDLA"/>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o7VqWM2sSYemanWhQQI8L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MMCKf5kVQrqzDxvjjdC4m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9mLWN4Qy26BB58ynNsm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DkBdauTSKWWiOYfSqWMa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jDiW5NxER9iK2MCglRLmk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Z3PR4fBrSWGePOKy3T7jX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o5Npbes.T_WsnfG3DNRQK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F5sQphhSES4Uv3qGlnew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py9g0xWSjW5r8iK599i8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y6Br6FFYTo271uq9ciJgMw"/>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1VE.uvs0S5mo3ZJdsDoe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7RBX2_h0ToiIOV5LYa4hS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Fs5FZnwATfCWyJz5p7JFT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481S4lffSzSjQ6WYMBObi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prYIxxHSqm3BxpXmMeAn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mcrq0cfxQHCnbA77bDbm.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0U03WEjqS7egfWxXi5TDa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JzoTOSjjSqu5wCMmRgI2k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PYaVJ0mNQ.WVxAVuYBUVgQ"/>
</p:tagLst>
</file>

<file path=ppt/tags/tag2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pbf6On4RsCsLEpifeGgy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4YnMzQ3DTjq.ROjrRuEUD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zfiMObzTye3H4a_KDOwa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agGg.J4lTAKKdeylYgrMw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huqru1CQ3KKCeReLAIo8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cDSfFP_S9.Vn.TeMWWvV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X_f.pZTnRYiMGVs0waT0P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svvb49H4TTGFA2bhCq2iF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f3blSt3TKyC8ZSZnyA50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0U03WEjqS7egfWxXi5TDa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JzoTOSjjSqu5wCMmRgI2k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PYaVJ0mNQ.WVxAVuYBUVg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zfiMObzTye3H4a_KDOwa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Thuqru1CQ3KKCeReLAIo8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pbf6On4RsCsLEpifeGgy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gGg.J4lTAKKdeylYgrMw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4YnMzQ3DTjq.ROjrRuEUD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8t8yhgpTM2J8WTjpe6Q0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zcDSfFP_S9.Vn.TeMWWvVQ"/>
</p:tagLst>
</file>

<file path=ppt/tags/tag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X_f.pZTnRYiMGVs0waT0P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qf3blSt3TKyC8ZSZnyA50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svvb49H4TTGFA2bhCq2iF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ql3_FA69Sdqk4P9eK51qAg"/>
</p:tagLst>
</file>

<file path=ppt/tags/tag304.xml><?xml version="1.0" encoding="utf-8"?>
<p:tagLst xmlns:a="http://schemas.openxmlformats.org/drawingml/2006/main" xmlns:r="http://schemas.openxmlformats.org/officeDocument/2006/relationships" xmlns:p="http://schemas.openxmlformats.org/presentationml/2006/main">
  <p:tag name="BCG_MODE" val="Documentation"/>
  <p:tag name="BCG_DESIGN" val="Section header line"/>
  <p:tag name="EE4P_LAYOUT_ID" val="D"/>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brmonZbTe.tDgkKPbgbX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s00NP3iJRG6W_o2sY7D3G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7snc26T1QZ2bD1_rbPidiA"/>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x7rOTteQMmVcT5nXA89H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YZWrn5Sbqa_orrROAT_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jQRxiR_RQ8mvJ7b1gImTi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CmxHIyPrRYu76ca9KJKTV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x5xY0lGQrqWzgNaP5Xo0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t0R2E_xqT2mnOhWo5YezC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qXq5UfSkRPyAr5l80OUj5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nDscILQORyOH9XUnqKgYr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XMiMunTQLCqZMkXkCnRf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OAeqZ7LzTwC4gsHOxLmpXQ"/>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c400iBGPR5qMf7nKw5Wph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wmPSt6jR_ulaIgs4IKCC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o63SOx3fTGChEZMGZmkqe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_CQMUqg6QkSd.Ktih8jhE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SwbLYJfsTYW6OIosZCA5t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YcW9feSTSy.EeCNCWAiYG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NUkHvXzRTkWsa_x7f3t3r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ZEoMyJmQ9ut725R30gFm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p1vixad_TEC43h3opN_1.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7SaW1TtmQ3SLzXpO0I_jBw"/>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kmvdIC9tRV69n0qb4TH.X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vToWp.mWQeuQU8YCALtlD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aWUwMYP_SDyO_lARoEk1B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t_xqvx13TB6BQWePrqWlb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z85wzKKjSia7wmCDRLY6l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_vTwYbKLRu6Ei_9XS4AKH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lY5Gdko8Q72tR3hN6FM49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xfIAt6JoQx6t2KVGVPyVi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UHLqlLwxS12lfgwSwXONY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s00NP3iJRG6W_o2sY7D3G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rlc95E3HQWuvfkqrxBdgA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Nx7rOTteQMmVcT5nXA89H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47s3s2ARBm1a7O3L4ztB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7snc26T1QZ2bD1_rbPidi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CmxHIyPrRYu76ca9KJKTV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wFV7E9wASy6_GdqNmOIrw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t0R2E_xqT2mnOhWo5YezC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OAeqZ7LzTwC4gsHOxLmpXQ"/>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_CQMUqg6QkSd.Ktih8jhE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nDscILQORyOH9XUnqKgYr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wwmPSt6jR_ulaIgs4IKCC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o63SOx3fTGChEZMGZmkqe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c400iBGPR5qMf7nKw5Wph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XMiMunTQLCqZMkXkCnRf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Xq5UfSkRPyAr5l80OUj5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FxXCebJoTY2AJSFjYsnXt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myYPzIwRTEelQMT8BO0QM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BmASoBXpQGWX_pPd3XZh9A"/>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2nca03tSsCRyLc02jfpa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WRANRGi_QY.zYfbix_fJX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1UBTwUwWQmiMGkwKg2mNt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nEcIXA8UT52ZDkU.hTH14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jQlTcrTCRvuUNA0hUBB08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rCpSEG.zTACa8joJeTAlg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aX8JN6TQliAEN4me9.4k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PX.IdsTMQVi9cj7NSBgit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vToWp.mWQeuQU8YCALtlD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zN.krf37RVCsDSsbJtWXlA"/>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KG9O1XbkR0CJ7OT1ydj0B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pLYZFqlGRBOz.HMwjY2KA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CCxR01fgRhKDfMLMdm.xV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wziGLM_SSXu3_vMs6ytYQ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AtVVqbf7Q2.hCFg3XicdU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dBJr7ZbQSYWUKpbtASzCA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aWUwMYP_SDyO_lARoEk1B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7snc26T1QZ2bD1_rbPidiA"/>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Nx7rOTteQMmVcT5nXA89H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CmxHIyPrRYu76ca9KJKTV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KYc3dg0Q0O4M5qttFu8R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GL.mvA12Rc.DM1YOV_Lr3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N2zsdyGQJ.gRYDUYZLH6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s00NP3iJRG6W_o2sY7D3G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UwwFQKroSAidapYNzugnU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0R2E_xqT2mnOhWo5YezC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c400iBGPR5qMf7nKw5Wph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OAeqZ7LzTwC4gsHOxLmpXQ"/>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_CQMUqg6QkSd.Ktih8jhE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wwmPSt6jR_ulaIgs4IKCC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GXMiMunTQLCqZMkXkCnRf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qXq5UfSkRPyAr5l80OUj5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o63SOx3fTGChEZMGZmkqe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nDscILQORyOH9XUnqKgYr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TQMHFoDfSVWyDxXUp_R4R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yk0xr8P5SdKTPcLcD12.D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ICsr.b0VRSiSxi7RJcPrh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IOBpvUz4TkSctOp9alNDuw"/>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AdBlzzrbQAOk97khZB.dw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o_KOPq3HQOy.Q81HqNYJx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Lc4l0.KLR.uRjaN9lmRjw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IGO7HAMSkuH4sHE2oeJS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vToWp.mWQeuQU8YCALtlD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Cx6g.lQ8SGuetUKY2lZ8p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aWUwMYP_SDyO_lARoEk1B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dM_lKXwQkmx1XpS2v9hL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bjMq_UWYT0mr0eq8hCVQS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z_wrLmZAROeDMebK44J7Wg"/>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0NQ_DbR3TP.KIsE9gUn4j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_4.wb_pkSnWjhmFw3_.AQ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hZjL1HOSheLJhg8SnaPr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7snc26T1QZ2bD1_rbPidi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CmxHIyPrRYu76ca9KJKTV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s00NP3iJRG6W_o2sY7D3G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rm4gcvJDQm.ugCFDkBDtA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Nx7rOTteQMmVcT5nXA89Hw"/>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yWu_RKUhTyKi.GePdONx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1MOmkaVJTnepp_pm1BRH2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0R2E_xqT2mnOhWo5YezC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wwmPSt6jR_ulaIgs4IKCC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qXq5UfSkRPyAr5l80OUj5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o63SOx3fTGChEZMGZmkqe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_CQMUqg6QkSd.Ktih8jhE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GXMiMunTQLCqZMkXkCnRf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DscILQORyOH9XUnqKgYr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c400iBGPR5qMf7nKw5WphQ"/>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OAeqZ7LzTwC4gsHOxLmpX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JPTvRuGpTgG_iL5LOntp9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oSdr0dTeTp.9PgNiDswdX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0rtPaOvTcW4n3k_19Elh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2hVy0ytWSuOxT4tpld23x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8254JzTSPmfAhSP68euW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373iYx11QfO4XYJ.BOlhS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p6DStxsRRO2509RAI3Pk6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PEeCk5I1Tie3hHPwvMPVK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aWUwMYP_SDyO_lARoEk1BA"/>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ToWp.mWQeuQU8YCALtlD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iH4_vbQYRC2_Bbq.EiA3H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NxZ4T3FEQTitHnuQYdr1h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DsAXiLvhRgim46ZOrcKYz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RcRaiBslThO8TYDybTnxj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oKz5rplMR7a83exrEGvrg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czKvVtPdT42jIvYeBT3Zkw"/>
</p:tagLst>
</file>

<file path=ppt/tags/tag447.xml><?xml version="1.0" encoding="utf-8"?>
<p:tagLst xmlns:a="http://schemas.openxmlformats.org/drawingml/2006/main" xmlns:r="http://schemas.openxmlformats.org/officeDocument/2006/relationships" xmlns:p="http://schemas.openxmlformats.org/presentationml/2006/main">
  <p:tag name="BCG_DESIGN" val="Disclaimer"/>
  <p:tag name="BCG_MODE" val="Documentation"/>
  <p:tag name="EE4P_LAYOUT_ID" val="T"/>
</p:tagLst>
</file>

<file path=ppt/tags/tag448.xml><?xml version="1.0" encoding="utf-8"?>
<p:tagLst xmlns:a="http://schemas.openxmlformats.org/drawingml/2006/main" xmlns:r="http://schemas.openxmlformats.org/officeDocument/2006/relationships" xmlns:p="http://schemas.openxmlformats.org/presentationml/2006/main">
  <p:tag name="BCG_MODE" val="Documentation"/>
  <p:tag name="BCG_DESIGN" val="End"/>
  <p:tag name="EE4P_LAYOUT_ID" val="T"/>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T158DPsuS0y4e7kQXI9cA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WoNzKohSwOAoD0Yoki4Y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eLpBkBYTB6577SmFw3XQ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lpiKDtyQn26800VEc.3oA"/>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AdLf4phTPW7WbTNT8OFr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5JJi913pRku51LON90ot_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lusCC5QTRnq2.x2wQ0Gb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UWxc5OTQX2GgN_f07MIn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ZdwsbcXStSeM.KKSMiGk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vqADR5zRdu1aIlF8x3k6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ZhbE9SljT92Y3IBJZ5ZVP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eHNP.2w2Q7yRHur2JXVk9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CErFgkncQoK7xJXALjzZg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x5Dj6iIRXen57PU_yDHMg"/>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12LJDbClQ.SAG9bLFEtn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zp4gmBmR6Wba5Inn3XpR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7WFMcVnTUKj59vYLc1U2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ls4uSFPoSSaclw1YzozvL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vUj.cgDQeGismxlVKcka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NVrhTECQLeQLnG6CDl.8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Ja846i8T2.bTjxfAUa0s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Zvk9LoL.TCi6oJhbR_thE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H_f_.ktRSOEVSr747tL7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biPLppoDSu2b7ncVXMCX2A"/>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MC Document" ma:contentTypeID="0x0101002825A64A6E1845A99A9D8EE8A5686ECB009B58D7D72C3ED54C851955501673F8AC" ma:contentTypeVersion="11" ma:contentTypeDescription="PMC Document" ma:contentTypeScope="" ma:versionID="dce88d5783c8e6ea69d4384014b5f83d">
  <xsd:schema xmlns:xsd="http://www.w3.org/2001/XMLSchema" xmlns:xs="http://www.w3.org/2001/XMLSchema" xmlns:p="http://schemas.microsoft.com/office/2006/metadata/properties" xmlns:ns1="166541c0-0594-4e6a-9105-c24d4b6de6f7" xmlns:ns3="685f9fda-bd71-4433-b331-92feb9553089" targetNamespace="http://schemas.microsoft.com/office/2006/metadata/properties" ma:root="true" ma:fieldsID="35b41bab6e866c3568f1ad78d1998483" ns1:_="" ns3:_="">
    <xsd:import namespace="166541c0-0594-4e6a-9105-c24d4b6de6f7"/>
    <xsd:import namespace="685f9fda-bd71-4433-b331-92feb9553089"/>
    <xsd:element name="properties">
      <xsd:complexType>
        <xsd:sequence>
          <xsd:element name="documentManagement">
            <xsd:complexType>
              <xsd:all>
                <xsd:element ref="ns1:ShareHubID" minOccurs="0"/>
                <xsd:element ref="ns3:NonRecordJustification"/>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hc4a8f51d7584793bcee84017ea96cb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6541c0-0594-4e6a-9105-c24d4b6de6f7"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Level" ma:default="1;#UNCLASSIFIED|9c49a7c7-17c7-412f-8077-62dec89b9196"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ea88e85-05a7-4360-91dc-760ce9bb3d8d}" ma:internalName="TaxCatchAll" ma:showField="CatchAllData" ma:web="166541c0-0594-4e6a-9105-c24d4b6de6f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a88e85-05a7-4360-91dc-760ce9bb3d8d}" ma:internalName="TaxCatchAllLabel" ma:readOnly="true" ma:showField="CatchAllDataLabel" ma:web="166541c0-0594-4e6a-9105-c24d4b6de6f7">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DLM"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c4a8f51d7584793bcee84017ea96cb3" ma:index="18" nillable="true" ma:taxonomy="true" ma:internalName="hc4a8f51d7584793bcee84017ea96cb3" ma:taxonomyFieldName="ESearchTags" ma:displayName="Tags" ma:fieldId="{1c4a8f51-d758-4793-bcee-84017ea96cb3}"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ma:displayName="Non-record justification" ma:default="None" ma:format="Dropdown" ma:internalName="NonRecordJustification">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nRecordJustification xmlns="685f9fda-bd71-4433-b331-92feb9553089">None</NonRecordJustification>
    <mc5611b894cf49d8aeeb8ebf39dc09bc xmlns="166541c0-0594-4e6a-9105-c24d4b6de6f7">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9c49a7c7-17c7-412f-8077-62dec89b9196</TermId>
        </TermInfo>
      </Terms>
    </mc5611b894cf49d8aeeb8ebf39dc09bc>
    <PMCNotes xmlns="166541c0-0594-4e6a-9105-c24d4b6de6f7" xsi:nil="true"/>
    <TaxCatchAll xmlns="166541c0-0594-4e6a-9105-c24d4b6de6f7">
      <Value>1</Value>
    </TaxCatchAll>
    <ShareHubID xmlns="166541c0-0594-4e6a-9105-c24d4b6de6f7">DOC18-413116</ShareHubID>
    <jd1c641577414dfdab1686c9d5d0dbd0 xmlns="166541c0-0594-4e6a-9105-c24d4b6de6f7">
      <Terms xmlns="http://schemas.microsoft.com/office/infopath/2007/PartnerControls"/>
    </jd1c641577414dfdab1686c9d5d0dbd0>
    <hc4a8f51d7584793bcee84017ea96cb3 xmlns="166541c0-0594-4e6a-9105-c24d4b6de6f7">
      <Terms xmlns="http://schemas.microsoft.com/office/infopath/2007/PartnerControls"/>
    </hc4a8f51d7584793bcee84017ea96cb3>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AF7EF-7AFF-4167-AC81-EC969C68DBFF}"/>
</file>

<file path=customXml/itemProps2.xml><?xml version="1.0" encoding="utf-8"?>
<ds:datastoreItem xmlns:ds="http://schemas.openxmlformats.org/officeDocument/2006/customXml" ds:itemID="{02F5D290-76A2-4FC3-8161-526BDC688B73}"/>
</file>

<file path=customXml/itemProps3.xml><?xml version="1.0" encoding="utf-8"?>
<ds:datastoreItem xmlns:ds="http://schemas.openxmlformats.org/officeDocument/2006/customXml" ds:itemID="{C9FA2D5B-CE7F-45FD-A6FC-36759C9548F5}"/>
</file>

<file path=docProps/app.xml><?xml version="1.0" encoding="utf-8"?>
<Properties xmlns="http://schemas.openxmlformats.org/officeDocument/2006/extended-properties" xmlns:vt="http://schemas.openxmlformats.org/officeDocument/2006/docPropsVTypes">
  <Template/>
  <TotalTime>5843</TotalTime>
  <Words>1847</Words>
  <Application>Microsoft Office PowerPoint</Application>
  <PresentationFormat>Widescreen</PresentationFormat>
  <Paragraphs>379</Paragraphs>
  <Slides>22</Slides>
  <Notes>14</Notes>
  <HiddenSlides>0</HiddenSlides>
  <MMClips>0</MMClips>
  <ScaleCrop>false</ScaleCrop>
  <HeadingPairs>
    <vt:vector size="10"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22</vt:i4>
      </vt:variant>
      <vt:variant>
        <vt:lpstr>Custom Shows</vt:lpstr>
      </vt:variant>
      <vt:variant>
        <vt:i4>1</vt:i4>
      </vt:variant>
    </vt:vector>
  </HeadingPairs>
  <TitlesOfParts>
    <vt:vector size="29" baseType="lpstr">
      <vt:lpstr>Arial</vt:lpstr>
      <vt:lpstr>Calibri</vt:lpstr>
      <vt:lpstr>Trebuchet MS</vt:lpstr>
      <vt:lpstr>BCG Grid 16:9</vt:lpstr>
      <vt:lpstr>think-cell Slide</vt:lpstr>
      <vt:lpstr>Chart</vt:lpstr>
      <vt:lpstr>In support of the APS Review: Future trends and scenario planning to 2030</vt:lpstr>
      <vt:lpstr>Background to this report</vt:lpstr>
      <vt:lpstr>The BCG APS Megatrend Leadership Survey has gathered input from:</vt:lpstr>
      <vt:lpstr>Responses were received from a wide range of agencies</vt:lpstr>
      <vt:lpstr>PowerPoint Presentation</vt:lpstr>
      <vt:lpstr>Respondents provided their perspective on the impact of each megatrend and the preparedness of APS to address it</vt:lpstr>
      <vt:lpstr>PowerPoint Presentation</vt:lpstr>
      <vt:lpstr>Our survey highlighted high impact trends, and those the APS is not prepared for</vt:lpstr>
      <vt:lpstr>PowerPoint Presentation</vt:lpstr>
      <vt:lpstr>PowerPoint Presentation</vt:lpstr>
      <vt:lpstr>For most trends, more senior respondents gave higher impact scores</vt:lpstr>
      <vt:lpstr>Agencies tend to over-index on impact of trends associated with their area of work</vt:lpstr>
      <vt:lpstr>Survey indicates some differences in perception between ACT and non-ACT respondents</vt:lpstr>
      <vt:lpstr>No variation in ACT vs non-ACT impact scores for most trend themes</vt:lpstr>
      <vt:lpstr>No variation in perception of impact scores between policy focused and service focused agencies</vt:lpstr>
      <vt:lpstr>Analysis by theme</vt:lpstr>
      <vt:lpstr>Survey results – Advances of technology</vt:lpstr>
      <vt:lpstr>Survey results – Changing expectations</vt:lpstr>
      <vt:lpstr>Survey results – Changing workplace</vt:lpstr>
      <vt:lpstr>Survey results – Societal and geo-political shifts</vt:lpstr>
      <vt:lpstr>PowerPoint Presentation</vt:lpstr>
      <vt:lpstr>PowerPoint Presentation</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APS Megatrend Survey</dc:title>
  <dc:creator>The Boston Consulting Group</dc:creator>
  <cp:lastModifiedBy>Davis, Peita</cp:lastModifiedBy>
  <cp:revision>748</cp:revision>
  <cp:lastPrinted>2018-10-02T02:15:02Z</cp:lastPrinted>
  <dcterms:created xsi:type="dcterms:W3CDTF">2018-08-30T12:34:02Z</dcterms:created>
  <dcterms:modified xsi:type="dcterms:W3CDTF">2018-11-26T02:31:58Z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6030303</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0x0101002825A64A6E1845A99A9D8EE8A5686ECB009B58D7D72C3ED54C851955501673F8AC</vt:lpwstr>
  </property>
  <property fmtid="{D5CDD505-2E9C-101B-9397-08002B2CF9AE}" pid="8" name="HPRMSecurityLevel">
    <vt:lpwstr>1;#UNCLASSIFIED|9c49a7c7-17c7-412f-8077-62dec89b9196</vt:lpwstr>
  </property>
  <property fmtid="{D5CDD505-2E9C-101B-9397-08002B2CF9AE}" pid="9" name="ESearchTags">
    <vt:lpwstr/>
  </property>
  <property fmtid="{D5CDD505-2E9C-101B-9397-08002B2CF9AE}" pid="10" name="PMC.ESearch.TagGeneratedTime">
    <vt:lpwstr>2018-11-26T13:32:29</vt:lpwstr>
  </property>
  <property fmtid="{D5CDD505-2E9C-101B-9397-08002B2CF9AE}" pid="11" name="HPRMSecurityCaveat">
    <vt:lpwstr/>
  </property>
</Properties>
</file>